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0"/>
  </p:notesMasterIdLst>
  <p:handoutMasterIdLst>
    <p:handoutMasterId r:id="rId21"/>
  </p:handoutMasterIdLst>
  <p:sldIdLst>
    <p:sldId id="280" r:id="rId5"/>
    <p:sldId id="282" r:id="rId6"/>
    <p:sldId id="268" r:id="rId7"/>
    <p:sldId id="281" r:id="rId8"/>
    <p:sldId id="272" r:id="rId9"/>
    <p:sldId id="279" r:id="rId10"/>
    <p:sldId id="274" r:id="rId11"/>
    <p:sldId id="283" r:id="rId12"/>
    <p:sldId id="284" r:id="rId13"/>
    <p:sldId id="285" r:id="rId14"/>
    <p:sldId id="286" r:id="rId15"/>
    <p:sldId id="275" r:id="rId16"/>
    <p:sldId id="287" r:id="rId17"/>
    <p:sldId id="276" r:id="rId18"/>
    <p:sldId id="277" r:id="rId1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4360"/>
    <a:srgbClr val="78D0F3"/>
    <a:srgbClr val="014360"/>
    <a:srgbClr val="06633B"/>
    <a:srgbClr val="89C157"/>
    <a:srgbClr val="405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D1EDDC-160D-4888-AB56-062F4F1AA793}" v="21" dt="2026-07-31T07:21:49.583"/>
    <p1510:client id="{B65D3FD1-9DCE-4CDD-A749-983D0ED02AF2}" v="41" dt="2026-07-31T07:21:30.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Llewellyn" userId="0434b721-ad3e-409e-93b6-737aff5b6588" providerId="ADAL" clId="{1F02A9B1-CF1F-46FF-9303-59552A7D7A52}"/>
    <pc:docChg chg="custSel modSld">
      <pc:chgData name="Ruth Llewellyn" userId="0434b721-ad3e-409e-93b6-737aff5b6588" providerId="ADAL" clId="{1F02A9B1-CF1F-46FF-9303-59552A7D7A52}" dt="2026-07-31T07:21:30.397" v="90" actId="255"/>
      <pc:docMkLst>
        <pc:docMk/>
      </pc:docMkLst>
      <pc:sldChg chg="modSp mod">
        <pc:chgData name="Ruth Llewellyn" userId="0434b721-ad3e-409e-93b6-737aff5b6588" providerId="ADAL" clId="{1F02A9B1-CF1F-46FF-9303-59552A7D7A52}" dt="2026-07-31T07:20:32.066" v="85" actId="255"/>
        <pc:sldMkLst>
          <pc:docMk/>
          <pc:sldMk cId="2949477086" sldId="274"/>
        </pc:sldMkLst>
        <pc:spChg chg="mod">
          <ac:chgData name="Ruth Llewellyn" userId="0434b721-ad3e-409e-93b6-737aff5b6588" providerId="ADAL" clId="{1F02A9B1-CF1F-46FF-9303-59552A7D7A52}" dt="2026-07-31T07:20:32.066" v="85" actId="255"/>
          <ac:spMkLst>
            <pc:docMk/>
            <pc:sldMk cId="2949477086" sldId="274"/>
            <ac:spMk id="4" creationId="{A2A701C6-351C-DE70-5848-92ADEDACC19F}"/>
          </ac:spMkLst>
        </pc:spChg>
      </pc:sldChg>
      <pc:sldChg chg="modSp mod">
        <pc:chgData name="Ruth Llewellyn" userId="0434b721-ad3e-409e-93b6-737aff5b6588" providerId="ADAL" clId="{1F02A9B1-CF1F-46FF-9303-59552A7D7A52}" dt="2026-07-31T07:16:49.165" v="84" actId="313"/>
        <pc:sldMkLst>
          <pc:docMk/>
          <pc:sldMk cId="3345874249" sldId="279"/>
        </pc:sldMkLst>
        <pc:spChg chg="mod">
          <ac:chgData name="Ruth Llewellyn" userId="0434b721-ad3e-409e-93b6-737aff5b6588" providerId="ADAL" clId="{1F02A9B1-CF1F-46FF-9303-59552A7D7A52}" dt="2026-07-31T07:13:40.056" v="79" actId="20577"/>
          <ac:spMkLst>
            <pc:docMk/>
            <pc:sldMk cId="3345874249" sldId="279"/>
            <ac:spMk id="76" creationId="{DD9B4AA8-6922-F46D-4619-59D6650D3C19}"/>
          </ac:spMkLst>
        </pc:spChg>
        <pc:spChg chg="mod">
          <ac:chgData name="Ruth Llewellyn" userId="0434b721-ad3e-409e-93b6-737aff5b6588" providerId="ADAL" clId="{1F02A9B1-CF1F-46FF-9303-59552A7D7A52}" dt="2026-07-31T07:16:49.165" v="84" actId="313"/>
          <ac:spMkLst>
            <pc:docMk/>
            <pc:sldMk cId="3345874249" sldId="279"/>
            <ac:spMk id="84" creationId="{864CEDFA-1AAB-308A-B32C-B6C96478A107}"/>
          </ac:spMkLst>
        </pc:spChg>
      </pc:sldChg>
      <pc:sldChg chg="modSp mod">
        <pc:chgData name="Ruth Llewellyn" userId="0434b721-ad3e-409e-93b6-737aff5b6588" providerId="ADAL" clId="{1F02A9B1-CF1F-46FF-9303-59552A7D7A52}" dt="2026-07-31T07:20:49.745" v="86" actId="255"/>
        <pc:sldMkLst>
          <pc:docMk/>
          <pc:sldMk cId="4148858362" sldId="283"/>
        </pc:sldMkLst>
        <pc:spChg chg="mod">
          <ac:chgData name="Ruth Llewellyn" userId="0434b721-ad3e-409e-93b6-737aff5b6588" providerId="ADAL" clId="{1F02A9B1-CF1F-46FF-9303-59552A7D7A52}" dt="2026-07-31T07:20:49.745" v="86" actId="255"/>
          <ac:spMkLst>
            <pc:docMk/>
            <pc:sldMk cId="4148858362" sldId="283"/>
            <ac:spMk id="4" creationId="{6A4AA6B1-54FF-120F-F2BF-B05B6E732335}"/>
          </ac:spMkLst>
        </pc:spChg>
      </pc:sldChg>
      <pc:sldChg chg="modSp mod">
        <pc:chgData name="Ruth Llewellyn" userId="0434b721-ad3e-409e-93b6-737aff5b6588" providerId="ADAL" clId="{1F02A9B1-CF1F-46FF-9303-59552A7D7A52}" dt="2026-07-31T07:21:30.397" v="90" actId="255"/>
        <pc:sldMkLst>
          <pc:docMk/>
          <pc:sldMk cId="859549156" sldId="284"/>
        </pc:sldMkLst>
        <pc:spChg chg="mod">
          <ac:chgData name="Ruth Llewellyn" userId="0434b721-ad3e-409e-93b6-737aff5b6588" providerId="ADAL" clId="{1F02A9B1-CF1F-46FF-9303-59552A7D7A52}" dt="2026-07-31T07:21:30.397" v="90" actId="255"/>
          <ac:spMkLst>
            <pc:docMk/>
            <pc:sldMk cId="859549156" sldId="284"/>
            <ac:spMk id="4" creationId="{E802737F-C254-E272-49E7-8BDADF03E57D}"/>
          </ac:spMkLst>
        </pc:spChg>
      </pc:sldChg>
    </pc:docChg>
  </pc:docChgLst>
  <pc:docChgLst>
    <pc:chgData name="Fyonna Lammas" userId="f8043252-37ad-4420-8ba5-ce750d1d4ecc" providerId="ADAL" clId="{BDC3E4FD-3301-495A-909C-7097C18A3481}"/>
    <pc:docChg chg="custSel modSld">
      <pc:chgData name="Fyonna Lammas" userId="f8043252-37ad-4420-8ba5-ce750d1d4ecc" providerId="ADAL" clId="{BDC3E4FD-3301-495A-909C-7097C18A3481}" dt="2026-07-31T07:21:49.583" v="18" actId="20577"/>
      <pc:docMkLst>
        <pc:docMk/>
      </pc:docMkLst>
      <pc:sldChg chg="modSp mod">
        <pc:chgData name="Fyonna Lammas" userId="f8043252-37ad-4420-8ba5-ce750d1d4ecc" providerId="ADAL" clId="{BDC3E4FD-3301-495A-909C-7097C18A3481}" dt="2026-07-31T07:08:58.934" v="3" actId="13926"/>
        <pc:sldMkLst>
          <pc:docMk/>
          <pc:sldMk cId="1977290873" sldId="276"/>
        </pc:sldMkLst>
        <pc:spChg chg="mod">
          <ac:chgData name="Fyonna Lammas" userId="f8043252-37ad-4420-8ba5-ce750d1d4ecc" providerId="ADAL" clId="{BDC3E4FD-3301-495A-909C-7097C18A3481}" dt="2026-07-31T07:08:58.934" v="3" actId="13926"/>
          <ac:spMkLst>
            <pc:docMk/>
            <pc:sldMk cId="1977290873" sldId="276"/>
            <ac:spMk id="14" creationId="{483F36CF-D5C1-9A41-098A-97BF902B474B}"/>
          </ac:spMkLst>
        </pc:spChg>
      </pc:sldChg>
      <pc:sldChg chg="modSp mod">
        <pc:chgData name="Fyonna Lammas" userId="f8043252-37ad-4420-8ba5-ce750d1d4ecc" providerId="ADAL" clId="{BDC3E4FD-3301-495A-909C-7097C18A3481}" dt="2026-07-31T07:21:49.583" v="18" actId="20577"/>
        <pc:sldMkLst>
          <pc:docMk/>
          <pc:sldMk cId="3345874249" sldId="279"/>
        </pc:sldMkLst>
        <pc:spChg chg="mod">
          <ac:chgData name="Fyonna Lammas" userId="f8043252-37ad-4420-8ba5-ce750d1d4ecc" providerId="ADAL" clId="{BDC3E4FD-3301-495A-909C-7097C18A3481}" dt="2026-07-31T07:21:49.583" v="18" actId="20577"/>
          <ac:spMkLst>
            <pc:docMk/>
            <pc:sldMk cId="3345874249" sldId="279"/>
            <ac:spMk id="76" creationId="{DD9B4AA8-6922-F46D-4619-59D6650D3C1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9A87F9-068F-1CDD-884B-423F048B25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128FBC3-8982-0177-C2A2-24E6D782F4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5B91F78-33CA-8144-9540-01E59F9F3A72}" type="datetimeFigureOut">
              <a:rPr lang="en-US" smtClean="0"/>
              <a:t>7/31/2026</a:t>
            </a:fld>
            <a:endParaRPr lang="en-US"/>
          </a:p>
        </p:txBody>
      </p:sp>
      <p:sp>
        <p:nvSpPr>
          <p:cNvPr id="4" name="Footer Placeholder 3">
            <a:extLst>
              <a:ext uri="{FF2B5EF4-FFF2-40B4-BE49-F238E27FC236}">
                <a16:creationId xmlns:a16="http://schemas.microsoft.com/office/drawing/2014/main" id="{AC620C51-3467-72A7-35E7-66EDB899A9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BE9076-304A-F7BA-8D5A-41D291BC6A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AE62CA-7123-2E40-B749-9045FA8ADD07}" type="slidenum">
              <a:rPr lang="en-US" smtClean="0"/>
              <a:t>‹#›</a:t>
            </a:fld>
            <a:endParaRPr lang="en-US"/>
          </a:p>
        </p:txBody>
      </p:sp>
    </p:spTree>
    <p:extLst>
      <p:ext uri="{BB962C8B-B14F-4D97-AF65-F5344CB8AC3E}">
        <p14:creationId xmlns:p14="http://schemas.microsoft.com/office/powerpoint/2010/main" val="1916150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27EBDD-97DC-B541-AD2D-FAB15A6E844D}" type="datetimeFigureOut">
              <a:rPr lang="en-US" smtClean="0"/>
              <a:t>7/31/2026</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2E589-185D-0144-9067-44DD29D03E35}" type="slidenum">
              <a:rPr lang="en-US" smtClean="0"/>
              <a:t>‹#›</a:t>
            </a:fld>
            <a:endParaRPr lang="en-US"/>
          </a:p>
        </p:txBody>
      </p:sp>
    </p:spTree>
    <p:extLst>
      <p:ext uri="{BB962C8B-B14F-4D97-AF65-F5344CB8AC3E}">
        <p14:creationId xmlns:p14="http://schemas.microsoft.com/office/powerpoint/2010/main" val="1806339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a:t>
            </a:fld>
            <a:endParaRPr lang="en-US"/>
          </a:p>
        </p:txBody>
      </p:sp>
    </p:spTree>
    <p:extLst>
      <p:ext uri="{BB962C8B-B14F-4D97-AF65-F5344CB8AC3E}">
        <p14:creationId xmlns:p14="http://schemas.microsoft.com/office/powerpoint/2010/main" val="287148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14</a:t>
            </a:fld>
            <a:endParaRPr lang="en-US"/>
          </a:p>
        </p:txBody>
      </p:sp>
    </p:spTree>
    <p:extLst>
      <p:ext uri="{BB962C8B-B14F-4D97-AF65-F5344CB8AC3E}">
        <p14:creationId xmlns:p14="http://schemas.microsoft.com/office/powerpoint/2010/main" val="345598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15</a:t>
            </a:fld>
            <a:endParaRPr lang="en-US"/>
          </a:p>
        </p:txBody>
      </p:sp>
    </p:spTree>
    <p:extLst>
      <p:ext uri="{BB962C8B-B14F-4D97-AF65-F5344CB8AC3E}">
        <p14:creationId xmlns:p14="http://schemas.microsoft.com/office/powerpoint/2010/main" val="3306907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3</a:t>
            </a:fld>
            <a:endParaRPr lang="en-US"/>
          </a:p>
        </p:txBody>
      </p:sp>
    </p:spTree>
    <p:extLst>
      <p:ext uri="{BB962C8B-B14F-4D97-AF65-F5344CB8AC3E}">
        <p14:creationId xmlns:p14="http://schemas.microsoft.com/office/powerpoint/2010/main" val="145072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4</a:t>
            </a:fld>
            <a:endParaRPr lang="en-US"/>
          </a:p>
        </p:txBody>
      </p:sp>
    </p:spTree>
    <p:extLst>
      <p:ext uri="{BB962C8B-B14F-4D97-AF65-F5344CB8AC3E}">
        <p14:creationId xmlns:p14="http://schemas.microsoft.com/office/powerpoint/2010/main" val="195368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5</a:t>
            </a:fld>
            <a:endParaRPr lang="en-US"/>
          </a:p>
        </p:txBody>
      </p:sp>
    </p:spTree>
    <p:extLst>
      <p:ext uri="{BB962C8B-B14F-4D97-AF65-F5344CB8AC3E}">
        <p14:creationId xmlns:p14="http://schemas.microsoft.com/office/powerpoint/2010/main" val="1780904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6</a:t>
            </a:fld>
            <a:endParaRPr lang="en-US"/>
          </a:p>
        </p:txBody>
      </p:sp>
    </p:spTree>
    <p:extLst>
      <p:ext uri="{BB962C8B-B14F-4D97-AF65-F5344CB8AC3E}">
        <p14:creationId xmlns:p14="http://schemas.microsoft.com/office/powerpoint/2010/main" val="369176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7</a:t>
            </a:fld>
            <a:endParaRPr lang="en-US"/>
          </a:p>
        </p:txBody>
      </p:sp>
    </p:spTree>
    <p:extLst>
      <p:ext uri="{BB962C8B-B14F-4D97-AF65-F5344CB8AC3E}">
        <p14:creationId xmlns:p14="http://schemas.microsoft.com/office/powerpoint/2010/main" val="2585812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ED423-8F75-AF88-66AA-DA810D259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BA6E5-31D9-8A31-95E0-505F74F533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2BF6A-5E66-E027-0F09-60AE31EA68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BFE18A-A1B4-6DF6-6B8B-B81F84D969FD}"/>
              </a:ext>
            </a:extLst>
          </p:cNvPr>
          <p:cNvSpPr>
            <a:spLocks noGrp="1"/>
          </p:cNvSpPr>
          <p:nvPr>
            <p:ph type="sldNum" sz="quarter" idx="5"/>
          </p:nvPr>
        </p:nvSpPr>
        <p:spPr/>
        <p:txBody>
          <a:bodyPr/>
          <a:lstStyle/>
          <a:p>
            <a:fld id="{A822E589-185D-0144-9067-44DD29D03E35}" type="slidenum">
              <a:rPr lang="en-US" smtClean="0"/>
              <a:t>11</a:t>
            </a:fld>
            <a:endParaRPr lang="en-US"/>
          </a:p>
        </p:txBody>
      </p:sp>
    </p:spTree>
    <p:extLst>
      <p:ext uri="{BB962C8B-B14F-4D97-AF65-F5344CB8AC3E}">
        <p14:creationId xmlns:p14="http://schemas.microsoft.com/office/powerpoint/2010/main" val="1258738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12</a:t>
            </a:fld>
            <a:endParaRPr lang="en-US"/>
          </a:p>
        </p:txBody>
      </p:sp>
    </p:spTree>
    <p:extLst>
      <p:ext uri="{BB962C8B-B14F-4D97-AF65-F5344CB8AC3E}">
        <p14:creationId xmlns:p14="http://schemas.microsoft.com/office/powerpoint/2010/main" val="433174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FAAE0-18AF-4F53-519A-25F032DB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25230-1D41-50A7-1EEF-05F9FD603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E4E43-9FB9-CF65-793D-B4BB45899C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84D6F0-7A2B-7980-EC43-09CE1F113F3A}"/>
              </a:ext>
            </a:extLst>
          </p:cNvPr>
          <p:cNvSpPr>
            <a:spLocks noGrp="1"/>
          </p:cNvSpPr>
          <p:nvPr>
            <p:ph type="sldNum" sz="quarter" idx="5"/>
          </p:nvPr>
        </p:nvSpPr>
        <p:spPr/>
        <p:txBody>
          <a:bodyPr/>
          <a:lstStyle/>
          <a:p>
            <a:fld id="{A822E589-185D-0144-9067-44DD29D03E35}" type="slidenum">
              <a:rPr lang="en-US" smtClean="0"/>
              <a:t>13</a:t>
            </a:fld>
            <a:endParaRPr lang="en-US"/>
          </a:p>
        </p:txBody>
      </p:sp>
    </p:spTree>
    <p:extLst>
      <p:ext uri="{BB962C8B-B14F-4D97-AF65-F5344CB8AC3E}">
        <p14:creationId xmlns:p14="http://schemas.microsoft.com/office/powerpoint/2010/main" val="3082054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www.lgpsmember.or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Image">
            <a:extLst>
              <a:ext uri="{FF2B5EF4-FFF2-40B4-BE49-F238E27FC236}">
                <a16:creationId xmlns:a16="http://schemas.microsoft.com/office/drawing/2014/main" id="{8180FF04-E9DA-E881-9D3B-9BE7C9566A33}"/>
              </a:ext>
              <a:ext uri="{C183D7F6-B498-43B3-948B-1728B52AA6E4}">
                <adec:decorative xmlns:adec="http://schemas.microsoft.com/office/drawing/2017/decorative" val="1"/>
              </a:ext>
            </a:extLst>
          </p:cNvPr>
          <p:cNvSpPr>
            <a:spLocks noGrp="1"/>
          </p:cNvSpPr>
          <p:nvPr>
            <p:ph type="pic" sz="quarter" idx="10" hasCustomPrompt="1"/>
          </p:nvPr>
        </p:nvSpPr>
        <p:spPr>
          <a:xfrm>
            <a:off x="0" y="4492861"/>
            <a:ext cx="6866954" cy="5413139"/>
          </a:xfrm>
          <a:custGeom>
            <a:avLst/>
            <a:gdLst>
              <a:gd name="connsiteX0" fmla="*/ 0 w 6858000"/>
              <a:gd name="connsiteY0" fmla="*/ 685403 h 5483225"/>
              <a:gd name="connsiteX1" fmla="*/ 6858000 w 6858000"/>
              <a:gd name="connsiteY1" fmla="*/ 685403 h 5483225"/>
              <a:gd name="connsiteX2" fmla="*/ 6858000 w 6858000"/>
              <a:gd name="connsiteY2" fmla="*/ 4797822 h 5483225"/>
              <a:gd name="connsiteX3" fmla="*/ 0 w 6858000"/>
              <a:gd name="connsiteY3" fmla="*/ 4797822 h 5483225"/>
              <a:gd name="connsiteX4" fmla="*/ 0 w 6858000"/>
              <a:gd name="connsiteY4" fmla="*/ 685403 h 5483225"/>
              <a:gd name="connsiteX0" fmla="*/ 0 w 6858000"/>
              <a:gd name="connsiteY0" fmla="*/ 659530 h 5603222"/>
              <a:gd name="connsiteX1" fmla="*/ 6858000 w 6858000"/>
              <a:gd name="connsiteY1" fmla="*/ 659530 h 5603222"/>
              <a:gd name="connsiteX2" fmla="*/ 6858000 w 6858000"/>
              <a:gd name="connsiteY2" fmla="*/ 4771949 h 5603222"/>
              <a:gd name="connsiteX3" fmla="*/ 16625 w 6858000"/>
              <a:gd name="connsiteY3" fmla="*/ 5603222 h 5603222"/>
              <a:gd name="connsiteX4" fmla="*/ 0 w 6858000"/>
              <a:gd name="connsiteY4" fmla="*/ 659530 h 5603222"/>
              <a:gd name="connsiteX0" fmla="*/ 0 w 6858000"/>
              <a:gd name="connsiteY0" fmla="*/ 659530 h 6067451"/>
              <a:gd name="connsiteX1" fmla="*/ 6858000 w 6858000"/>
              <a:gd name="connsiteY1" fmla="*/ 659530 h 6067451"/>
              <a:gd name="connsiteX2" fmla="*/ 6858000 w 6858000"/>
              <a:gd name="connsiteY2" fmla="*/ 4771949 h 6067451"/>
              <a:gd name="connsiteX3" fmla="*/ 16625 w 6858000"/>
              <a:gd name="connsiteY3" fmla="*/ 5603222 h 6067451"/>
              <a:gd name="connsiteX4" fmla="*/ 0 w 6858000"/>
              <a:gd name="connsiteY4" fmla="*/ 659530 h 6067451"/>
              <a:gd name="connsiteX0" fmla="*/ 0 w 6858000"/>
              <a:gd name="connsiteY0" fmla="*/ 659530 h 5604396"/>
              <a:gd name="connsiteX1" fmla="*/ 6858000 w 6858000"/>
              <a:gd name="connsiteY1" fmla="*/ 659530 h 5604396"/>
              <a:gd name="connsiteX2" fmla="*/ 6858000 w 6858000"/>
              <a:gd name="connsiteY2" fmla="*/ 4771949 h 5604396"/>
              <a:gd name="connsiteX3" fmla="*/ 16625 w 6858000"/>
              <a:gd name="connsiteY3" fmla="*/ 5603222 h 5604396"/>
              <a:gd name="connsiteX4" fmla="*/ 0 w 6858000"/>
              <a:gd name="connsiteY4" fmla="*/ 659530 h 5604396"/>
              <a:gd name="connsiteX0" fmla="*/ 0 w 6858000"/>
              <a:gd name="connsiteY0" fmla="*/ 659530 h 5725434"/>
              <a:gd name="connsiteX1" fmla="*/ 6858000 w 6858000"/>
              <a:gd name="connsiteY1" fmla="*/ 659530 h 5725434"/>
              <a:gd name="connsiteX2" fmla="*/ 6858000 w 6858000"/>
              <a:gd name="connsiteY2" fmla="*/ 5486844 h 5725434"/>
              <a:gd name="connsiteX3" fmla="*/ 16625 w 6858000"/>
              <a:gd name="connsiteY3" fmla="*/ 5603222 h 5725434"/>
              <a:gd name="connsiteX4" fmla="*/ 0 w 6858000"/>
              <a:gd name="connsiteY4" fmla="*/ 659530 h 5725434"/>
              <a:gd name="connsiteX0" fmla="*/ 0 w 6858000"/>
              <a:gd name="connsiteY0" fmla="*/ 659530 h 5606983"/>
              <a:gd name="connsiteX1" fmla="*/ 6858000 w 6858000"/>
              <a:gd name="connsiteY1" fmla="*/ 659530 h 5606983"/>
              <a:gd name="connsiteX2" fmla="*/ 6858000 w 6858000"/>
              <a:gd name="connsiteY2" fmla="*/ 5486844 h 5606983"/>
              <a:gd name="connsiteX3" fmla="*/ 16625 w 6858000"/>
              <a:gd name="connsiteY3" fmla="*/ 5603222 h 5606983"/>
              <a:gd name="connsiteX4" fmla="*/ 0 w 6858000"/>
              <a:gd name="connsiteY4" fmla="*/ 659530 h 5606983"/>
              <a:gd name="connsiteX0" fmla="*/ 1 w 6858001"/>
              <a:gd name="connsiteY0" fmla="*/ 659530 h 5486844"/>
              <a:gd name="connsiteX1" fmla="*/ 6858001 w 6858001"/>
              <a:gd name="connsiteY1" fmla="*/ 659530 h 5486844"/>
              <a:gd name="connsiteX2" fmla="*/ 6858001 w 6858001"/>
              <a:gd name="connsiteY2" fmla="*/ 5486844 h 5486844"/>
              <a:gd name="connsiteX3" fmla="*/ 0 w 6858001"/>
              <a:gd name="connsiteY3" fmla="*/ 5470218 h 5486844"/>
              <a:gd name="connsiteX4" fmla="*/ 1 w 6858001"/>
              <a:gd name="connsiteY4" fmla="*/ 659530 h 5486844"/>
              <a:gd name="connsiteX0" fmla="*/ 0 w 6870357"/>
              <a:gd name="connsiteY0" fmla="*/ 638893 h 5651559"/>
              <a:gd name="connsiteX1" fmla="*/ 6870357 w 6870357"/>
              <a:gd name="connsiteY1" fmla="*/ 824245 h 5651559"/>
              <a:gd name="connsiteX2" fmla="*/ 6870357 w 6870357"/>
              <a:gd name="connsiteY2" fmla="*/ 5651559 h 5651559"/>
              <a:gd name="connsiteX3" fmla="*/ 12356 w 6870357"/>
              <a:gd name="connsiteY3" fmla="*/ 5634933 h 5651559"/>
              <a:gd name="connsiteX4" fmla="*/ 0 w 6870357"/>
              <a:gd name="connsiteY4" fmla="*/ 638893 h 5651559"/>
              <a:gd name="connsiteX0" fmla="*/ 0 w 6870357"/>
              <a:gd name="connsiteY0" fmla="*/ 312364 h 5325030"/>
              <a:gd name="connsiteX1" fmla="*/ 6870357 w 6870357"/>
              <a:gd name="connsiteY1" fmla="*/ 497716 h 5325030"/>
              <a:gd name="connsiteX2" fmla="*/ 6870357 w 6870357"/>
              <a:gd name="connsiteY2" fmla="*/ 5325030 h 5325030"/>
              <a:gd name="connsiteX3" fmla="*/ 12356 w 6870357"/>
              <a:gd name="connsiteY3" fmla="*/ 5308404 h 5325030"/>
              <a:gd name="connsiteX4" fmla="*/ 0 w 6870357"/>
              <a:gd name="connsiteY4" fmla="*/ 312364 h 5325030"/>
              <a:gd name="connsiteX0" fmla="*/ 0 w 6870357"/>
              <a:gd name="connsiteY0" fmla="*/ 251639 h 5264305"/>
              <a:gd name="connsiteX1" fmla="*/ 6858000 w 6870357"/>
              <a:gd name="connsiteY1" fmla="*/ 1536742 h 5264305"/>
              <a:gd name="connsiteX2" fmla="*/ 6870357 w 6870357"/>
              <a:gd name="connsiteY2" fmla="*/ 5264305 h 5264305"/>
              <a:gd name="connsiteX3" fmla="*/ 12356 w 6870357"/>
              <a:gd name="connsiteY3" fmla="*/ 5247679 h 5264305"/>
              <a:gd name="connsiteX4" fmla="*/ 0 w 6870357"/>
              <a:gd name="connsiteY4" fmla="*/ 251639 h 5264305"/>
              <a:gd name="connsiteX0" fmla="*/ 0 w 6870357"/>
              <a:gd name="connsiteY0" fmla="*/ 437631 h 5450297"/>
              <a:gd name="connsiteX1" fmla="*/ 6858000 w 6870357"/>
              <a:gd name="connsiteY1" fmla="*/ 1722734 h 5450297"/>
              <a:gd name="connsiteX2" fmla="*/ 6870357 w 6870357"/>
              <a:gd name="connsiteY2" fmla="*/ 5450297 h 5450297"/>
              <a:gd name="connsiteX3" fmla="*/ 12356 w 6870357"/>
              <a:gd name="connsiteY3" fmla="*/ 5433671 h 5450297"/>
              <a:gd name="connsiteX4" fmla="*/ 0 w 6870357"/>
              <a:gd name="connsiteY4" fmla="*/ 437631 h 5450297"/>
              <a:gd name="connsiteX0" fmla="*/ 0 w 6879065"/>
              <a:gd name="connsiteY0" fmla="*/ 430993 h 5495911"/>
              <a:gd name="connsiteX1" fmla="*/ 6866708 w 6879065"/>
              <a:gd name="connsiteY1" fmla="*/ 1768348 h 5495911"/>
              <a:gd name="connsiteX2" fmla="*/ 6879065 w 6879065"/>
              <a:gd name="connsiteY2" fmla="*/ 5495911 h 5495911"/>
              <a:gd name="connsiteX3" fmla="*/ 21064 w 6879065"/>
              <a:gd name="connsiteY3" fmla="*/ 5479285 h 5495911"/>
              <a:gd name="connsiteX4" fmla="*/ 0 w 6879065"/>
              <a:gd name="connsiteY4" fmla="*/ 430993 h 5495911"/>
              <a:gd name="connsiteX0" fmla="*/ 0 w 6879065"/>
              <a:gd name="connsiteY0" fmla="*/ 361573 h 5426491"/>
              <a:gd name="connsiteX1" fmla="*/ 6866708 w 6879065"/>
              <a:gd name="connsiteY1" fmla="*/ 1698928 h 5426491"/>
              <a:gd name="connsiteX2" fmla="*/ 6879065 w 6879065"/>
              <a:gd name="connsiteY2" fmla="*/ 5426491 h 5426491"/>
              <a:gd name="connsiteX3" fmla="*/ 21064 w 6879065"/>
              <a:gd name="connsiteY3" fmla="*/ 5409865 h 5426491"/>
              <a:gd name="connsiteX4" fmla="*/ 0 w 6879065"/>
              <a:gd name="connsiteY4" fmla="*/ 361573 h 5426491"/>
              <a:gd name="connsiteX0" fmla="*/ 0 w 6879065"/>
              <a:gd name="connsiteY0" fmla="*/ 366222 h 5431140"/>
              <a:gd name="connsiteX1" fmla="*/ 6866708 w 6879065"/>
              <a:gd name="connsiteY1" fmla="*/ 1703577 h 5431140"/>
              <a:gd name="connsiteX2" fmla="*/ 6879065 w 6879065"/>
              <a:gd name="connsiteY2" fmla="*/ 5431140 h 5431140"/>
              <a:gd name="connsiteX3" fmla="*/ 21064 w 6879065"/>
              <a:gd name="connsiteY3" fmla="*/ 5414514 h 5431140"/>
              <a:gd name="connsiteX4" fmla="*/ 0 w 6879065"/>
              <a:gd name="connsiteY4" fmla="*/ 366222 h 5431140"/>
              <a:gd name="connsiteX0" fmla="*/ 0 w 6879065"/>
              <a:gd name="connsiteY0" fmla="*/ 355879 h 5420797"/>
              <a:gd name="connsiteX1" fmla="*/ 6866708 w 6879065"/>
              <a:gd name="connsiteY1" fmla="*/ 1693234 h 5420797"/>
              <a:gd name="connsiteX2" fmla="*/ 6879065 w 6879065"/>
              <a:gd name="connsiteY2" fmla="*/ 5420797 h 5420797"/>
              <a:gd name="connsiteX3" fmla="*/ 21064 w 6879065"/>
              <a:gd name="connsiteY3" fmla="*/ 5404171 h 5420797"/>
              <a:gd name="connsiteX4" fmla="*/ 0 w 6879065"/>
              <a:gd name="connsiteY4" fmla="*/ 355879 h 5420797"/>
              <a:gd name="connsiteX0" fmla="*/ 0 w 6879065"/>
              <a:gd name="connsiteY0" fmla="*/ 367325 h 5432243"/>
              <a:gd name="connsiteX1" fmla="*/ 6866708 w 6879065"/>
              <a:gd name="connsiteY1" fmla="*/ 1704680 h 5432243"/>
              <a:gd name="connsiteX2" fmla="*/ 6879065 w 6879065"/>
              <a:gd name="connsiteY2" fmla="*/ 5432243 h 5432243"/>
              <a:gd name="connsiteX3" fmla="*/ 21064 w 6879065"/>
              <a:gd name="connsiteY3" fmla="*/ 5415617 h 5432243"/>
              <a:gd name="connsiteX4" fmla="*/ 0 w 6879065"/>
              <a:gd name="connsiteY4" fmla="*/ 367325 h 5432243"/>
              <a:gd name="connsiteX0" fmla="*/ 0 w 6866954"/>
              <a:gd name="connsiteY0" fmla="*/ 365102 h 5448187"/>
              <a:gd name="connsiteX1" fmla="*/ 6854597 w 6866954"/>
              <a:gd name="connsiteY1" fmla="*/ 1720624 h 5448187"/>
              <a:gd name="connsiteX2" fmla="*/ 6866954 w 6866954"/>
              <a:gd name="connsiteY2" fmla="*/ 5448187 h 5448187"/>
              <a:gd name="connsiteX3" fmla="*/ 8953 w 6866954"/>
              <a:gd name="connsiteY3" fmla="*/ 5431561 h 5448187"/>
              <a:gd name="connsiteX4" fmla="*/ 0 w 6866954"/>
              <a:gd name="connsiteY4" fmla="*/ 365102 h 5448187"/>
              <a:gd name="connsiteX0" fmla="*/ 0 w 6866954"/>
              <a:gd name="connsiteY0" fmla="*/ 314697 h 5397782"/>
              <a:gd name="connsiteX1" fmla="*/ 6854597 w 6866954"/>
              <a:gd name="connsiteY1" fmla="*/ 1670219 h 5397782"/>
              <a:gd name="connsiteX2" fmla="*/ 6866954 w 6866954"/>
              <a:gd name="connsiteY2" fmla="*/ 5397782 h 5397782"/>
              <a:gd name="connsiteX3" fmla="*/ 8953 w 6866954"/>
              <a:gd name="connsiteY3" fmla="*/ 5381156 h 5397782"/>
              <a:gd name="connsiteX4" fmla="*/ 0 w 6866954"/>
              <a:gd name="connsiteY4" fmla="*/ 314697 h 5397782"/>
              <a:gd name="connsiteX0" fmla="*/ 0 w 6866954"/>
              <a:gd name="connsiteY0" fmla="*/ 309303 h 5392388"/>
              <a:gd name="connsiteX1" fmla="*/ 6866708 w 6866954"/>
              <a:gd name="connsiteY1" fmla="*/ 1713270 h 5392388"/>
              <a:gd name="connsiteX2" fmla="*/ 6866954 w 6866954"/>
              <a:gd name="connsiteY2" fmla="*/ 5392388 h 5392388"/>
              <a:gd name="connsiteX3" fmla="*/ 8953 w 6866954"/>
              <a:gd name="connsiteY3" fmla="*/ 5375762 h 5392388"/>
              <a:gd name="connsiteX4" fmla="*/ 0 w 6866954"/>
              <a:gd name="connsiteY4" fmla="*/ 309303 h 5392388"/>
              <a:gd name="connsiteX0" fmla="*/ 0 w 6866954"/>
              <a:gd name="connsiteY0" fmla="*/ 319987 h 5403072"/>
              <a:gd name="connsiteX1" fmla="*/ 6866708 w 6866954"/>
              <a:gd name="connsiteY1" fmla="*/ 1723954 h 5403072"/>
              <a:gd name="connsiteX2" fmla="*/ 6866954 w 6866954"/>
              <a:gd name="connsiteY2" fmla="*/ 5403072 h 5403072"/>
              <a:gd name="connsiteX3" fmla="*/ 8953 w 6866954"/>
              <a:gd name="connsiteY3" fmla="*/ 5386446 h 5403072"/>
              <a:gd name="connsiteX4" fmla="*/ 0 w 6866954"/>
              <a:gd name="connsiteY4" fmla="*/ 319987 h 5403072"/>
              <a:gd name="connsiteX0" fmla="*/ 0 w 6866954"/>
              <a:gd name="connsiteY0" fmla="*/ 325506 h 5408591"/>
              <a:gd name="connsiteX1" fmla="*/ 6866708 w 6866954"/>
              <a:gd name="connsiteY1" fmla="*/ 1682879 h 5408591"/>
              <a:gd name="connsiteX2" fmla="*/ 6866954 w 6866954"/>
              <a:gd name="connsiteY2" fmla="*/ 5408591 h 5408591"/>
              <a:gd name="connsiteX3" fmla="*/ 8953 w 6866954"/>
              <a:gd name="connsiteY3" fmla="*/ 5391965 h 5408591"/>
              <a:gd name="connsiteX4" fmla="*/ 0 w 6866954"/>
              <a:gd name="connsiteY4" fmla="*/ 325506 h 5408591"/>
              <a:gd name="connsiteX0" fmla="*/ 0 w 6866954"/>
              <a:gd name="connsiteY0" fmla="*/ 330054 h 5413139"/>
              <a:gd name="connsiteX1" fmla="*/ 6866708 w 6866954"/>
              <a:gd name="connsiteY1" fmla="*/ 1687427 h 5413139"/>
              <a:gd name="connsiteX2" fmla="*/ 6866954 w 6866954"/>
              <a:gd name="connsiteY2" fmla="*/ 5413139 h 5413139"/>
              <a:gd name="connsiteX3" fmla="*/ 8953 w 6866954"/>
              <a:gd name="connsiteY3" fmla="*/ 5396513 h 5413139"/>
              <a:gd name="connsiteX4" fmla="*/ 0 w 6866954"/>
              <a:gd name="connsiteY4" fmla="*/ 330054 h 5413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954" h="5413139">
                <a:moveTo>
                  <a:pt x="0" y="330054"/>
                </a:moveTo>
                <a:cubicBezTo>
                  <a:pt x="3648531" y="-737470"/>
                  <a:pt x="4147814" y="1073068"/>
                  <a:pt x="6866708" y="1687427"/>
                </a:cubicBezTo>
                <a:lnTo>
                  <a:pt x="6866954" y="5413139"/>
                </a:lnTo>
                <a:lnTo>
                  <a:pt x="8953" y="5396513"/>
                </a:lnTo>
                <a:cubicBezTo>
                  <a:pt x="8953" y="4025707"/>
                  <a:pt x="0" y="1700860"/>
                  <a:pt x="0" y="330054"/>
                </a:cubicBezTo>
                <a:close/>
              </a:path>
            </a:pathLst>
          </a:custGeom>
        </p:spPr>
        <p:txBody>
          <a:bodyPr anchor="ctr"/>
          <a:lstStyle>
            <a:lvl1pPr marL="0" indent="0" algn="ctr">
              <a:buNone/>
              <a:defRPr/>
            </a:lvl1pPr>
          </a:lstStyle>
          <a:p>
            <a:r>
              <a:rPr lang="en-US"/>
              <a:t>Picture</a:t>
            </a:r>
          </a:p>
        </p:txBody>
      </p:sp>
      <p:sp>
        <p:nvSpPr>
          <p:cNvPr id="14" name="H2">
            <a:extLst>
              <a:ext uri="{FF2B5EF4-FFF2-40B4-BE49-F238E27FC236}">
                <a16:creationId xmlns:a16="http://schemas.microsoft.com/office/drawing/2014/main" id="{25DA3045-6187-0BD0-B583-277B126CB0AF}"/>
              </a:ext>
            </a:extLst>
          </p:cNvPr>
          <p:cNvSpPr>
            <a:spLocks noGrp="1"/>
          </p:cNvSpPr>
          <p:nvPr>
            <p:ph type="body" sz="quarter" idx="13" hasCustomPrompt="1"/>
          </p:nvPr>
        </p:nvSpPr>
        <p:spPr>
          <a:xfrm>
            <a:off x="365125" y="3189288"/>
            <a:ext cx="6000750" cy="508000"/>
          </a:xfrm>
          <a:prstGeom prst="rect">
            <a:avLst/>
          </a:prstGeom>
        </p:spPr>
        <p:txBody>
          <a:bodyPr/>
          <a:lstStyle>
            <a:lvl1pPr marL="0" indent="0">
              <a:buNone/>
              <a:defRPr lang="en-GB" sz="2800" b="0" kern="1200" dirty="0" smtClean="0">
                <a:solidFill>
                  <a:schemeClr val="bg1"/>
                </a:solidFill>
                <a:latin typeface="Poppins" pitchFamily="2" charset="77"/>
                <a:ea typeface="+mn-ea"/>
                <a:cs typeface="Poppins" pitchFamily="2" charset="77"/>
              </a:defRPr>
            </a:lvl1pPr>
            <a:lvl2pPr marL="342900" indent="0" algn="l">
              <a:buNone/>
              <a:defRPr lang="en-GB" sz="2800" b="0" kern="1200" dirty="0" smtClean="0">
                <a:solidFill>
                  <a:schemeClr val="bg1"/>
                </a:solidFill>
                <a:latin typeface="Poppins" pitchFamily="2" charset="77"/>
                <a:ea typeface="+mn-ea"/>
                <a:cs typeface="Poppins" pitchFamily="2" charset="77"/>
              </a:defRPr>
            </a:lvl2pPr>
            <a:lvl3pPr marL="685800" indent="0">
              <a:buNone/>
              <a:defRPr/>
            </a:lvl3pPr>
          </a:lstStyle>
          <a:p>
            <a:pPr lvl="0"/>
            <a:r>
              <a:rPr lang="en-GB"/>
              <a:t>Central Services Team</a:t>
            </a:r>
          </a:p>
        </p:txBody>
      </p:sp>
      <p:sp>
        <p:nvSpPr>
          <p:cNvPr id="22" name="P">
            <a:extLst>
              <a:ext uri="{FF2B5EF4-FFF2-40B4-BE49-F238E27FC236}">
                <a16:creationId xmlns:a16="http://schemas.microsoft.com/office/drawing/2014/main" id="{6574ED11-D22D-3C7D-E4FE-C608BFF675FE}"/>
              </a:ext>
            </a:extLst>
          </p:cNvPr>
          <p:cNvSpPr>
            <a:spLocks noGrp="1"/>
          </p:cNvSpPr>
          <p:nvPr>
            <p:ph type="body" sz="quarter" idx="16" hasCustomPrompt="1"/>
          </p:nvPr>
        </p:nvSpPr>
        <p:spPr>
          <a:xfrm>
            <a:off x="365125" y="1489075"/>
            <a:ext cx="6000750" cy="291618"/>
          </a:xfrm>
          <a:prstGeom prst="rect">
            <a:avLst/>
          </a:prstGeom>
          <a:noFill/>
        </p:spPr>
        <p:txBody>
          <a:bodyPr wrap="square" rtlCol="0">
            <a:spAutoFit/>
          </a:bodyPr>
          <a:lstStyle>
            <a:lvl1pPr>
              <a:defRPr lang="en-US" sz="1400" dirty="0">
                <a:solidFill>
                  <a:schemeClr val="bg1"/>
                </a:solidFill>
                <a:latin typeface="Poppins" pitchFamily="2" charset="77"/>
                <a:cs typeface="Poppins" pitchFamily="2" charset="77"/>
              </a:defRPr>
            </a:lvl1pPr>
          </a:lstStyle>
          <a:p>
            <a:pPr marL="0" lvl="0" indent="0" defTabSz="457200">
              <a:buNone/>
            </a:pPr>
            <a:r>
              <a:rPr lang="en-US"/>
              <a:t>The Rivers C of E Academy Trust</a:t>
            </a:r>
          </a:p>
        </p:txBody>
      </p:sp>
      <p:sp>
        <p:nvSpPr>
          <p:cNvPr id="23" name="H1">
            <a:extLst>
              <a:ext uri="{FF2B5EF4-FFF2-40B4-BE49-F238E27FC236}">
                <a16:creationId xmlns:a16="http://schemas.microsoft.com/office/drawing/2014/main" id="{9F479061-F7CD-A7B2-2B95-F911803BD2F5}"/>
              </a:ext>
            </a:extLst>
          </p:cNvPr>
          <p:cNvSpPr>
            <a:spLocks noGrp="1"/>
          </p:cNvSpPr>
          <p:nvPr>
            <p:ph type="title" hasCustomPrompt="1"/>
          </p:nvPr>
        </p:nvSpPr>
        <p:spPr>
          <a:xfrm>
            <a:off x="365125" y="1832286"/>
            <a:ext cx="6000750" cy="1356391"/>
          </a:xfrm>
          <a:prstGeom prst="rect">
            <a:avLst/>
          </a:prstGeom>
        </p:spPr>
        <p:txBody>
          <a:bodyPr/>
          <a:lstStyle>
            <a:lvl1pPr>
              <a:defRPr sz="4400" b="1" i="0">
                <a:solidFill>
                  <a:schemeClr val="bg1"/>
                </a:solidFill>
                <a:latin typeface="Poppins" pitchFamily="2" charset="77"/>
                <a:cs typeface="Poppins" pitchFamily="2" charset="77"/>
              </a:defRPr>
            </a:lvl1pPr>
          </a:lstStyle>
          <a:p>
            <a:r>
              <a:rPr lang="en-GB"/>
              <a:t>School </a:t>
            </a:r>
            <a:br>
              <a:rPr lang="en-GB"/>
            </a:br>
            <a:r>
              <a:rPr lang="en-GB"/>
              <a:t>Name</a:t>
            </a:r>
            <a:endParaRPr lang="en-US"/>
          </a:p>
        </p:txBody>
      </p:sp>
      <p:sp>
        <p:nvSpPr>
          <p:cNvPr id="5" name="Image">
            <a:extLst>
              <a:ext uri="{FF2B5EF4-FFF2-40B4-BE49-F238E27FC236}">
                <a16:creationId xmlns:a16="http://schemas.microsoft.com/office/drawing/2014/main" id="{A50C6290-4C3A-06B2-4B33-2C20AE0B0B60}"/>
              </a:ext>
              <a:ext uri="{C183D7F6-B498-43B3-948B-1728B52AA6E4}">
                <adec:decorative xmlns:adec="http://schemas.microsoft.com/office/drawing/2017/decorative" val="1"/>
              </a:ext>
            </a:extLst>
          </p:cNvPr>
          <p:cNvSpPr>
            <a:spLocks noGrp="1"/>
          </p:cNvSpPr>
          <p:nvPr>
            <p:ph type="pic" sz="quarter" idx="11" hasCustomPrompt="1"/>
          </p:nvPr>
        </p:nvSpPr>
        <p:spPr>
          <a:xfrm>
            <a:off x="282575" y="233363"/>
            <a:ext cx="3873500" cy="1096962"/>
          </a:xfrm>
          <a:prstGeom prst="rect">
            <a:avLst/>
          </a:prstGeom>
        </p:spPr>
        <p:txBody>
          <a:bodyPr/>
          <a:lstStyle>
            <a:lvl1pPr marL="0" indent="0">
              <a:buNone/>
              <a:defRPr>
                <a:solidFill>
                  <a:schemeClr val="bg1"/>
                </a:solidFill>
                <a:latin typeface="Poppins" pitchFamily="2" charset="77"/>
                <a:cs typeface="Poppins" pitchFamily="2" charset="77"/>
              </a:defRPr>
            </a:lvl1pPr>
          </a:lstStyle>
          <a:p>
            <a:r>
              <a:rPr lang="en-US"/>
              <a:t>School Logo Here</a:t>
            </a:r>
          </a:p>
        </p:txBody>
      </p:sp>
    </p:spTree>
    <p:extLst>
      <p:ext uri="{BB962C8B-B14F-4D97-AF65-F5344CB8AC3E}">
        <p14:creationId xmlns:p14="http://schemas.microsoft.com/office/powerpoint/2010/main" val="1961448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7FA5A7B-6192-BABA-841D-5D79F81F271D}"/>
              </a:ext>
            </a:extLst>
          </p:cNvPr>
          <p:cNvSpPr>
            <a:spLocks noGrp="1"/>
          </p:cNvSpPr>
          <p:nvPr>
            <p:ph type="body" sz="quarter" idx="11" hasCustomPrompt="1"/>
          </p:nvPr>
        </p:nvSpPr>
        <p:spPr>
          <a:xfrm>
            <a:off x="330200" y="1381932"/>
            <a:ext cx="6086475" cy="1687513"/>
          </a:xfrm>
          <a:prstGeom prst="rect">
            <a:avLst/>
          </a:prstGeom>
        </p:spPr>
        <p:txBody>
          <a:bodyPr/>
          <a:lstStyle>
            <a:lvl1pPr marL="0" indent="0">
              <a:buNone/>
              <a:defRPr/>
            </a:lvl1pPr>
          </a:lstStyle>
          <a:p>
            <a:pPr lvl="0"/>
            <a:r>
              <a:rPr lang="en-GB"/>
              <a:t>Enter text here.</a:t>
            </a:r>
            <a:endParaRPr lang="en-US"/>
          </a:p>
        </p:txBody>
      </p:sp>
      <p:sp>
        <p:nvSpPr>
          <p:cNvPr id="4" name="H1">
            <a:extLst>
              <a:ext uri="{FF2B5EF4-FFF2-40B4-BE49-F238E27FC236}">
                <a16:creationId xmlns:a16="http://schemas.microsoft.com/office/drawing/2014/main" id="{029C9560-26B9-2B82-F770-980E8735BA5A}"/>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a:t>How to Apply</a:t>
            </a:r>
          </a:p>
        </p:txBody>
      </p:sp>
    </p:spTree>
    <p:extLst>
      <p:ext uri="{BB962C8B-B14F-4D97-AF65-F5344CB8AC3E}">
        <p14:creationId xmlns:p14="http://schemas.microsoft.com/office/powerpoint/2010/main" val="148566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P">
            <a:extLst>
              <a:ext uri="{FF2B5EF4-FFF2-40B4-BE49-F238E27FC236}">
                <a16:creationId xmlns:a16="http://schemas.microsoft.com/office/drawing/2014/main" id="{EC89CBC8-9D60-5D3C-7DDB-F6D45150E3DF}"/>
              </a:ext>
            </a:extLst>
          </p:cNvPr>
          <p:cNvSpPr>
            <a:spLocks noGrp="1"/>
          </p:cNvSpPr>
          <p:nvPr>
            <p:ph type="body" sz="quarter" idx="11" hasCustomPrompt="1"/>
          </p:nvPr>
        </p:nvSpPr>
        <p:spPr>
          <a:xfrm>
            <a:off x="385763" y="5527417"/>
            <a:ext cx="6086475" cy="4003933"/>
          </a:xfrm>
          <a:prstGeom prst="rect">
            <a:avLst/>
          </a:prstGeom>
        </p:spPr>
        <p:txBody>
          <a:bodyPr/>
          <a:lstStyle>
            <a:lvl1pPr marL="0" indent="0">
              <a:buNone/>
              <a:defRPr lang="en-US" sz="1200" b="0" i="0" u="none" strike="noStrike" kern="1200" dirty="0" smtClean="0">
                <a:solidFill>
                  <a:schemeClr val="bg1"/>
                </a:solidFill>
                <a:effectLst/>
                <a:latin typeface="Poppins" pitchFamily="2" charset="77"/>
                <a:ea typeface="+mn-ea"/>
                <a:cs typeface="Poppins" pitchFamily="2" charset="77"/>
              </a:defRPr>
            </a:lvl1pPr>
          </a:lstStyle>
          <a:p>
            <a:pPr lvl="0"/>
            <a:r>
              <a:rPr lang="en-US"/>
              <a:t>Enter Text here</a:t>
            </a:r>
          </a:p>
        </p:txBody>
      </p:sp>
      <p:sp>
        <p:nvSpPr>
          <p:cNvPr id="5" name="H1">
            <a:extLst>
              <a:ext uri="{FF2B5EF4-FFF2-40B4-BE49-F238E27FC236}">
                <a16:creationId xmlns:a16="http://schemas.microsoft.com/office/drawing/2014/main" id="{0F073072-3FE6-A4DF-0CA9-A9196EE35058}"/>
              </a:ext>
            </a:extLst>
          </p:cNvPr>
          <p:cNvSpPr>
            <a:spLocks noGrp="1"/>
          </p:cNvSpPr>
          <p:nvPr>
            <p:ph type="title" hasCustomPrompt="1"/>
          </p:nvPr>
        </p:nvSpPr>
        <p:spPr>
          <a:xfrm>
            <a:off x="385763" y="4666867"/>
            <a:ext cx="6085468" cy="572266"/>
          </a:xfrm>
          <a:prstGeom prst="rect">
            <a:avLst/>
          </a:prstGeom>
        </p:spPr>
        <p:txBody>
          <a:bodyPr/>
          <a:lstStyle>
            <a:lvl1pPr>
              <a:defRPr lang="en-US" sz="4000" b="1" kern="1200" dirty="0">
                <a:solidFill>
                  <a:srgbClr val="78D0F3"/>
                </a:solidFill>
                <a:latin typeface="+mj-lt"/>
                <a:ea typeface="+mn-ea"/>
                <a:cs typeface="Poppins" pitchFamily="2" charset="77"/>
              </a:defRPr>
            </a:lvl1pPr>
          </a:lstStyle>
          <a:p>
            <a:r>
              <a:rPr lang="en-GB"/>
              <a:t>Get in Touch</a:t>
            </a:r>
            <a:endParaRPr lang="en-US"/>
          </a:p>
        </p:txBody>
      </p:sp>
    </p:spTree>
    <p:extLst>
      <p:ext uri="{BB962C8B-B14F-4D97-AF65-F5344CB8AC3E}">
        <p14:creationId xmlns:p14="http://schemas.microsoft.com/office/powerpoint/2010/main" val="1640791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P">
            <a:extLst>
              <a:ext uri="{FF2B5EF4-FFF2-40B4-BE49-F238E27FC236}">
                <a16:creationId xmlns:a16="http://schemas.microsoft.com/office/drawing/2014/main" id="{302DBB09-8FBE-96CC-6499-6CD981280E54}"/>
              </a:ext>
            </a:extLst>
          </p:cNvPr>
          <p:cNvSpPr>
            <a:spLocks noGrp="1"/>
          </p:cNvSpPr>
          <p:nvPr>
            <p:ph type="body" sz="quarter" idx="13" hasCustomPrompt="1"/>
          </p:nvPr>
        </p:nvSpPr>
        <p:spPr>
          <a:xfrm>
            <a:off x="320143" y="3721343"/>
            <a:ext cx="6130226" cy="336366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[ETHOS AND VALUES]</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[USPs (up to 5 unique selling points)]</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1.</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2.</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3.</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4.</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5.</a:t>
            </a:r>
          </a:p>
          <a:p>
            <a:pPr lvl="0"/>
            <a:endParaRPr lang="en-US" sz="1100" b="0" i="0">
              <a:latin typeface="Poppins" pitchFamily="2" charset="77"/>
              <a:cs typeface="Poppins" pitchFamily="2" charset="77"/>
            </a:endParaRPr>
          </a:p>
        </p:txBody>
      </p:sp>
      <p:sp>
        <p:nvSpPr>
          <p:cNvPr id="9" name="H1">
            <a:extLst>
              <a:ext uri="{FF2B5EF4-FFF2-40B4-BE49-F238E27FC236}">
                <a16:creationId xmlns:a16="http://schemas.microsoft.com/office/drawing/2014/main" id="{FBE31772-C2BB-A010-F730-6B41A53450A6}"/>
              </a:ext>
            </a:extLst>
          </p:cNvPr>
          <p:cNvSpPr>
            <a:spLocks noGrp="1"/>
          </p:cNvSpPr>
          <p:nvPr>
            <p:ph type="body" sz="quarter" idx="12" hasCustomPrompt="1"/>
          </p:nvPr>
        </p:nvSpPr>
        <p:spPr>
          <a:xfrm>
            <a:off x="325438" y="2985033"/>
            <a:ext cx="6085468" cy="572266"/>
          </a:xfrm>
          <a:prstGeom prst="rect">
            <a:avLst/>
          </a:prstGeom>
        </p:spPr>
        <p:txBody>
          <a:bodyPr/>
          <a:lstStyle>
            <a:lvl1pPr marL="0" indent="0">
              <a:buNone/>
              <a:defRPr sz="3600" b="1">
                <a:solidFill>
                  <a:schemeClr val="bg1"/>
                </a:solidFill>
                <a:latin typeface="Poppins" pitchFamily="2" charset="77"/>
                <a:cs typeface="Poppins" pitchFamily="2" charset="77"/>
              </a:defRPr>
            </a:lvl1pPr>
          </a:lstStyle>
          <a:p>
            <a:pPr lvl="0"/>
            <a:r>
              <a:rPr lang="en-US"/>
              <a:t>What makes us special?</a:t>
            </a:r>
          </a:p>
        </p:txBody>
      </p:sp>
      <p:sp>
        <p:nvSpPr>
          <p:cNvPr id="8" name="P">
            <a:extLst>
              <a:ext uri="{FF2B5EF4-FFF2-40B4-BE49-F238E27FC236}">
                <a16:creationId xmlns:a16="http://schemas.microsoft.com/office/drawing/2014/main" id="{5FB1C866-575A-9991-F4AD-D1FFCDFDAB7A}"/>
              </a:ext>
            </a:extLst>
          </p:cNvPr>
          <p:cNvSpPr>
            <a:spLocks noGrp="1"/>
          </p:cNvSpPr>
          <p:nvPr>
            <p:ph type="body" sz="quarter" idx="11" hasCustomPrompt="1"/>
          </p:nvPr>
        </p:nvSpPr>
        <p:spPr>
          <a:xfrm>
            <a:off x="325438" y="1193800"/>
            <a:ext cx="6130226" cy="1627188"/>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[HISTORY AND ACHIEVEMENTS]</a:t>
            </a:r>
            <a:endParaRPr lang="en-US"/>
          </a:p>
        </p:txBody>
      </p:sp>
      <p:sp>
        <p:nvSpPr>
          <p:cNvPr id="7" name="H1">
            <a:extLst>
              <a:ext uri="{FF2B5EF4-FFF2-40B4-BE49-F238E27FC236}">
                <a16:creationId xmlns:a16="http://schemas.microsoft.com/office/drawing/2014/main" id="{A5F817C6-450E-B429-F638-921AD81D7980}"/>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chemeClr val="bg1"/>
                </a:solidFill>
                <a:latin typeface="Poppins" pitchFamily="2" charset="77"/>
                <a:cs typeface="Poppins" pitchFamily="2" charset="77"/>
              </a:defRPr>
            </a:lvl1pPr>
          </a:lstStyle>
          <a:p>
            <a:pPr lvl="0"/>
            <a:r>
              <a:rPr lang="en-US"/>
              <a:t>Our Story</a:t>
            </a:r>
          </a:p>
        </p:txBody>
      </p:sp>
    </p:spTree>
    <p:extLst>
      <p:ext uri="{BB962C8B-B14F-4D97-AF65-F5344CB8AC3E}">
        <p14:creationId xmlns:p14="http://schemas.microsoft.com/office/powerpoint/2010/main" val="329640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2">
            <a:extLst>
              <a:ext uri="{FF2B5EF4-FFF2-40B4-BE49-F238E27FC236}">
                <a16:creationId xmlns:a16="http://schemas.microsoft.com/office/drawing/2014/main" id="{C8B38F51-D716-3C7F-0C82-9EA1B1E7B631}"/>
              </a:ext>
            </a:extLst>
          </p:cNvPr>
          <p:cNvSpPr>
            <a:spLocks noGrp="1"/>
          </p:cNvSpPr>
          <p:nvPr>
            <p:ph type="body" sz="quarter" idx="30" hasCustomPrompt="1"/>
          </p:nvPr>
        </p:nvSpPr>
        <p:spPr>
          <a:xfrm>
            <a:off x="4001855" y="1243585"/>
            <a:ext cx="2152760" cy="258274"/>
          </a:xfrm>
          <a:prstGeom prst="rect">
            <a:avLst/>
          </a:prstGeom>
        </p:spPr>
        <p:txBody>
          <a:bodyPr/>
          <a:lstStyle>
            <a:lvl1pPr marL="0" indent="0">
              <a:buNone/>
              <a:defRPr lang="en-GB" sz="1400" b="1" kern="1200" dirty="0" smtClean="0">
                <a:solidFill>
                  <a:srgbClr val="78D0F3"/>
                </a:solidFill>
                <a:latin typeface="Poppins" pitchFamily="2" charset="77"/>
                <a:ea typeface="+mn-ea"/>
                <a:cs typeface="Poppins" pitchFamily="2" charset="77"/>
              </a:defRPr>
            </a:lvl1pPr>
            <a:lvl2pPr marL="342900" indent="0">
              <a:buNone/>
              <a:defRPr lang="en-GB" smtClean="0"/>
            </a:lvl2pPr>
            <a:lvl3pPr marL="685800" indent="0">
              <a:buNone/>
              <a:defRPr lang="en-GB" smtClean="0"/>
            </a:lvl3pPr>
            <a:lvl4pPr marL="1028700" indent="0">
              <a:buNone/>
              <a:defRPr lang="en-GB" smtClean="0"/>
            </a:lvl4pPr>
            <a:lvl5pPr marL="1371600" indent="0">
              <a:buNone/>
              <a:defRPr lang="en-US"/>
            </a:lvl5pPr>
          </a:lstStyle>
          <a:p>
            <a:pPr lvl="0"/>
            <a:r>
              <a:rPr lang="en-GB"/>
              <a:t>Our STARS Values</a:t>
            </a:r>
          </a:p>
        </p:txBody>
      </p:sp>
      <p:sp>
        <p:nvSpPr>
          <p:cNvPr id="7" name="P">
            <a:extLst>
              <a:ext uri="{FF2B5EF4-FFF2-40B4-BE49-F238E27FC236}">
                <a16:creationId xmlns:a16="http://schemas.microsoft.com/office/drawing/2014/main" id="{27BF56B7-D702-856E-AB26-AD3F75D79096}"/>
              </a:ext>
            </a:extLst>
          </p:cNvPr>
          <p:cNvSpPr>
            <a:spLocks noGrp="1"/>
          </p:cNvSpPr>
          <p:nvPr>
            <p:ph type="body" sz="quarter" idx="24" hasCustomPrompt="1"/>
          </p:nvPr>
        </p:nvSpPr>
        <p:spPr>
          <a:xfrm>
            <a:off x="330733" y="6998563"/>
            <a:ext cx="3526159" cy="2262667"/>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2" name="P">
            <a:extLst>
              <a:ext uri="{FF2B5EF4-FFF2-40B4-BE49-F238E27FC236}">
                <a16:creationId xmlns:a16="http://schemas.microsoft.com/office/drawing/2014/main" id="{CE3270E4-86D5-A592-EB08-786189CFCD24}"/>
              </a:ext>
            </a:extLst>
          </p:cNvPr>
          <p:cNvSpPr>
            <a:spLocks noGrp="1"/>
          </p:cNvSpPr>
          <p:nvPr>
            <p:ph type="body" sz="quarter" idx="23" hasCustomPrompt="1"/>
          </p:nvPr>
        </p:nvSpPr>
        <p:spPr>
          <a:xfrm>
            <a:off x="330733" y="5632401"/>
            <a:ext cx="3526159" cy="1152332"/>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243585"/>
            <a:ext cx="3526159" cy="4174985"/>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20" name="H1">
            <a:extLst>
              <a:ext uri="{FF2B5EF4-FFF2-40B4-BE49-F238E27FC236}">
                <a16:creationId xmlns:a16="http://schemas.microsoft.com/office/drawing/2014/main" id="{D7FB1E78-3E98-7241-96D6-47F49C92D2F9}"/>
              </a:ext>
            </a:extLst>
          </p:cNvPr>
          <p:cNvSpPr>
            <a:spLocks noGrp="1"/>
          </p:cNvSpPr>
          <p:nvPr>
            <p:ph type="title" hasCustomPrompt="1"/>
          </p:nvPr>
        </p:nvSpPr>
        <p:spPr>
          <a:xfrm>
            <a:off x="330733" y="457489"/>
            <a:ext cx="5823882" cy="572266"/>
          </a:xfrm>
          <a:prstGeom prst="rect">
            <a:avLst/>
          </a:prstGeom>
        </p:spPr>
        <p:txBody>
          <a:bodyPr/>
          <a:lstStyle>
            <a:lvl1pPr>
              <a:defRPr lang="en-GB" sz="4000" b="1" kern="1200" dirty="0" smtClean="0">
                <a:solidFill>
                  <a:srgbClr val="78D0F3"/>
                </a:solidFill>
                <a:latin typeface="Poppins" pitchFamily="2" charset="77"/>
                <a:ea typeface="+mn-ea"/>
                <a:cs typeface="Poppins" pitchFamily="2" charset="77"/>
              </a:defRPr>
            </a:lvl1pPr>
          </a:lstStyle>
          <a:p>
            <a:r>
              <a:rPr lang="en-GB"/>
              <a:t>Click to edit text</a:t>
            </a:r>
            <a:endParaRPr lang="en-US"/>
          </a:p>
        </p:txBody>
      </p:sp>
      <p:sp>
        <p:nvSpPr>
          <p:cNvPr id="25" name="Text Placeholder 24">
            <a:extLst>
              <a:ext uri="{FF2B5EF4-FFF2-40B4-BE49-F238E27FC236}">
                <a16:creationId xmlns:a16="http://schemas.microsoft.com/office/drawing/2014/main" id="{AAA6D111-1774-FC30-70EB-2E00EE0A13D6}"/>
              </a:ext>
            </a:extLst>
          </p:cNvPr>
          <p:cNvSpPr>
            <a:spLocks noGrp="1"/>
          </p:cNvSpPr>
          <p:nvPr>
            <p:ph type="body" sz="quarter" idx="32" hasCustomPrompt="1"/>
          </p:nvPr>
        </p:nvSpPr>
        <p:spPr>
          <a:xfrm>
            <a:off x="5259388" y="2175923"/>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Sharing</a:t>
            </a:r>
          </a:p>
        </p:txBody>
      </p:sp>
      <p:sp>
        <p:nvSpPr>
          <p:cNvPr id="26" name="Text Placeholder 24">
            <a:extLst>
              <a:ext uri="{FF2B5EF4-FFF2-40B4-BE49-F238E27FC236}">
                <a16:creationId xmlns:a16="http://schemas.microsoft.com/office/drawing/2014/main" id="{1A206888-CE21-5074-A9EC-98E3705871A0}"/>
              </a:ext>
            </a:extLst>
          </p:cNvPr>
          <p:cNvSpPr>
            <a:spLocks noGrp="1"/>
          </p:cNvSpPr>
          <p:nvPr>
            <p:ph type="body" sz="quarter" idx="33" hasCustomPrompt="1"/>
          </p:nvPr>
        </p:nvSpPr>
        <p:spPr>
          <a:xfrm>
            <a:off x="5259388" y="3465504"/>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Trust</a:t>
            </a:r>
          </a:p>
        </p:txBody>
      </p:sp>
      <p:sp>
        <p:nvSpPr>
          <p:cNvPr id="27" name="Text Placeholder 24">
            <a:extLst>
              <a:ext uri="{FF2B5EF4-FFF2-40B4-BE49-F238E27FC236}">
                <a16:creationId xmlns:a16="http://schemas.microsoft.com/office/drawing/2014/main" id="{648C0535-C407-6487-FA70-A30E4F5FC481}"/>
              </a:ext>
            </a:extLst>
          </p:cNvPr>
          <p:cNvSpPr>
            <a:spLocks noGrp="1"/>
          </p:cNvSpPr>
          <p:nvPr>
            <p:ph type="body" sz="quarter" idx="34" hasCustomPrompt="1"/>
          </p:nvPr>
        </p:nvSpPr>
        <p:spPr>
          <a:xfrm>
            <a:off x="5259120" y="4755085"/>
            <a:ext cx="1426160"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Achievement</a:t>
            </a:r>
          </a:p>
        </p:txBody>
      </p:sp>
      <p:sp>
        <p:nvSpPr>
          <p:cNvPr id="28" name="Text Placeholder 24">
            <a:extLst>
              <a:ext uri="{FF2B5EF4-FFF2-40B4-BE49-F238E27FC236}">
                <a16:creationId xmlns:a16="http://schemas.microsoft.com/office/drawing/2014/main" id="{58C2EEFA-2EB1-CE94-7FF2-9D97B4C58C13}"/>
              </a:ext>
            </a:extLst>
          </p:cNvPr>
          <p:cNvSpPr>
            <a:spLocks noGrp="1"/>
          </p:cNvSpPr>
          <p:nvPr>
            <p:ph type="body" sz="quarter" idx="35" hasCustomPrompt="1"/>
          </p:nvPr>
        </p:nvSpPr>
        <p:spPr>
          <a:xfrm>
            <a:off x="5259388" y="605383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Respect</a:t>
            </a:r>
          </a:p>
        </p:txBody>
      </p:sp>
      <p:sp>
        <p:nvSpPr>
          <p:cNvPr id="29" name="Text Placeholder 24">
            <a:extLst>
              <a:ext uri="{FF2B5EF4-FFF2-40B4-BE49-F238E27FC236}">
                <a16:creationId xmlns:a16="http://schemas.microsoft.com/office/drawing/2014/main" id="{C5A2BD30-A6FE-DF68-6D11-ACEF97E904C9}"/>
              </a:ext>
            </a:extLst>
          </p:cNvPr>
          <p:cNvSpPr>
            <a:spLocks noGrp="1"/>
          </p:cNvSpPr>
          <p:nvPr>
            <p:ph type="body" sz="quarter" idx="36" hasCustomPrompt="1"/>
          </p:nvPr>
        </p:nvSpPr>
        <p:spPr>
          <a:xfrm>
            <a:off x="5259388" y="733622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Safety</a:t>
            </a:r>
          </a:p>
        </p:txBody>
      </p:sp>
    </p:spTree>
    <p:extLst>
      <p:ext uri="{BB962C8B-B14F-4D97-AF65-F5344CB8AC3E}">
        <p14:creationId xmlns:p14="http://schemas.microsoft.com/office/powerpoint/2010/main" val="98430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78D0F3"/>
        </a:solidFill>
        <a:effectLst/>
      </p:bgPr>
    </p:bg>
    <p:spTree>
      <p:nvGrpSpPr>
        <p:cNvPr id="1" name=""/>
        <p:cNvGrpSpPr/>
        <p:nvPr/>
      </p:nvGrpSpPr>
      <p:grpSpPr>
        <a:xfrm>
          <a:off x="0" y="0"/>
          <a:ext cx="0" cy="0"/>
          <a:chOff x="0" y="0"/>
          <a:chExt cx="0" cy="0"/>
        </a:xfrm>
      </p:grpSpPr>
      <p:sp>
        <p:nvSpPr>
          <p:cNvPr id="8" name="P">
            <a:extLst>
              <a:ext uri="{FF2B5EF4-FFF2-40B4-BE49-F238E27FC236}">
                <a16:creationId xmlns:a16="http://schemas.microsoft.com/office/drawing/2014/main" id="{25405503-F129-05EF-9C71-29969E525B69}"/>
              </a:ext>
            </a:extLst>
          </p:cNvPr>
          <p:cNvSpPr>
            <a:spLocks noGrp="1"/>
          </p:cNvSpPr>
          <p:nvPr>
            <p:ph type="body" sz="quarter" idx="22" hasCustomPrompt="1"/>
          </p:nvPr>
        </p:nvSpPr>
        <p:spPr>
          <a:xfrm>
            <a:off x="518990" y="1763486"/>
            <a:ext cx="2197706" cy="7887135"/>
          </a:xfrm>
          <a:prstGeom prst="rect">
            <a:avLst/>
          </a:prstGeom>
        </p:spPr>
        <p:txBody>
          <a:bodyPr numCol="1"/>
          <a:lstStyle>
            <a:lvl1pPr marL="0" indent="0">
              <a:lnSpc>
                <a:spcPct val="100000"/>
              </a:lnSpc>
              <a:spcBef>
                <a:spcPts val="1300"/>
              </a:spcBef>
              <a:buFont typeface="Arial" panose="020B0604020202020204" pitchFamily="34" charset="0"/>
              <a:buNone/>
              <a:defRPr sz="1200" b="0">
                <a:solidFill>
                  <a:srgbClr val="064360"/>
                </a:solidFill>
                <a:latin typeface="Poppins" pitchFamily="2" charset="77"/>
                <a:cs typeface="Poppins" pitchFamily="2" charset="77"/>
              </a:defRPr>
            </a:lvl1pPr>
          </a:lstStyle>
          <a:p>
            <a:pPr lvl="0"/>
            <a:r>
              <a:rPr lang="en-GB"/>
              <a:t>Summerhill Primary Academy Summerhill's Little Treasures </a:t>
            </a:r>
          </a:p>
          <a:p>
            <a:pPr lvl="0"/>
            <a:r>
              <a:rPr lang="en-GB"/>
              <a:t>Jubilee Park Academy </a:t>
            </a:r>
          </a:p>
          <a:p>
            <a:pPr lvl="0"/>
            <a:r>
              <a:rPr lang="en-GB"/>
              <a:t>Dudley Wood Primary School </a:t>
            </a:r>
          </a:p>
          <a:p>
            <a:pPr lvl="0"/>
            <a:r>
              <a:rPr lang="en-GB" err="1"/>
              <a:t>Wychbold</a:t>
            </a:r>
            <a:r>
              <a:rPr lang="en-GB"/>
              <a:t> First and Nursery School </a:t>
            </a:r>
          </a:p>
          <a:p>
            <a:pPr lvl="0"/>
            <a:r>
              <a:rPr lang="en-GB"/>
              <a:t>St Peter's Droitwich CofE Academy </a:t>
            </a:r>
          </a:p>
          <a:p>
            <a:pPr lvl="0"/>
            <a:r>
              <a:rPr lang="en-GB"/>
              <a:t>North Worcester Primary Academy</a:t>
            </a:r>
          </a:p>
          <a:p>
            <a:pPr lvl="0"/>
            <a:r>
              <a:rPr lang="en-GB"/>
              <a:t>Northwick Manor Primary School </a:t>
            </a:r>
          </a:p>
          <a:p>
            <a:pPr lvl="0"/>
            <a:r>
              <a:rPr lang="en-GB"/>
              <a:t>Cranham Primary School </a:t>
            </a:r>
          </a:p>
          <a:p>
            <a:pPr lvl="0"/>
            <a:r>
              <a:rPr lang="en-GB"/>
              <a:t>Cherry Orchard Primary School </a:t>
            </a:r>
          </a:p>
          <a:p>
            <a:pPr lvl="0"/>
            <a:r>
              <a:rPr lang="en-GB"/>
              <a:t>St </a:t>
            </a:r>
            <a:r>
              <a:rPr lang="en-GB" err="1"/>
              <a:t>Clement's</a:t>
            </a:r>
            <a:r>
              <a:rPr lang="en-GB"/>
              <a:t> CofE Primary School and Pre-School</a:t>
            </a:r>
          </a:p>
          <a:p>
            <a:pPr lvl="0"/>
            <a:r>
              <a:rPr lang="en-GB"/>
              <a:t>Great Witley CE Primary School </a:t>
            </a:r>
          </a:p>
          <a:p>
            <a:pPr lvl="0"/>
            <a:r>
              <a:rPr lang="en-GB" err="1"/>
              <a:t>Cutnall</a:t>
            </a:r>
            <a:r>
              <a:rPr lang="en-GB"/>
              <a:t> Green CofE Primary School </a:t>
            </a:r>
          </a:p>
          <a:p>
            <a:pPr lvl="0"/>
            <a:r>
              <a:rPr lang="en-GB" err="1"/>
              <a:t>Burlish</a:t>
            </a:r>
            <a:r>
              <a:rPr lang="en-GB"/>
              <a:t> Park Primary School </a:t>
            </a:r>
          </a:p>
          <a:p>
            <a:pPr lvl="0"/>
            <a:r>
              <a:rPr lang="en-GB" err="1"/>
              <a:t>Heronswood</a:t>
            </a:r>
            <a:r>
              <a:rPr lang="en-GB"/>
              <a:t> Primary School </a:t>
            </a:r>
          </a:p>
          <a:p>
            <a:pPr lvl="0"/>
            <a:r>
              <a:rPr lang="en-GB"/>
              <a:t>Unity Academy </a:t>
            </a:r>
          </a:p>
        </p:txBody>
      </p:sp>
      <p:sp>
        <p:nvSpPr>
          <p:cNvPr id="46" name="Title 1">
            <a:extLst>
              <a:ext uri="{FF2B5EF4-FFF2-40B4-BE49-F238E27FC236}">
                <a16:creationId xmlns:a16="http://schemas.microsoft.com/office/drawing/2014/main" id="{B6E692CD-E3F6-D019-C059-B3F26D7D1572}"/>
              </a:ext>
            </a:extLst>
          </p:cNvPr>
          <p:cNvSpPr>
            <a:spLocks noGrp="1"/>
          </p:cNvSpPr>
          <p:nvPr>
            <p:ph type="title" hasCustomPrompt="1"/>
          </p:nvPr>
        </p:nvSpPr>
        <p:spPr>
          <a:xfrm>
            <a:off x="239591" y="494393"/>
            <a:ext cx="2477106" cy="1269093"/>
          </a:xfrm>
          <a:prstGeom prst="rect">
            <a:avLst/>
          </a:prstGeom>
        </p:spPr>
        <p:txBody>
          <a:bodyPr/>
          <a:lstStyle>
            <a:lvl1pPr>
              <a:defRPr lang="en-US" sz="4000" b="1" kern="1200" dirty="0" smtClean="0">
                <a:solidFill>
                  <a:srgbClr val="064360"/>
                </a:solidFill>
                <a:latin typeface="Poppins" pitchFamily="2" charset="77"/>
                <a:ea typeface="+mn-ea"/>
                <a:cs typeface="Poppins" pitchFamily="2" charset="77"/>
              </a:defRPr>
            </a:lvl1pPr>
          </a:lstStyle>
          <a:p>
            <a:r>
              <a:rPr lang="en-GB"/>
              <a:t>Our</a:t>
            </a:r>
            <a:br>
              <a:rPr lang="en-GB"/>
            </a:br>
            <a:r>
              <a:rPr lang="en-GB"/>
              <a:t>Schools</a:t>
            </a:r>
            <a:endParaRPr lang="en-US"/>
          </a:p>
        </p:txBody>
      </p:sp>
    </p:spTree>
    <p:extLst>
      <p:ext uri="{BB962C8B-B14F-4D97-AF65-F5344CB8AC3E}">
        <p14:creationId xmlns:p14="http://schemas.microsoft.com/office/powerpoint/2010/main" val="157027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7" name="Image">
            <a:extLst>
              <a:ext uri="{FF2B5EF4-FFF2-40B4-BE49-F238E27FC236}">
                <a16:creationId xmlns:a16="http://schemas.microsoft.com/office/drawing/2014/main" id="{BEBE34F0-C79C-A071-E017-92FEC06DF688}"/>
              </a:ext>
              <a:ext uri="{C183D7F6-B498-43B3-948B-1728B52AA6E4}">
                <adec:decorative xmlns:adec="http://schemas.microsoft.com/office/drawing/2017/decorative" val="1"/>
              </a:ext>
            </a:extLst>
          </p:cNvPr>
          <p:cNvSpPr>
            <a:spLocks noGrp="1"/>
          </p:cNvSpPr>
          <p:nvPr>
            <p:ph type="pic" sz="quarter" idx="10" hasCustomPrompt="1"/>
          </p:nvPr>
        </p:nvSpPr>
        <p:spPr>
          <a:xfrm>
            <a:off x="-9144" y="0"/>
            <a:ext cx="6867144" cy="3671151"/>
          </a:xfrm>
          <a:custGeom>
            <a:avLst/>
            <a:gdLst>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983038 h 3983038"/>
              <a:gd name="connsiteX4" fmla="*/ 0 w 6858000"/>
              <a:gd name="connsiteY4" fmla="*/ 0 h 3983038"/>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277959 h 3983038"/>
              <a:gd name="connsiteX4" fmla="*/ 0 w 6858000"/>
              <a:gd name="connsiteY4" fmla="*/ 0 h 3983038"/>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67144"/>
              <a:gd name="connsiteY0" fmla="*/ 0 h 3671151"/>
              <a:gd name="connsiteX1" fmla="*/ 6867144 w 6867144"/>
              <a:gd name="connsiteY1" fmla="*/ 393192 h 3671151"/>
              <a:gd name="connsiteX2" fmla="*/ 6867144 w 6867144"/>
              <a:gd name="connsiteY2" fmla="*/ 3549965 h 3671151"/>
              <a:gd name="connsiteX3" fmla="*/ 9144 w 6867144"/>
              <a:gd name="connsiteY3" fmla="*/ 3671151 h 3671151"/>
              <a:gd name="connsiteX4" fmla="*/ 0 w 6867144"/>
              <a:gd name="connsiteY4" fmla="*/ 0 h 3671151"/>
              <a:gd name="connsiteX0" fmla="*/ 0 w 6867144"/>
              <a:gd name="connsiteY0" fmla="*/ 0 h 3671151"/>
              <a:gd name="connsiteX1" fmla="*/ 6867144 w 6867144"/>
              <a:gd name="connsiteY1" fmla="*/ 9144 h 3671151"/>
              <a:gd name="connsiteX2" fmla="*/ 6867144 w 6867144"/>
              <a:gd name="connsiteY2" fmla="*/ 3549965 h 3671151"/>
              <a:gd name="connsiteX3" fmla="*/ 9144 w 6867144"/>
              <a:gd name="connsiteY3" fmla="*/ 3671151 h 3671151"/>
              <a:gd name="connsiteX4" fmla="*/ 0 w 6867144"/>
              <a:gd name="connsiteY4" fmla="*/ 0 h 3671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7144" h="3671151">
                <a:moveTo>
                  <a:pt x="0" y="0"/>
                </a:moveTo>
                <a:lnTo>
                  <a:pt x="6867144" y="9144"/>
                </a:lnTo>
                <a:lnTo>
                  <a:pt x="6867144" y="3549965"/>
                </a:lnTo>
                <a:cubicBezTo>
                  <a:pt x="3567592" y="2742062"/>
                  <a:pt x="620579" y="3168047"/>
                  <a:pt x="9144" y="3671151"/>
                </a:cubicBezTo>
                <a:lnTo>
                  <a:pt x="0" y="0"/>
                </a:lnTo>
                <a:close/>
              </a:path>
            </a:pathLst>
          </a:custGeom>
        </p:spPr>
        <p:txBody>
          <a:bodyPr anchor="ctr"/>
          <a:lstStyle>
            <a:lvl1pPr marL="0" indent="0" algn="ctr">
              <a:buNone/>
              <a:defRPr b="1">
                <a:latin typeface="Poppins" pitchFamily="2" charset="77"/>
                <a:cs typeface="Poppins" pitchFamily="2" charset="77"/>
              </a:defRPr>
            </a:lvl1pPr>
          </a:lstStyle>
          <a:p>
            <a:r>
              <a:rPr lang="en-US"/>
              <a:t>Insert Image Here</a:t>
            </a:r>
          </a:p>
        </p:txBody>
      </p:sp>
      <p:pic>
        <p:nvPicPr>
          <p:cNvPr id="3" name="Image">
            <a:extLst>
              <a:ext uri="{FF2B5EF4-FFF2-40B4-BE49-F238E27FC236}">
                <a16:creationId xmlns:a16="http://schemas.microsoft.com/office/drawing/2014/main" id="{B268BDC7-0672-17F3-DCA6-58521D4F74B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3013422"/>
            <a:ext cx="6858000" cy="6892578"/>
          </a:xfrm>
          <a:prstGeom prst="rect">
            <a:avLst/>
          </a:prstGeom>
        </p:spPr>
      </p:pic>
      <p:sp>
        <p:nvSpPr>
          <p:cNvPr id="10" name="H1">
            <a:extLst>
              <a:ext uri="{FF2B5EF4-FFF2-40B4-BE49-F238E27FC236}">
                <a16:creationId xmlns:a16="http://schemas.microsoft.com/office/drawing/2014/main" id="{69D6A5BB-647B-8D06-5062-58FE9C588780}"/>
              </a:ext>
            </a:extLst>
          </p:cNvPr>
          <p:cNvSpPr>
            <a:spLocks noGrp="1"/>
          </p:cNvSpPr>
          <p:nvPr>
            <p:ph type="body" sz="quarter" idx="11" hasCustomPrompt="1"/>
          </p:nvPr>
        </p:nvSpPr>
        <p:spPr>
          <a:xfrm>
            <a:off x="314404" y="4109055"/>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About the Role</a:t>
            </a:r>
          </a:p>
        </p:txBody>
      </p:sp>
      <p:sp>
        <p:nvSpPr>
          <p:cNvPr id="32" name="Text Placeholder 31">
            <a:extLst>
              <a:ext uri="{FF2B5EF4-FFF2-40B4-BE49-F238E27FC236}">
                <a16:creationId xmlns:a16="http://schemas.microsoft.com/office/drawing/2014/main" id="{C5CD1EF7-7712-A50A-7A99-3D2CFC31098D}"/>
              </a:ext>
            </a:extLst>
          </p:cNvPr>
          <p:cNvSpPr>
            <a:spLocks noGrp="1"/>
          </p:cNvSpPr>
          <p:nvPr>
            <p:ph type="body" sz="quarter" idx="24" hasCustomPrompt="1"/>
          </p:nvPr>
        </p:nvSpPr>
        <p:spPr>
          <a:xfrm>
            <a:off x="312215" y="507365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Job Title:</a:t>
            </a:r>
          </a:p>
        </p:txBody>
      </p:sp>
      <p:sp>
        <p:nvSpPr>
          <p:cNvPr id="34" name="Text Placeholder 33">
            <a:extLst>
              <a:ext uri="{FF2B5EF4-FFF2-40B4-BE49-F238E27FC236}">
                <a16:creationId xmlns:a16="http://schemas.microsoft.com/office/drawing/2014/main" id="{7EB66D28-9379-A5AA-70F8-3C54AD7E2753}"/>
              </a:ext>
            </a:extLst>
          </p:cNvPr>
          <p:cNvSpPr>
            <a:spLocks noGrp="1"/>
          </p:cNvSpPr>
          <p:nvPr>
            <p:ph type="body" sz="quarter" idx="25" hasCustomPrompt="1"/>
          </p:nvPr>
        </p:nvSpPr>
        <p:spPr>
          <a:xfrm>
            <a:off x="1975945" y="507365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5" name="Text Placeholder 31">
            <a:extLst>
              <a:ext uri="{FF2B5EF4-FFF2-40B4-BE49-F238E27FC236}">
                <a16:creationId xmlns:a16="http://schemas.microsoft.com/office/drawing/2014/main" id="{A10A9B9F-97E7-FEB1-24D0-80F2BF6BDC7A}"/>
              </a:ext>
            </a:extLst>
          </p:cNvPr>
          <p:cNvSpPr>
            <a:spLocks noGrp="1"/>
          </p:cNvSpPr>
          <p:nvPr>
            <p:ph type="body" sz="quarter" idx="26" hasCustomPrompt="1"/>
          </p:nvPr>
        </p:nvSpPr>
        <p:spPr>
          <a:xfrm>
            <a:off x="312215" y="5430111"/>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Salary:</a:t>
            </a:r>
          </a:p>
        </p:txBody>
      </p:sp>
      <p:sp>
        <p:nvSpPr>
          <p:cNvPr id="36" name="Text Placeholder 33">
            <a:extLst>
              <a:ext uri="{FF2B5EF4-FFF2-40B4-BE49-F238E27FC236}">
                <a16:creationId xmlns:a16="http://schemas.microsoft.com/office/drawing/2014/main" id="{62F3A48B-4060-CA62-CCB9-979582CFA1DF}"/>
              </a:ext>
            </a:extLst>
          </p:cNvPr>
          <p:cNvSpPr>
            <a:spLocks noGrp="1"/>
          </p:cNvSpPr>
          <p:nvPr>
            <p:ph type="body" sz="quarter" idx="27" hasCustomPrompt="1"/>
          </p:nvPr>
        </p:nvSpPr>
        <p:spPr>
          <a:xfrm>
            <a:off x="1975945" y="5430112"/>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7" name="Text Placeholder 31">
            <a:extLst>
              <a:ext uri="{FF2B5EF4-FFF2-40B4-BE49-F238E27FC236}">
                <a16:creationId xmlns:a16="http://schemas.microsoft.com/office/drawing/2014/main" id="{D54AFEA0-ACB0-4D59-5818-9E6C1ACECEED}"/>
              </a:ext>
            </a:extLst>
          </p:cNvPr>
          <p:cNvSpPr>
            <a:spLocks noGrp="1"/>
          </p:cNvSpPr>
          <p:nvPr>
            <p:ph type="body" sz="quarter" idx="28" hasCustomPrompt="1"/>
          </p:nvPr>
        </p:nvSpPr>
        <p:spPr>
          <a:xfrm>
            <a:off x="312215" y="578657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Contract Type:</a:t>
            </a:r>
          </a:p>
        </p:txBody>
      </p:sp>
      <p:sp>
        <p:nvSpPr>
          <p:cNvPr id="38" name="Text Placeholder 33">
            <a:extLst>
              <a:ext uri="{FF2B5EF4-FFF2-40B4-BE49-F238E27FC236}">
                <a16:creationId xmlns:a16="http://schemas.microsoft.com/office/drawing/2014/main" id="{2906F766-1E0D-809F-EA08-B4E0D92CE2B4}"/>
              </a:ext>
            </a:extLst>
          </p:cNvPr>
          <p:cNvSpPr>
            <a:spLocks noGrp="1"/>
          </p:cNvSpPr>
          <p:nvPr>
            <p:ph type="body" sz="quarter" idx="29" hasCustomPrompt="1"/>
          </p:nvPr>
        </p:nvSpPr>
        <p:spPr>
          <a:xfrm>
            <a:off x="1975945" y="578657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9" name="Text Placeholder 31">
            <a:extLst>
              <a:ext uri="{FF2B5EF4-FFF2-40B4-BE49-F238E27FC236}">
                <a16:creationId xmlns:a16="http://schemas.microsoft.com/office/drawing/2014/main" id="{2F8C6CC2-FD40-5A9A-E63D-836707E5B0AF}"/>
              </a:ext>
            </a:extLst>
          </p:cNvPr>
          <p:cNvSpPr>
            <a:spLocks noGrp="1"/>
          </p:cNvSpPr>
          <p:nvPr>
            <p:ph type="body" sz="quarter" idx="30" hasCustomPrompt="1"/>
          </p:nvPr>
        </p:nvSpPr>
        <p:spPr>
          <a:xfrm>
            <a:off x="312215" y="614302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Reporting To:</a:t>
            </a:r>
          </a:p>
        </p:txBody>
      </p:sp>
      <p:sp>
        <p:nvSpPr>
          <p:cNvPr id="40" name="Text Placeholder 33">
            <a:extLst>
              <a:ext uri="{FF2B5EF4-FFF2-40B4-BE49-F238E27FC236}">
                <a16:creationId xmlns:a16="http://schemas.microsoft.com/office/drawing/2014/main" id="{7EBE5CF7-60FA-68B9-5C6E-924DF23C6794}"/>
              </a:ext>
            </a:extLst>
          </p:cNvPr>
          <p:cNvSpPr>
            <a:spLocks noGrp="1"/>
          </p:cNvSpPr>
          <p:nvPr>
            <p:ph type="body" sz="quarter" idx="31" hasCustomPrompt="1"/>
          </p:nvPr>
        </p:nvSpPr>
        <p:spPr>
          <a:xfrm>
            <a:off x="1975945" y="6143028"/>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41" name="Text Placeholder 31">
            <a:extLst>
              <a:ext uri="{FF2B5EF4-FFF2-40B4-BE49-F238E27FC236}">
                <a16:creationId xmlns:a16="http://schemas.microsoft.com/office/drawing/2014/main" id="{3F24C10A-0C73-40A2-7D71-49BC526796E3}"/>
              </a:ext>
            </a:extLst>
          </p:cNvPr>
          <p:cNvSpPr>
            <a:spLocks noGrp="1"/>
          </p:cNvSpPr>
          <p:nvPr>
            <p:ph type="body" sz="quarter" idx="32" hasCustomPrompt="1"/>
          </p:nvPr>
        </p:nvSpPr>
        <p:spPr>
          <a:xfrm>
            <a:off x="312215" y="6499483"/>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Location:</a:t>
            </a:r>
          </a:p>
        </p:txBody>
      </p:sp>
      <p:sp>
        <p:nvSpPr>
          <p:cNvPr id="42" name="Text Placeholder 33">
            <a:extLst>
              <a:ext uri="{FF2B5EF4-FFF2-40B4-BE49-F238E27FC236}">
                <a16:creationId xmlns:a16="http://schemas.microsoft.com/office/drawing/2014/main" id="{8D61D60F-4879-5FC4-01AD-5A360442BBF6}"/>
              </a:ext>
            </a:extLst>
          </p:cNvPr>
          <p:cNvSpPr>
            <a:spLocks noGrp="1"/>
          </p:cNvSpPr>
          <p:nvPr>
            <p:ph type="body" sz="quarter" idx="33" hasCustomPrompt="1"/>
          </p:nvPr>
        </p:nvSpPr>
        <p:spPr>
          <a:xfrm>
            <a:off x="1975945" y="6499484"/>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45" name="Text Placeholder 31">
            <a:extLst>
              <a:ext uri="{FF2B5EF4-FFF2-40B4-BE49-F238E27FC236}">
                <a16:creationId xmlns:a16="http://schemas.microsoft.com/office/drawing/2014/main" id="{88D36E32-884A-B5AE-9E1A-48A036B25BD4}"/>
              </a:ext>
            </a:extLst>
          </p:cNvPr>
          <p:cNvSpPr>
            <a:spLocks noGrp="1"/>
          </p:cNvSpPr>
          <p:nvPr>
            <p:ph type="body" sz="quarter" idx="34" hasCustomPrompt="1"/>
          </p:nvPr>
        </p:nvSpPr>
        <p:spPr>
          <a:xfrm>
            <a:off x="312215" y="685593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About:</a:t>
            </a:r>
          </a:p>
        </p:txBody>
      </p:sp>
      <p:sp>
        <p:nvSpPr>
          <p:cNvPr id="46" name="Text Placeholder 33">
            <a:extLst>
              <a:ext uri="{FF2B5EF4-FFF2-40B4-BE49-F238E27FC236}">
                <a16:creationId xmlns:a16="http://schemas.microsoft.com/office/drawing/2014/main" id="{DA63F799-6551-F9DC-EBE2-218B88979A25}"/>
              </a:ext>
            </a:extLst>
          </p:cNvPr>
          <p:cNvSpPr>
            <a:spLocks noGrp="1"/>
          </p:cNvSpPr>
          <p:nvPr>
            <p:ph type="body" sz="quarter" idx="35" hasCustomPrompt="1"/>
          </p:nvPr>
        </p:nvSpPr>
        <p:spPr>
          <a:xfrm>
            <a:off x="1975945" y="6855937"/>
            <a:ext cx="4567730" cy="2784009"/>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Tree>
    <p:extLst>
      <p:ext uri="{BB962C8B-B14F-4D97-AF65-F5344CB8AC3E}">
        <p14:creationId xmlns:p14="http://schemas.microsoft.com/office/powerpoint/2010/main" val="206602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P">
            <a:extLst>
              <a:ext uri="{FF2B5EF4-FFF2-40B4-BE49-F238E27FC236}">
                <a16:creationId xmlns:a16="http://schemas.microsoft.com/office/drawing/2014/main" id="{2A5F2DC2-F262-32D3-2902-EDD6FFBD92BF}"/>
              </a:ext>
            </a:extLst>
          </p:cNvPr>
          <p:cNvSpPr>
            <a:spLocks noGrp="1"/>
          </p:cNvSpPr>
          <p:nvPr>
            <p:ph type="body" sz="quarter" idx="11" hasCustomPrompt="1"/>
          </p:nvPr>
        </p:nvSpPr>
        <p:spPr>
          <a:xfrm>
            <a:off x="325438" y="1193800"/>
            <a:ext cx="6130226" cy="130447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Headteacher welcome/ short introduction: 120- 130 words</a:t>
            </a:r>
            <a:endParaRPr lang="en-US"/>
          </a:p>
        </p:txBody>
      </p:sp>
      <p:sp>
        <p:nvSpPr>
          <p:cNvPr id="10" name="H1">
            <a:extLst>
              <a:ext uri="{FF2B5EF4-FFF2-40B4-BE49-F238E27FC236}">
                <a16:creationId xmlns:a16="http://schemas.microsoft.com/office/drawing/2014/main" id="{946345AD-8B53-0A31-A27D-D6D5A290DB22}"/>
              </a:ext>
            </a:extLst>
          </p:cNvPr>
          <p:cNvSpPr>
            <a:spLocks noGrp="1"/>
          </p:cNvSpPr>
          <p:nvPr>
            <p:ph type="body" sz="quarter" idx="12" hasCustomPrompt="1"/>
          </p:nvPr>
        </p:nvSpPr>
        <p:spPr>
          <a:xfrm>
            <a:off x="325438" y="2698900"/>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Overview</a:t>
            </a:r>
          </a:p>
        </p:txBody>
      </p:sp>
      <p:sp>
        <p:nvSpPr>
          <p:cNvPr id="11" name="P">
            <a:extLst>
              <a:ext uri="{FF2B5EF4-FFF2-40B4-BE49-F238E27FC236}">
                <a16:creationId xmlns:a16="http://schemas.microsoft.com/office/drawing/2014/main" id="{13FB55B3-B66C-032A-FD26-6E8B97C1046D}"/>
              </a:ext>
            </a:extLst>
          </p:cNvPr>
          <p:cNvSpPr>
            <a:spLocks noGrp="1"/>
          </p:cNvSpPr>
          <p:nvPr>
            <p:ph type="body" sz="quarter" idx="13" hasCustomPrompt="1"/>
          </p:nvPr>
        </p:nvSpPr>
        <p:spPr>
          <a:xfrm>
            <a:off x="325438" y="3471787"/>
            <a:ext cx="6130226" cy="5976724"/>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algn="l" rtl="0" fontAlgn="base">
              <a:lnSpc>
                <a:spcPts val="2509"/>
              </a:lnSpc>
              <a:spcBef>
                <a:spcPts val="1800"/>
              </a:spcBef>
              <a:spcAft>
                <a:spcPts val="400"/>
              </a:spcAft>
            </a:pPr>
            <a:r>
              <a:rPr lang="en-US" sz="1100" b="1">
                <a:effectLst/>
              </a:rPr>
              <a:t>School overview template </a:t>
            </a:r>
          </a:p>
          <a:p>
            <a:pPr algn="l" rtl="0" fontAlgn="base">
              <a:lnSpc>
                <a:spcPts val="1376"/>
              </a:lnSpc>
              <a:spcAft>
                <a:spcPts val="800"/>
              </a:spcAft>
            </a:pPr>
            <a:r>
              <a:rPr lang="en-US" sz="1100" b="0" i="0">
                <a:effectLst/>
              </a:rPr>
              <a:t>[School name] is a [primary school/first school/ nursery] located in [City/Town].  </a:t>
            </a:r>
          </a:p>
          <a:p>
            <a:pPr algn="l" rtl="0" fontAlgn="base">
              <a:lnSpc>
                <a:spcPts val="1376"/>
              </a:lnSpc>
              <a:spcAft>
                <a:spcPts val="800"/>
              </a:spcAft>
            </a:pPr>
            <a:r>
              <a:rPr lang="en-US" sz="1100" b="0" i="0">
                <a:effectLst/>
              </a:rPr>
              <a:t>It has [pupil numbers] pupils from age [age – age years] and [staff numbers]. </a:t>
            </a:r>
          </a:p>
          <a:p>
            <a:pPr algn="l" rtl="0" fontAlgn="base">
              <a:lnSpc>
                <a:spcPts val="1376"/>
              </a:lnSpc>
              <a:spcAft>
                <a:spcPts val="800"/>
              </a:spcAft>
            </a:pPr>
            <a:r>
              <a:rPr lang="en-US" sz="1100" b="0" i="0">
                <a:effectLst/>
              </a:rPr>
              <a:t>Established in [year] joined, the school joined The Rivers CofE Academy Trust in [year]. </a:t>
            </a:r>
          </a:p>
          <a:p>
            <a:pPr algn="l" rtl="0" fontAlgn="base">
              <a:lnSpc>
                <a:spcPts val="1376"/>
              </a:lnSpc>
              <a:spcAft>
                <a:spcPts val="800"/>
              </a:spcAft>
            </a:pPr>
            <a:r>
              <a:rPr lang="en-US" sz="1200" b="1" i="0">
                <a:effectLst/>
              </a:rPr>
              <a:t>Ethos</a:t>
            </a:r>
            <a:r>
              <a:rPr lang="en-US" sz="1200" b="0" i="0">
                <a:effectLst/>
              </a:rPr>
              <a:t> </a:t>
            </a:r>
          </a:p>
          <a:p>
            <a:pPr algn="l" rtl="0" fontAlgn="base">
              <a:lnSpc>
                <a:spcPts val="1376"/>
              </a:lnSpc>
              <a:spcAft>
                <a:spcPts val="800"/>
              </a:spcAft>
            </a:pPr>
            <a:r>
              <a:rPr lang="en-US" sz="1100" b="0" i="0">
                <a:effectLst/>
              </a:rPr>
              <a:t>[Write a paragraph overview which explains the culture of the school, how you develop pupils and provide them with an extraordinary education]. </a:t>
            </a:r>
          </a:p>
          <a:p>
            <a:pPr algn="l" rtl="0" fontAlgn="base">
              <a:lnSpc>
                <a:spcPts val="1376"/>
              </a:lnSpc>
              <a:spcAft>
                <a:spcPts val="800"/>
              </a:spcAft>
            </a:pPr>
            <a:r>
              <a:rPr lang="en-US" sz="1200" b="1" i="0">
                <a:effectLst/>
              </a:rPr>
              <a:t>Performance</a:t>
            </a:r>
            <a:r>
              <a:rPr lang="en-US" sz="1200" b="0" i="0">
                <a:effectLst/>
              </a:rPr>
              <a:t> </a:t>
            </a:r>
          </a:p>
          <a:p>
            <a:pPr algn="l" rtl="0" fontAlgn="base">
              <a:lnSpc>
                <a:spcPts val="1376"/>
              </a:lnSpc>
              <a:spcAft>
                <a:spcPts val="800"/>
              </a:spcAft>
            </a:pPr>
            <a:r>
              <a:rPr lang="en-US" sz="1100" b="0" i="0">
                <a:effectLst/>
              </a:rPr>
              <a:t>At this school [%] of pupils meet expected standard and [%] of pupils are achieving at a higher standard at Key Stage 2. </a:t>
            </a:r>
          </a:p>
          <a:p>
            <a:pPr algn="l" rtl="0" fontAlgn="base">
              <a:lnSpc>
                <a:spcPts val="1376"/>
              </a:lnSpc>
              <a:spcAft>
                <a:spcPts val="800"/>
              </a:spcAft>
            </a:pPr>
            <a:r>
              <a:rPr lang="en-US" sz="1100" b="0" i="0">
                <a:effectLst/>
              </a:rPr>
              <a:t>Our latest Ofsted judgment:  </a:t>
            </a:r>
          </a:p>
          <a:p>
            <a:pPr algn="l" rtl="0" fontAlgn="base">
              <a:lnSpc>
                <a:spcPts val="1376"/>
              </a:lnSpc>
              <a:spcAft>
                <a:spcPts val="800"/>
              </a:spcAft>
            </a:pPr>
            <a:r>
              <a:rPr lang="en-US" sz="1200" b="1" i="0">
                <a:effectLst/>
              </a:rPr>
              <a:t>Review score</a:t>
            </a:r>
            <a:r>
              <a:rPr lang="en-US" sz="1200" b="0" i="0">
                <a:effectLst/>
              </a:rPr>
              <a:t> </a:t>
            </a:r>
          </a:p>
          <a:p>
            <a:pPr algn="l" rtl="0" fontAlgn="base">
              <a:lnSpc>
                <a:spcPts val="1376"/>
              </a:lnSpc>
              <a:spcAft>
                <a:spcPts val="800"/>
              </a:spcAft>
            </a:pPr>
            <a:r>
              <a:rPr lang="en-US" sz="1100" b="0" i="0">
                <a:effectLst/>
              </a:rPr>
              <a:t>[%] parents that would recommend </a:t>
            </a:r>
          </a:p>
          <a:p>
            <a:pPr algn="l" rtl="0" fontAlgn="base">
              <a:lnSpc>
                <a:spcPts val="1376"/>
              </a:lnSpc>
              <a:spcAft>
                <a:spcPts val="800"/>
              </a:spcAft>
            </a:pPr>
            <a:r>
              <a:rPr lang="en-US" sz="1100" b="0" i="0">
                <a:effectLst/>
              </a:rPr>
              <a:t>[%] staff that would recommend  </a:t>
            </a:r>
          </a:p>
          <a:p>
            <a:pPr algn="l" rtl="0" fontAlgn="base">
              <a:lnSpc>
                <a:spcPts val="1376"/>
              </a:lnSpc>
              <a:spcAft>
                <a:spcPts val="800"/>
              </a:spcAft>
            </a:pPr>
            <a:r>
              <a:rPr lang="en-US" sz="1100" b="0" i="0">
                <a:effectLst/>
              </a:rPr>
              <a:t>Or positive quote from parent or pupil feedback </a:t>
            </a:r>
          </a:p>
        </p:txBody>
      </p:sp>
      <p:sp>
        <p:nvSpPr>
          <p:cNvPr id="7" name="H1">
            <a:extLst>
              <a:ext uri="{FF2B5EF4-FFF2-40B4-BE49-F238E27FC236}">
                <a16:creationId xmlns:a16="http://schemas.microsoft.com/office/drawing/2014/main" id="{637C4D92-3AF5-56DE-7F9C-FE832BA72787}"/>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Welcome</a:t>
            </a:r>
          </a:p>
        </p:txBody>
      </p:sp>
    </p:spTree>
    <p:extLst>
      <p:ext uri="{BB962C8B-B14F-4D97-AF65-F5344CB8AC3E}">
        <p14:creationId xmlns:p14="http://schemas.microsoft.com/office/powerpoint/2010/main" val="163635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931494"/>
            <a:ext cx="6097776" cy="5840905"/>
          </a:xfrm>
          <a:prstGeom prst="rect">
            <a:avLst/>
          </a:prstGeom>
        </p:spPr>
        <p:txBody>
          <a:bodyPr numCol="2"/>
          <a:lstStyle>
            <a:lvl1pPr marL="285750" indent="-285750">
              <a:buFont typeface="Arial" panose="020B0604020202020204" pitchFamily="34" charset="0"/>
              <a:buChar char="•"/>
              <a:defRPr sz="1400" b="0">
                <a:solidFill>
                  <a:schemeClr val="bg1"/>
                </a:solidFill>
                <a:latin typeface="Poppins" pitchFamily="2" charset="77"/>
                <a:cs typeface="Poppins" pitchFamily="2" charset="77"/>
              </a:defRPr>
            </a:lvl1pPr>
          </a:lstStyle>
          <a:p>
            <a:pPr lvl="0"/>
            <a:r>
              <a:rPr lang="en-US"/>
              <a:t>YOUR TEXT HERE</a:t>
            </a:r>
          </a:p>
        </p:txBody>
      </p:sp>
      <p:sp>
        <p:nvSpPr>
          <p:cNvPr id="4" name="H2">
            <a:extLst>
              <a:ext uri="{FF2B5EF4-FFF2-40B4-BE49-F238E27FC236}">
                <a16:creationId xmlns:a16="http://schemas.microsoft.com/office/drawing/2014/main" id="{FFEB6316-04D0-0C71-28B2-9F480E9E1942}"/>
              </a:ext>
            </a:extLst>
          </p:cNvPr>
          <p:cNvSpPr>
            <a:spLocks noGrp="1"/>
          </p:cNvSpPr>
          <p:nvPr>
            <p:ph type="body" sz="quarter" idx="11" hasCustomPrompt="1"/>
          </p:nvPr>
        </p:nvSpPr>
        <p:spPr>
          <a:xfrm>
            <a:off x="330733" y="1405777"/>
            <a:ext cx="2205638" cy="266966"/>
          </a:xfrm>
          <a:prstGeom prst="rect">
            <a:avLst/>
          </a:prstGeom>
        </p:spPr>
        <p:txBody>
          <a:bodyPr/>
          <a:lstStyle>
            <a:lvl1pPr marL="0" indent="0">
              <a:buNone/>
              <a:defRPr sz="1400" b="1">
                <a:solidFill>
                  <a:schemeClr val="bg1"/>
                </a:solidFill>
                <a:latin typeface="Poppins" pitchFamily="2" charset="77"/>
                <a:cs typeface="Poppins" pitchFamily="2" charset="77"/>
              </a:defRPr>
            </a:lvl1pPr>
          </a:lstStyle>
          <a:p>
            <a:pPr lvl="0"/>
            <a:r>
              <a:rPr lang="en-US"/>
              <a:t>Key Responsibilities:</a:t>
            </a:r>
          </a:p>
        </p:txBody>
      </p:sp>
      <p:sp>
        <p:nvSpPr>
          <p:cNvPr id="3" name="H1">
            <a:extLst>
              <a:ext uri="{FF2B5EF4-FFF2-40B4-BE49-F238E27FC236}">
                <a16:creationId xmlns:a16="http://schemas.microsoft.com/office/drawing/2014/main" id="{C0A2955C-CC63-B11C-4B3E-48C67D311A4B}"/>
              </a:ext>
            </a:extLst>
          </p:cNvPr>
          <p:cNvSpPr>
            <a:spLocks noGrp="1"/>
          </p:cNvSpPr>
          <p:nvPr>
            <p:ph type="body" sz="quarter" idx="10" hasCustomPrompt="1"/>
          </p:nvPr>
        </p:nvSpPr>
        <p:spPr>
          <a:xfrm>
            <a:off x="330733" y="457489"/>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Job Description</a:t>
            </a:r>
          </a:p>
        </p:txBody>
      </p:sp>
    </p:spTree>
    <p:extLst>
      <p:ext uri="{BB962C8B-B14F-4D97-AF65-F5344CB8AC3E}">
        <p14:creationId xmlns:p14="http://schemas.microsoft.com/office/powerpoint/2010/main" val="793445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82071FE3-8267-F409-C354-E445DE364896}"/>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Person Specifications</a:t>
            </a:r>
          </a:p>
        </p:txBody>
      </p:sp>
      <p:sp>
        <p:nvSpPr>
          <p:cNvPr id="13" name="Text Placeholder 12">
            <a:extLst>
              <a:ext uri="{FF2B5EF4-FFF2-40B4-BE49-F238E27FC236}">
                <a16:creationId xmlns:a16="http://schemas.microsoft.com/office/drawing/2014/main" id="{40953C63-4F5F-801B-7C7B-425D889A0DCF}"/>
              </a:ext>
            </a:extLst>
          </p:cNvPr>
          <p:cNvSpPr>
            <a:spLocks noGrp="1"/>
          </p:cNvSpPr>
          <p:nvPr>
            <p:ph type="body" sz="quarter" idx="26" hasCustomPrompt="1"/>
          </p:nvPr>
        </p:nvSpPr>
        <p:spPr>
          <a:xfrm>
            <a:off x="330733" y="1306933"/>
            <a:ext cx="3979862"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5" name="Text Placeholder 14">
            <a:extLst>
              <a:ext uri="{FF2B5EF4-FFF2-40B4-BE49-F238E27FC236}">
                <a16:creationId xmlns:a16="http://schemas.microsoft.com/office/drawing/2014/main" id="{10E302F2-500A-EA5B-CDA7-ACDA85D78EA2}"/>
              </a:ext>
            </a:extLst>
          </p:cNvPr>
          <p:cNvSpPr>
            <a:spLocks noGrp="1"/>
          </p:cNvSpPr>
          <p:nvPr>
            <p:ph type="body" sz="quarter" idx="27" hasCustomPrompt="1"/>
          </p:nvPr>
        </p:nvSpPr>
        <p:spPr>
          <a:xfrm>
            <a:off x="330733" y="1681583"/>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16" name="Text Placeholder 12">
            <a:extLst>
              <a:ext uri="{FF2B5EF4-FFF2-40B4-BE49-F238E27FC236}">
                <a16:creationId xmlns:a16="http://schemas.microsoft.com/office/drawing/2014/main" id="{8F4466FA-03FA-8E9F-9A07-62E47D7C8B95}"/>
              </a:ext>
            </a:extLst>
          </p:cNvPr>
          <p:cNvSpPr>
            <a:spLocks noGrp="1"/>
          </p:cNvSpPr>
          <p:nvPr>
            <p:ph type="body" sz="quarter" idx="28" hasCustomPrompt="1"/>
          </p:nvPr>
        </p:nvSpPr>
        <p:spPr>
          <a:xfrm>
            <a:off x="330732" y="2506146"/>
            <a:ext cx="3979861"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7" name="Text Placeholder 14">
            <a:extLst>
              <a:ext uri="{FF2B5EF4-FFF2-40B4-BE49-F238E27FC236}">
                <a16:creationId xmlns:a16="http://schemas.microsoft.com/office/drawing/2014/main" id="{73007A75-D087-E004-25CF-6A6BB1BF0632}"/>
              </a:ext>
            </a:extLst>
          </p:cNvPr>
          <p:cNvSpPr>
            <a:spLocks noGrp="1"/>
          </p:cNvSpPr>
          <p:nvPr>
            <p:ph type="body" sz="quarter" idx="29" hasCustomPrompt="1"/>
          </p:nvPr>
        </p:nvSpPr>
        <p:spPr>
          <a:xfrm>
            <a:off x="330733" y="2880796"/>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18" name="Text Placeholder 12">
            <a:extLst>
              <a:ext uri="{FF2B5EF4-FFF2-40B4-BE49-F238E27FC236}">
                <a16:creationId xmlns:a16="http://schemas.microsoft.com/office/drawing/2014/main" id="{79C81A36-BC86-2964-4BBB-A3594B994BE3}"/>
              </a:ext>
            </a:extLst>
          </p:cNvPr>
          <p:cNvSpPr>
            <a:spLocks noGrp="1"/>
          </p:cNvSpPr>
          <p:nvPr>
            <p:ph type="body" sz="quarter" idx="30" hasCustomPrompt="1"/>
          </p:nvPr>
        </p:nvSpPr>
        <p:spPr>
          <a:xfrm>
            <a:off x="330733" y="3705359"/>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9" name="Text Placeholder 14">
            <a:extLst>
              <a:ext uri="{FF2B5EF4-FFF2-40B4-BE49-F238E27FC236}">
                <a16:creationId xmlns:a16="http://schemas.microsoft.com/office/drawing/2014/main" id="{84BD6029-416B-9E76-E104-E6084E7B45B2}"/>
              </a:ext>
            </a:extLst>
          </p:cNvPr>
          <p:cNvSpPr>
            <a:spLocks noGrp="1"/>
          </p:cNvSpPr>
          <p:nvPr>
            <p:ph type="body" sz="quarter" idx="31" hasCustomPrompt="1"/>
          </p:nvPr>
        </p:nvSpPr>
        <p:spPr>
          <a:xfrm>
            <a:off x="330733" y="4080009"/>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20" name="Text Placeholder 12">
            <a:extLst>
              <a:ext uri="{FF2B5EF4-FFF2-40B4-BE49-F238E27FC236}">
                <a16:creationId xmlns:a16="http://schemas.microsoft.com/office/drawing/2014/main" id="{F8ADD9E0-B040-1A06-1FF0-1CC7F3B6FAA0}"/>
              </a:ext>
            </a:extLst>
          </p:cNvPr>
          <p:cNvSpPr>
            <a:spLocks noGrp="1"/>
          </p:cNvSpPr>
          <p:nvPr>
            <p:ph type="body" sz="quarter" idx="32" hasCustomPrompt="1"/>
          </p:nvPr>
        </p:nvSpPr>
        <p:spPr>
          <a:xfrm>
            <a:off x="330733" y="4904572"/>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21" name="Text Placeholder 14">
            <a:extLst>
              <a:ext uri="{FF2B5EF4-FFF2-40B4-BE49-F238E27FC236}">
                <a16:creationId xmlns:a16="http://schemas.microsoft.com/office/drawing/2014/main" id="{D191C4F0-53D1-F93E-BD72-D5F9490709D1}"/>
              </a:ext>
            </a:extLst>
          </p:cNvPr>
          <p:cNvSpPr>
            <a:spLocks noGrp="1"/>
          </p:cNvSpPr>
          <p:nvPr>
            <p:ph type="body" sz="quarter" idx="33" hasCustomPrompt="1"/>
          </p:nvPr>
        </p:nvSpPr>
        <p:spPr>
          <a:xfrm>
            <a:off x="330733" y="5279222"/>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Tree>
    <p:extLst>
      <p:ext uri="{BB962C8B-B14F-4D97-AF65-F5344CB8AC3E}">
        <p14:creationId xmlns:p14="http://schemas.microsoft.com/office/powerpoint/2010/main" val="1456775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93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P">
            <a:extLst>
              <a:ext uri="{FF2B5EF4-FFF2-40B4-BE49-F238E27FC236}">
                <a16:creationId xmlns:a16="http://schemas.microsoft.com/office/drawing/2014/main" id="{115D0006-771D-0460-CB3A-F05AF165301E}"/>
              </a:ext>
            </a:extLst>
          </p:cNvPr>
          <p:cNvSpPr>
            <a:spLocks noGrp="1"/>
          </p:cNvSpPr>
          <p:nvPr>
            <p:ph type="body" sz="quarter" idx="20" hasCustomPrompt="1"/>
          </p:nvPr>
        </p:nvSpPr>
        <p:spPr>
          <a:xfrm>
            <a:off x="3461658" y="1196609"/>
            <a:ext cx="2988129" cy="6951348"/>
          </a:xfrm>
          <a:prstGeom prst="rect">
            <a:avLst/>
          </a:prstGeom>
        </p:spPr>
        <p:txBody>
          <a:bodyPr numCol="1"/>
          <a:lstStyle>
            <a:lvl1pPr marL="0" indent="0">
              <a:buNone/>
              <a:defRPr sz="1400" b="0">
                <a:solidFill>
                  <a:srgbClr val="014360"/>
                </a:solidFill>
                <a:latin typeface="Poppins" pitchFamily="2" charset="77"/>
                <a:cs typeface="Poppins" pitchFamily="2" charset="77"/>
              </a:defRPr>
            </a:lvl1pPr>
          </a:lstStyle>
          <a:p>
            <a:r>
              <a:rPr lang="en-US" sz="1100" b="1"/>
              <a:t>Other staff benefits include:</a:t>
            </a:r>
          </a:p>
          <a:p>
            <a:pPr marL="171450" indent="-171450">
              <a:buFont typeface="Arial" panose="020B0604020202020204" pitchFamily="34" charset="0"/>
              <a:buChar char="•"/>
            </a:pPr>
            <a:r>
              <a:rPr lang="en-US" sz="1100"/>
              <a:t>Competitive salary</a:t>
            </a:r>
          </a:p>
          <a:p>
            <a:pPr marL="171450" indent="-171450">
              <a:buFont typeface="Arial" panose="020B0604020202020204" pitchFamily="34" charset="0"/>
              <a:buChar char="•"/>
            </a:pPr>
            <a:r>
              <a:rPr lang="en-US" sz="1100"/>
              <a:t>Six INSET days per year</a:t>
            </a:r>
          </a:p>
          <a:p>
            <a:pPr marL="171450" indent="-171450">
              <a:buFont typeface="Arial" panose="020B0604020202020204" pitchFamily="34" charset="0"/>
              <a:buChar char="•"/>
            </a:pPr>
            <a:r>
              <a:rPr lang="en-US" sz="1100"/>
              <a:t>Protected CPL time</a:t>
            </a:r>
          </a:p>
          <a:p>
            <a:pPr marL="171450" indent="-171450">
              <a:buFont typeface="Arial" panose="020B0604020202020204" pitchFamily="34" charset="0"/>
              <a:buChar char="•"/>
            </a:pPr>
            <a:r>
              <a:rPr lang="en-US" sz="1100"/>
              <a:t>Continued professional development pathway for every role</a:t>
            </a:r>
          </a:p>
          <a:p>
            <a:pPr marL="171450" indent="-171450">
              <a:buFont typeface="Arial" panose="020B0604020202020204" pitchFamily="34" charset="0"/>
              <a:buChar char="•"/>
            </a:pPr>
            <a:r>
              <a:rPr lang="en-US" sz="1100"/>
              <a:t>No work communication outside working hours</a:t>
            </a:r>
          </a:p>
          <a:p>
            <a:pPr marL="171450" indent="-171450">
              <a:buFont typeface="Arial" panose="020B0604020202020204" pitchFamily="34" charset="0"/>
              <a:buChar char="•"/>
            </a:pPr>
            <a:r>
              <a:rPr lang="en-US" sz="1100"/>
              <a:t>Excellent holiday entitlement for support staff: Bank holidays plus 25 days paid holiday (pro rata)</a:t>
            </a:r>
          </a:p>
          <a:p>
            <a:pPr marL="171450" indent="-171450">
              <a:buFont typeface="Arial" panose="020B0604020202020204" pitchFamily="34" charset="0"/>
              <a:buChar char="•"/>
            </a:pPr>
            <a:r>
              <a:rPr lang="en-US" sz="1100"/>
              <a:t>5 days extra paid holiday after 5 years’ service (pro rata)</a:t>
            </a:r>
          </a:p>
          <a:p>
            <a:pPr marL="171450" indent="-171450">
              <a:buFont typeface="Arial" panose="020B0604020202020204" pitchFamily="34" charset="0"/>
              <a:buChar char="•"/>
            </a:pPr>
            <a:r>
              <a:rPr lang="en-US" sz="1100"/>
              <a:t>Time for You’ day</a:t>
            </a:r>
          </a:p>
          <a:p>
            <a:pPr marL="171450" indent="-171450">
              <a:buFont typeface="Arial" panose="020B0604020202020204" pitchFamily="34" charset="0"/>
              <a:buChar char="•"/>
            </a:pPr>
            <a:r>
              <a:rPr lang="en-US" sz="1100"/>
              <a:t>Family-friendly policies including flexible working, occupational maternity and paternity pay</a:t>
            </a:r>
          </a:p>
          <a:p>
            <a:pPr marL="171450" indent="-171450">
              <a:buFont typeface="Arial" panose="020B0604020202020204" pitchFamily="34" charset="0"/>
              <a:buChar char="•"/>
            </a:pPr>
            <a:r>
              <a:rPr lang="en-US" sz="1100"/>
              <a:t>Reasonable release time for significant personal events</a:t>
            </a:r>
          </a:p>
          <a:p>
            <a:pPr marL="171450" indent="-171450">
              <a:buFont typeface="Arial" panose="020B0604020202020204" pitchFamily="34" charset="0"/>
              <a:buChar char="•"/>
            </a:pPr>
            <a:r>
              <a:rPr lang="en-US" sz="1100"/>
              <a:t>Length of service awards</a:t>
            </a:r>
          </a:p>
          <a:p>
            <a:pPr marL="171450" indent="-171450">
              <a:buFont typeface="Arial" panose="020B0604020202020204" pitchFamily="34" charset="0"/>
              <a:buChar char="•"/>
            </a:pPr>
            <a:r>
              <a:rPr lang="en-US" sz="1100"/>
              <a:t>Resources for retirement and financial planning</a:t>
            </a:r>
          </a:p>
          <a:p>
            <a:pPr marL="171450" indent="-171450">
              <a:buFont typeface="Arial" panose="020B0604020202020204" pitchFamily="34" charset="0"/>
              <a:buChar char="•"/>
            </a:pPr>
            <a:r>
              <a:rPr lang="en-US" sz="1100"/>
              <a:t>Cycle-to-work scheme</a:t>
            </a:r>
          </a:p>
          <a:p>
            <a:pPr marL="171450" indent="-171450">
              <a:buFont typeface="Arial" panose="020B0604020202020204" pitchFamily="34" charset="0"/>
              <a:buChar char="•"/>
            </a:pPr>
            <a:r>
              <a:rPr lang="en-US" sz="1100"/>
              <a:t>Free tea, coffee and milk</a:t>
            </a:r>
            <a:endParaRPr lang="en-US"/>
          </a:p>
        </p:txBody>
      </p:sp>
      <p:sp>
        <p:nvSpPr>
          <p:cNvPr id="3" name="P">
            <a:extLst>
              <a:ext uri="{FF2B5EF4-FFF2-40B4-BE49-F238E27FC236}">
                <a16:creationId xmlns:a16="http://schemas.microsoft.com/office/drawing/2014/main" id="{C6DB368A-4D6E-6C56-78B8-91F4D68B7442}"/>
              </a:ext>
            </a:extLst>
          </p:cNvPr>
          <p:cNvSpPr>
            <a:spLocks noGrp="1"/>
          </p:cNvSpPr>
          <p:nvPr>
            <p:ph type="body" sz="quarter" idx="19" hasCustomPrompt="1"/>
          </p:nvPr>
        </p:nvSpPr>
        <p:spPr>
          <a:xfrm>
            <a:off x="326572" y="1196609"/>
            <a:ext cx="2988129" cy="6951348"/>
          </a:xfrm>
          <a:prstGeom prst="rect">
            <a:avLst/>
          </a:prstGeom>
        </p:spPr>
        <p:txBody>
          <a:bodyPr numCol="1"/>
          <a:lstStyle>
            <a:lvl1pPr marL="0" indent="0">
              <a:buNone/>
              <a:defRPr sz="1200" b="0">
                <a:solidFill>
                  <a:srgbClr val="014360"/>
                </a:solidFill>
                <a:latin typeface="Poppins" pitchFamily="2" charset="77"/>
                <a:cs typeface="Poppins" pitchFamily="2" charset="77"/>
              </a:defRPr>
            </a:lvl1pPr>
          </a:lstStyle>
          <a:p>
            <a:r>
              <a:rPr lang="en-US" sz="1100"/>
              <a:t>We believe that collaboration and staff wellbeing are at the heart of our success.</a:t>
            </a:r>
          </a:p>
          <a:p>
            <a:r>
              <a:rPr lang="en-US" sz="1100"/>
              <a:t>Supported by our trust, we offer a range of benefits to enhance our work environment and support the professional and personal growth of our staff, including work-life balance.</a:t>
            </a:r>
          </a:p>
          <a:p>
            <a:endParaRPr lang="en-US" sz="1100"/>
          </a:p>
          <a:p>
            <a:r>
              <a:rPr lang="en-US" sz="1100" b="1"/>
              <a:t>Education Mutual</a:t>
            </a:r>
          </a:p>
          <a:p>
            <a:r>
              <a:rPr lang="en-US" sz="1100"/>
              <a:t>Staff can access a comprehensive range of healthcare services through Education Mutual, including mental health support, 24/7 GP Healthline, physiotherapy, stress management resources, and occupational health services.</a:t>
            </a:r>
          </a:p>
          <a:p>
            <a:r>
              <a:rPr lang="en-US" sz="1100"/>
              <a:t>Find out more about Healthcare and Wellbeing Services here: </a:t>
            </a:r>
            <a:r>
              <a:rPr lang="en-US" sz="1100">
                <a:hlinkClick r:id="rId3">
                  <a:extLst>
                    <a:ext uri="{A12FA001-AC4F-418D-AE19-62706E023703}">
                      <ahyp:hlinkClr xmlns:ahyp="http://schemas.microsoft.com/office/drawing/2018/hyperlinkcolor" val="tx"/>
                    </a:ext>
                  </a:extLst>
                </a:hlinkClick>
              </a:rPr>
              <a:t>www.educationmutual.co.uk/service/healthcare-and-wellbeing/</a:t>
            </a:r>
            <a:endParaRPr lang="en-US" sz="1100"/>
          </a:p>
          <a:p>
            <a:endParaRPr lang="en-US" sz="1100"/>
          </a:p>
          <a:p>
            <a:r>
              <a:rPr lang="en-US" sz="1100" b="1"/>
              <a:t>Local Government Pension Scheme (LGPS)</a:t>
            </a:r>
          </a:p>
          <a:p>
            <a:r>
              <a:rPr lang="en-US" sz="110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100"/>
              <a:t>Find out more about LGPS here: </a:t>
            </a:r>
            <a:r>
              <a:rPr lang="en-US" sz="1100">
                <a:hlinkClick r:id="rId4">
                  <a:extLst>
                    <a:ext uri="{A12FA001-AC4F-418D-AE19-62706E023703}">
                      <ahyp:hlinkClr xmlns:ahyp="http://schemas.microsoft.com/office/drawing/2018/hyperlinkcolor" val="tx"/>
                    </a:ext>
                  </a:extLst>
                </a:hlinkClick>
              </a:rPr>
              <a:t>www.lgpsmember.org/</a:t>
            </a:r>
            <a:endParaRPr lang="en-US" sz="1100"/>
          </a:p>
        </p:txBody>
      </p:sp>
      <p:sp>
        <p:nvSpPr>
          <p:cNvPr id="5" name="H1">
            <a:extLst>
              <a:ext uri="{FF2B5EF4-FFF2-40B4-BE49-F238E27FC236}">
                <a16:creationId xmlns:a16="http://schemas.microsoft.com/office/drawing/2014/main" id="{43D46743-9017-829A-D8E3-4126B6AF113B}"/>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a:t>Staff Benefits</a:t>
            </a:r>
          </a:p>
        </p:txBody>
      </p:sp>
    </p:spTree>
    <p:extLst>
      <p:ext uri="{BB962C8B-B14F-4D97-AF65-F5344CB8AC3E}">
        <p14:creationId xmlns:p14="http://schemas.microsoft.com/office/powerpoint/2010/main" val="1162553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497932"/>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9" r:id="rId3"/>
    <p:sldLayoutId id="2147483666" r:id="rId4"/>
    <p:sldLayoutId id="2147483667" r:id="rId5"/>
    <p:sldLayoutId id="2147483678" r:id="rId6"/>
    <p:sldLayoutId id="2147483674" r:id="rId7"/>
    <p:sldLayoutId id="2147483668" r:id="rId8"/>
    <p:sldLayoutId id="2147483672" r:id="rId9"/>
    <p:sldLayoutId id="2147483675" r:id="rId10"/>
    <p:sldLayoutId id="2147483669" r:id="rId11"/>
    <p:sldLayoutId id="214748367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heronswoodprimaryschool.co.uk/vacancies/"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mailto:hwoffice@riverscofe.co.uk"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heronswoodprimaryschool.co.uk/"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2.emf"/><Relationship Id="rId5" Type="http://schemas.openxmlformats.org/officeDocument/2006/relationships/hyperlink" Target="https://www.riverscofe.co.uk/" TargetMode="External"/><Relationship Id="rId4" Type="http://schemas.openxmlformats.org/officeDocument/2006/relationships/hyperlink" Target="mailto:info@riverscofe.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3.xml"/><Relationship Id="rId16"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s://www.lgpsmember.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H1">
            <a:extLst>
              <a:ext uri="{FF2B5EF4-FFF2-40B4-BE49-F238E27FC236}">
                <a16:creationId xmlns:a16="http://schemas.microsoft.com/office/drawing/2014/main" id="{9F3423D6-40C8-A157-5B1F-DD0CBA47293A}"/>
              </a:ext>
            </a:extLst>
          </p:cNvPr>
          <p:cNvSpPr>
            <a:spLocks noGrp="1"/>
          </p:cNvSpPr>
          <p:nvPr>
            <p:ph type="title"/>
          </p:nvPr>
        </p:nvSpPr>
        <p:spPr/>
        <p:txBody>
          <a:bodyPr/>
          <a:lstStyle/>
          <a:p>
            <a:r>
              <a:rPr lang="en-US"/>
              <a:t>Application Pack</a:t>
            </a:r>
          </a:p>
        </p:txBody>
      </p:sp>
      <p:sp>
        <p:nvSpPr>
          <p:cNvPr id="49" name="H2">
            <a:extLst>
              <a:ext uri="{FF2B5EF4-FFF2-40B4-BE49-F238E27FC236}">
                <a16:creationId xmlns:a16="http://schemas.microsoft.com/office/drawing/2014/main" id="{A90CA9F2-8FEB-5140-1BDA-11769C641157}"/>
              </a:ext>
            </a:extLst>
          </p:cNvPr>
          <p:cNvSpPr>
            <a:spLocks noGrp="1"/>
          </p:cNvSpPr>
          <p:nvPr>
            <p:ph type="body" sz="quarter" idx="13"/>
          </p:nvPr>
        </p:nvSpPr>
        <p:spPr>
          <a:xfrm>
            <a:off x="365125" y="2635565"/>
            <a:ext cx="6000750" cy="508000"/>
          </a:xfrm>
        </p:spPr>
        <p:txBody>
          <a:bodyPr/>
          <a:lstStyle/>
          <a:p>
            <a:r>
              <a:rPr lang="en-US"/>
              <a:t>School Administrator</a:t>
            </a:r>
          </a:p>
        </p:txBody>
      </p:sp>
      <p:pic>
        <p:nvPicPr>
          <p:cNvPr id="15" name="Image" descr="The text shows The Rivers C of E Academy Trust's vision: &quot;An extraordinary education for every pupil&quot;.">
            <a:extLst>
              <a:ext uri="{FF2B5EF4-FFF2-40B4-BE49-F238E27FC236}">
                <a16:creationId xmlns:a16="http://schemas.microsoft.com/office/drawing/2014/main" id="{0B7F5B2C-1442-6FD8-2038-E6272E39CC98}"/>
              </a:ext>
            </a:extLst>
          </p:cNvPr>
          <p:cNvPicPr>
            <a:picLocks noChangeAspect="1"/>
          </p:cNvPicPr>
          <p:nvPr/>
        </p:nvPicPr>
        <p:blipFill>
          <a:blip r:embed="rId3"/>
          <a:stretch>
            <a:fillRect/>
          </a:stretch>
        </p:blipFill>
        <p:spPr>
          <a:xfrm>
            <a:off x="0" y="3606452"/>
            <a:ext cx="6858000" cy="2743200"/>
          </a:xfrm>
          <a:prstGeom prst="rect">
            <a:avLst/>
          </a:prstGeom>
        </p:spPr>
      </p:pic>
      <p:pic>
        <p:nvPicPr>
          <p:cNvPr id="7" name="Image">
            <a:extLst>
              <a:ext uri="{FF2B5EF4-FFF2-40B4-BE49-F238E27FC236}">
                <a16:creationId xmlns:a16="http://schemas.microsoft.com/office/drawing/2014/main" id="{6531DEEF-F52B-FE33-5167-72CDDCEA74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5204" y="8767257"/>
            <a:ext cx="3441700" cy="838200"/>
          </a:xfrm>
          <a:prstGeom prst="rect">
            <a:avLst/>
          </a:prstGeom>
        </p:spPr>
      </p:pic>
      <p:pic>
        <p:nvPicPr>
          <p:cNvPr id="23" name="Picture Placeholder 22" descr="A cartoon of a bird&#10;&#10;AI-generated content may be incorrect.">
            <a:extLst>
              <a:ext uri="{FF2B5EF4-FFF2-40B4-BE49-F238E27FC236}">
                <a16:creationId xmlns:a16="http://schemas.microsoft.com/office/drawing/2014/main" id="{F1B56867-C09C-1F47-5217-C7EE3691C3EA}"/>
              </a:ext>
            </a:extLst>
          </p:cNvPr>
          <p:cNvPicPr>
            <a:picLocks noGrp="1" noChangeAspect="1"/>
          </p:cNvPicPr>
          <p:nvPr>
            <p:ph type="pic" sz="quarter" idx="11"/>
          </p:nvPr>
        </p:nvPicPr>
        <p:blipFill>
          <a:blip r:embed="rId5"/>
          <a:srcRect l="2" t="-1310" r="-355687" b="1"/>
          <a:stretch/>
        </p:blipFill>
        <p:spPr>
          <a:xfrm>
            <a:off x="583911" y="350595"/>
            <a:ext cx="3572453" cy="1181148"/>
          </a:xfrm>
        </p:spPr>
      </p:pic>
      <p:pic>
        <p:nvPicPr>
          <p:cNvPr id="21" name="Picture Placeholder 20" descr="A group of children in a classroom&#10;&#10;AI-generated content may be incorrect.">
            <a:extLst>
              <a:ext uri="{FF2B5EF4-FFF2-40B4-BE49-F238E27FC236}">
                <a16:creationId xmlns:a16="http://schemas.microsoft.com/office/drawing/2014/main" id="{B9DBBF75-3BA9-D062-648C-76C6F12042C1}"/>
              </a:ext>
            </a:extLst>
          </p:cNvPr>
          <p:cNvPicPr>
            <a:picLocks noGrp="1" noChangeAspect="1"/>
          </p:cNvPicPr>
          <p:nvPr>
            <p:ph type="pic" sz="quarter" idx="10"/>
          </p:nvPr>
        </p:nvPicPr>
        <p:blipFill>
          <a:blip r:embed="rId6"/>
          <a:srcRect l="14309" r="14309"/>
          <a:stretch>
            <a:fillRect/>
          </a:stretch>
        </p:blipFill>
        <p:spPr/>
      </p:pic>
      <p:sp>
        <p:nvSpPr>
          <p:cNvPr id="25" name="TextBox 24">
            <a:extLst>
              <a:ext uri="{FF2B5EF4-FFF2-40B4-BE49-F238E27FC236}">
                <a16:creationId xmlns:a16="http://schemas.microsoft.com/office/drawing/2014/main" id="{693D4356-B7AC-A8BD-F1A2-3B6067992042}"/>
              </a:ext>
            </a:extLst>
          </p:cNvPr>
          <p:cNvSpPr txBox="1"/>
          <p:nvPr/>
        </p:nvSpPr>
        <p:spPr>
          <a:xfrm>
            <a:off x="1548245" y="434974"/>
            <a:ext cx="4725844" cy="954107"/>
          </a:xfrm>
          <a:prstGeom prst="rect">
            <a:avLst/>
          </a:prstGeom>
          <a:noFill/>
        </p:spPr>
        <p:txBody>
          <a:bodyPr wrap="square" rtlCol="0">
            <a:spAutoFit/>
          </a:bodyPr>
          <a:lstStyle/>
          <a:p>
            <a:r>
              <a:rPr lang="en-US" sz="2800">
                <a:solidFill>
                  <a:schemeClr val="bg1"/>
                </a:solidFill>
                <a:latin typeface="Poppins" panose="00000500000000000000" pitchFamily="2" charset="0"/>
                <a:cs typeface="Poppins" panose="00000500000000000000" pitchFamily="2" charset="0"/>
              </a:rPr>
              <a:t>Heronswood Primary &amp; Pre-School</a:t>
            </a:r>
            <a:endParaRPr lang="en-GB" sz="280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65993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C1DFA-8200-E64A-CFA3-DB33D4EF807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431522A-C26C-7B12-A050-1F15A51F3578}"/>
              </a:ext>
            </a:extLst>
          </p:cNvPr>
          <p:cNvSpPr>
            <a:spLocks noGrp="1"/>
          </p:cNvSpPr>
          <p:nvPr>
            <p:ph type="body" sz="quarter" idx="13"/>
          </p:nvPr>
        </p:nvSpPr>
        <p:spPr>
          <a:xfrm>
            <a:off x="325438" y="332509"/>
            <a:ext cx="6130226" cy="9116002"/>
          </a:xfrm>
        </p:spPr>
        <p:txBody>
          <a:bodyPr/>
          <a:lstStyle/>
          <a:p>
            <a:r>
              <a:rPr lang="en-GB" b="1"/>
              <a:t>Information and Records</a:t>
            </a:r>
          </a:p>
          <a:p>
            <a:pPr marL="171450" indent="-171450">
              <a:buFont typeface="Arial" panose="020B0604020202020204" pitchFamily="34" charset="0"/>
              <a:buChar char="•"/>
            </a:pPr>
            <a:r>
              <a:rPr lang="en-GB"/>
              <a:t>Maintain accurate, secure and confidential records across the school's information, management and compliance systems in accordance with data protection legislation and Trust procedures.</a:t>
            </a:r>
            <a:endParaRPr lang="en-GB" b="1"/>
          </a:p>
          <a:p>
            <a:pPr marL="171450" indent="-171450">
              <a:buFont typeface="Arial" panose="020B0604020202020204" pitchFamily="34" charset="0"/>
              <a:buChar char="•"/>
            </a:pPr>
            <a:endParaRPr lang="en-GB" sz="600" b="1"/>
          </a:p>
          <a:p>
            <a:r>
              <a:rPr lang="en-GB" b="1"/>
              <a:t>Pupil Administration</a:t>
            </a:r>
          </a:p>
          <a:p>
            <a:pPr marL="171450" indent="-171450">
              <a:buFont typeface="Arial" panose="020B0604020202020204" pitchFamily="34" charset="0"/>
              <a:buChar char="•"/>
            </a:pPr>
            <a:r>
              <a:rPr lang="en-GB"/>
              <a:t>Maintain pupil, workforce and safeguarding records, including the Management Information System, CPOMS and the Single Central Record.</a:t>
            </a:r>
          </a:p>
          <a:p>
            <a:pPr marL="171450" indent="-171450">
              <a:buFont typeface="Arial" panose="020B0604020202020204" pitchFamily="34" charset="0"/>
              <a:buChar char="•"/>
            </a:pPr>
            <a:r>
              <a:rPr lang="en-GB"/>
              <a:t>Prepare and maintain information to support statutory returns, including the School Census.</a:t>
            </a:r>
          </a:p>
          <a:p>
            <a:pPr marL="171450" indent="-171450">
              <a:buFont typeface="Arial" panose="020B0604020202020204" pitchFamily="34" charset="0"/>
              <a:buChar char="•"/>
            </a:pPr>
            <a:r>
              <a:rPr lang="en-GB"/>
              <a:t>Other</a:t>
            </a:r>
          </a:p>
          <a:p>
            <a:pPr marL="171450" indent="-171450">
              <a:buFont typeface="Arial" panose="020B0604020202020204" pitchFamily="34" charset="0"/>
              <a:buChar char="•"/>
            </a:pPr>
            <a:r>
              <a:rPr lang="en-GB"/>
              <a:t>Undertake any other duties commensurate with the grade of the post as reasonably required.</a:t>
            </a:r>
          </a:p>
          <a:p>
            <a:pPr marL="171450" indent="-171450">
              <a:buFont typeface="Arial" panose="020B0604020202020204" pitchFamily="34" charset="0"/>
              <a:buChar char="•"/>
            </a:pPr>
            <a:r>
              <a:rPr lang="en-GB"/>
              <a:t>Work in accordance with Trust policies and procedures, including safeguarding, health and safety, equality and data protection.</a:t>
            </a:r>
          </a:p>
          <a:p>
            <a:pPr marL="171450" indent="-171450">
              <a:buFont typeface="Arial" panose="020B0604020202020204" pitchFamily="34" charset="0"/>
              <a:buChar char="•"/>
            </a:pPr>
            <a:r>
              <a:rPr lang="en-GB"/>
              <a:t>Participate in appraisal, training and continuing professional development.</a:t>
            </a:r>
          </a:p>
          <a:p>
            <a:r>
              <a:rPr lang="en-GB"/>
              <a:t>The school reserves the right to alter the content of this Job Description, after consultation, to reflect changes to the job or services provided, without altering the general character or level of responsibility.</a:t>
            </a:r>
          </a:p>
          <a:p>
            <a:r>
              <a:rPr lang="en-GB"/>
              <a:t>The duties described in this Job Description must be carried out in a manner which promotes equality of opportunity, dignity and due respect for all employees and service users and is consistent with the School’s Equal Opportunities Policy and Code of Conduct.</a:t>
            </a:r>
          </a:p>
          <a:p>
            <a:endParaRPr lang="en-GB"/>
          </a:p>
        </p:txBody>
      </p:sp>
    </p:spTree>
    <p:extLst>
      <p:ext uri="{BB962C8B-B14F-4D97-AF65-F5344CB8AC3E}">
        <p14:creationId xmlns:p14="http://schemas.microsoft.com/office/powerpoint/2010/main" val="360743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656CF-59A1-FDB3-7E64-569356EAECA4}"/>
            </a:ext>
          </a:extLst>
        </p:cNvPr>
        <p:cNvGrpSpPr/>
        <p:nvPr/>
      </p:nvGrpSpPr>
      <p:grpSpPr>
        <a:xfrm>
          <a:off x="0" y="0"/>
          <a:ext cx="0" cy="0"/>
          <a:chOff x="0" y="0"/>
          <a:chExt cx="0" cy="0"/>
        </a:xfrm>
      </p:grpSpPr>
      <p:sp>
        <p:nvSpPr>
          <p:cNvPr id="23" name="Text Placeholder 22">
            <a:extLst>
              <a:ext uri="{FF2B5EF4-FFF2-40B4-BE49-F238E27FC236}">
                <a16:creationId xmlns:a16="http://schemas.microsoft.com/office/drawing/2014/main" id="{3699BCB5-436B-0012-7725-7E0E652209B8}"/>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Person Specification</a:t>
            </a:r>
          </a:p>
        </p:txBody>
      </p:sp>
      <p:graphicFrame>
        <p:nvGraphicFramePr>
          <p:cNvPr id="5" name="Table 4">
            <a:extLst>
              <a:ext uri="{FF2B5EF4-FFF2-40B4-BE49-F238E27FC236}">
                <a16:creationId xmlns:a16="http://schemas.microsoft.com/office/drawing/2014/main" id="{7F2CC65E-F505-E902-384C-57E2461C1E87}"/>
              </a:ext>
            </a:extLst>
          </p:cNvPr>
          <p:cNvGraphicFramePr>
            <a:graphicFrameLocks noGrp="1"/>
          </p:cNvGraphicFramePr>
          <p:nvPr>
            <p:extLst>
              <p:ext uri="{D42A27DB-BD31-4B8C-83A1-F6EECF244321}">
                <p14:modId xmlns:p14="http://schemas.microsoft.com/office/powerpoint/2010/main" val="2062358032"/>
              </p:ext>
            </p:extLst>
          </p:nvPr>
        </p:nvGraphicFramePr>
        <p:xfrm>
          <a:off x="330733" y="1173019"/>
          <a:ext cx="6220257" cy="6812244"/>
        </p:xfrm>
        <a:graphic>
          <a:graphicData uri="http://schemas.openxmlformats.org/drawingml/2006/table">
            <a:tbl>
              <a:tblPr/>
              <a:tblGrid>
                <a:gridCol w="1204912">
                  <a:extLst>
                    <a:ext uri="{9D8B030D-6E8A-4147-A177-3AD203B41FA5}">
                      <a16:colId xmlns:a16="http://schemas.microsoft.com/office/drawing/2014/main" val="1748636712"/>
                    </a:ext>
                  </a:extLst>
                </a:gridCol>
                <a:gridCol w="2463800">
                  <a:extLst>
                    <a:ext uri="{9D8B030D-6E8A-4147-A177-3AD203B41FA5}">
                      <a16:colId xmlns:a16="http://schemas.microsoft.com/office/drawing/2014/main" val="1756525398"/>
                    </a:ext>
                  </a:extLst>
                </a:gridCol>
                <a:gridCol w="2551545">
                  <a:extLst>
                    <a:ext uri="{9D8B030D-6E8A-4147-A177-3AD203B41FA5}">
                      <a16:colId xmlns:a16="http://schemas.microsoft.com/office/drawing/2014/main" val="188920435"/>
                    </a:ext>
                  </a:extLst>
                </a:gridCol>
              </a:tblGrid>
              <a:tr h="260551">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Criteria </a:t>
                      </a:r>
                      <a:endParaRPr lang="en-GB" sz="1300" b="1" i="0">
                        <a:solidFill>
                          <a:srgbClr val="FFFFFF"/>
                        </a:solidFill>
                        <a:effectLst/>
                      </a:endParaRPr>
                    </a:p>
                  </a:txBody>
                  <a:tcPr marL="87765" marR="87765" marT="43883" marB="43883"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Essential </a:t>
                      </a:r>
                      <a:endParaRPr lang="en-GB" sz="1300" b="1" i="0">
                        <a:solidFill>
                          <a:srgbClr val="FFFFFF"/>
                        </a:solidFill>
                        <a:effectLst/>
                      </a:endParaRPr>
                    </a:p>
                  </a:txBody>
                  <a:tcPr marL="87765" marR="87765" marT="43883" marB="43883"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Desirable </a:t>
                      </a:r>
                      <a:endParaRPr lang="en-GB" sz="1300" b="1" i="0">
                        <a:solidFill>
                          <a:srgbClr val="FFFFFF"/>
                        </a:solidFill>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83881027"/>
                  </a:ext>
                </a:extLst>
              </a:tr>
              <a:tr h="2098132">
                <a:tc>
                  <a:txBody>
                    <a:bodyPr/>
                    <a:lstStyle/>
                    <a:p>
                      <a:pPr algn="l" rtl="0" fontAlgn="base">
                        <a:lnSpc>
                          <a:spcPts val="1350"/>
                        </a:lnSpc>
                        <a:spcAft>
                          <a:spcPts val="600"/>
                        </a:spcAft>
                        <a:buNone/>
                      </a:pPr>
                      <a:r>
                        <a:rPr lang="en-GB" sz="1300" b="1" i="0">
                          <a:solidFill>
                            <a:schemeClr val="bg1"/>
                          </a:solidFill>
                          <a:effectLst/>
                          <a:latin typeface="Calibri" panose="020F0502020204030204" pitchFamily="34" charset="0"/>
                        </a:rPr>
                        <a:t>Qualifications and experience</a:t>
                      </a:r>
                      <a:r>
                        <a:rPr lang="en-GB" sz="1300" b="0" i="0">
                          <a:solidFill>
                            <a:schemeClr val="bg1"/>
                          </a:solidFill>
                          <a:effectLst/>
                          <a:latin typeface="Calibri" panose="020F0502020204030204" pitchFamily="34" charset="0"/>
                        </a:rPr>
                        <a:t> </a:t>
                      </a:r>
                      <a:endParaRPr lang="en-GB" sz="1300" b="0" i="0">
                        <a:solidFill>
                          <a:schemeClr val="bg1"/>
                        </a:solidFill>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75000"/>
                        <a:lumOff val="25000"/>
                      </a:schemeClr>
                    </a:solidFill>
                  </a:tcPr>
                </a:tc>
                <a:tc>
                  <a:txBody>
                    <a:bodyPr/>
                    <a:lstStyle/>
                    <a:p>
                      <a:pPr marL="285750" lvl="0" indent="-285750">
                        <a:buFont typeface="Arial" panose="020B0604020202020204" pitchFamily="34" charset="0"/>
                        <a:buChar char="•"/>
                      </a:pPr>
                      <a:r>
                        <a:rPr lang="en-GB" sz="1350" b="0" i="0" kern="1200">
                          <a:solidFill>
                            <a:schemeClr val="tx1"/>
                          </a:solidFill>
                          <a:effectLst/>
                          <a:latin typeface="+mn-lt"/>
                          <a:ea typeface="+mn-ea"/>
                          <a:cs typeface="+mn-cs"/>
                        </a:rPr>
                        <a:t>GCSE (or equivalent) Grade C/4 or above in English and Mathematics. </a:t>
                      </a:r>
                    </a:p>
                    <a:p>
                      <a:pPr marL="285750" lvl="0" indent="-285750">
                        <a:buFont typeface="Arial" panose="020B0604020202020204" pitchFamily="34" charset="0"/>
                        <a:buChar char="•"/>
                      </a:pPr>
                      <a:r>
                        <a:rPr lang="en-GB" sz="1350" b="0" i="0" kern="1200">
                          <a:solidFill>
                            <a:schemeClr val="tx1"/>
                          </a:solidFill>
                          <a:effectLst/>
                          <a:latin typeface="+mn-lt"/>
                          <a:ea typeface="+mn-ea"/>
                          <a:cs typeface="+mn-cs"/>
                        </a:rPr>
                        <a:t>Experience of working in an administrative or customer service role. </a:t>
                      </a:r>
                    </a:p>
                    <a:p>
                      <a:pPr marL="285750" lvl="0" indent="-285750">
                        <a:buFont typeface="Arial" panose="020B0604020202020204" pitchFamily="34" charset="0"/>
                        <a:buChar char="•"/>
                      </a:pPr>
                      <a:r>
                        <a:rPr lang="en-GB" sz="1350" b="0" i="0" kern="1200">
                          <a:solidFill>
                            <a:schemeClr val="tx1"/>
                          </a:solidFill>
                          <a:effectLst/>
                          <a:latin typeface="+mn-lt"/>
                          <a:ea typeface="+mn-ea"/>
                          <a:cs typeface="+mn-cs"/>
                        </a:rPr>
                        <a:t>Experience of using a range of ICT systems, including Microsoft Office applications.</a:t>
                      </a:r>
                      <a:endParaRPr lang="en-US" sz="1300" b="0" i="0">
                        <a:effectLst/>
                        <a:latin typeface="Calibri" panose="020F0502020204030204" pitchFamily="34" charset="0"/>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Relevant qualification in School Administration or Customer Service.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Previous experience working within a school or education setting.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Experience of using school management information systems (e.g. Arbor, SIMS or equivalent).</a:t>
                      </a:r>
                      <a:endParaRPr lang="en-GB" sz="1300" b="0" i="0" kern="1200">
                        <a:solidFill>
                          <a:schemeClr val="tx1"/>
                        </a:solidFill>
                        <a:effectLst/>
                        <a:latin typeface="+mn-lt"/>
                        <a:ea typeface="+mn-ea"/>
                        <a:cs typeface="+mn-cs"/>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660518746"/>
                  </a:ext>
                </a:extLst>
              </a:tr>
              <a:tr h="4304198">
                <a:tc>
                  <a:txBody>
                    <a:bodyPr/>
                    <a:lstStyle/>
                    <a:p>
                      <a:pPr algn="l" rtl="0" fontAlgn="base">
                        <a:lnSpc>
                          <a:spcPts val="1350"/>
                        </a:lnSpc>
                        <a:spcAft>
                          <a:spcPts val="600"/>
                        </a:spcAft>
                        <a:buNone/>
                      </a:pPr>
                      <a:r>
                        <a:rPr lang="en-GB" sz="1300" b="1" i="0">
                          <a:solidFill>
                            <a:schemeClr val="bg1"/>
                          </a:solidFill>
                          <a:effectLst/>
                          <a:latin typeface="Calibri" panose="020F0502020204030204" pitchFamily="34" charset="0"/>
                        </a:rPr>
                        <a:t>Skills and knowledge</a:t>
                      </a:r>
                      <a:r>
                        <a:rPr lang="en-GB" sz="1300" b="0" i="0">
                          <a:solidFill>
                            <a:schemeClr val="bg1"/>
                          </a:solidFill>
                          <a:effectLst/>
                          <a:latin typeface="Calibri" panose="020F0502020204030204" pitchFamily="34" charset="0"/>
                        </a:rPr>
                        <a:t> </a:t>
                      </a:r>
                      <a:endParaRPr lang="en-GB" sz="1300" b="0" i="0">
                        <a:solidFill>
                          <a:schemeClr val="bg1"/>
                        </a:solidFill>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75000"/>
                        <a:lumOff val="25000"/>
                      </a:schemeClr>
                    </a:solidFill>
                  </a:tcPr>
                </a:tc>
                <a:tc>
                  <a:txBody>
                    <a:bodyPr/>
                    <a:lstStyle/>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Excellent organisational and time management skills with the ability to manage competing priorities.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Excellent written and verbal communication skills.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Strong customer service skills with the ability to build positive relationships with pupils, parents, colleagues and visitors.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High standards of accuracy and attention to detail.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Ability to maintain confidentiality and handle sensitive information appropriately. </a:t>
                      </a:r>
                    </a:p>
                    <a:p>
                      <a:pPr marL="0" indent="0" rtl="0" fontAlgn="base">
                        <a:buFont typeface="Arial" panose="020B0604020202020204" pitchFamily="34" charset="0"/>
                        <a:buNone/>
                      </a:pPr>
                      <a:endParaRPr lang="en-GB" sz="1300" b="0" i="0" kern="1200">
                        <a:solidFill>
                          <a:schemeClr val="tx1"/>
                        </a:solidFill>
                        <a:effectLst/>
                        <a:latin typeface="+mn-lt"/>
                        <a:ea typeface="+mn-ea"/>
                        <a:cs typeface="+mn-cs"/>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marL="285750" indent="-285750" algn="l" rtl="0" fontAlgn="base">
                        <a:lnSpc>
                          <a:spcPts val="1350"/>
                        </a:lnSpc>
                        <a:spcBef>
                          <a:spcPts val="600"/>
                        </a:spcBef>
                        <a:spcAft>
                          <a:spcPts val="600"/>
                        </a:spcAft>
                        <a:buFont typeface="Arial" panose="020B0604020202020204" pitchFamily="34" charset="0"/>
                        <a:buChar char="•"/>
                      </a:pPr>
                      <a:r>
                        <a:rPr lang="en-GB" sz="1350" b="0" i="0" kern="1200">
                          <a:solidFill>
                            <a:schemeClr val="tx1"/>
                          </a:solidFill>
                          <a:effectLst/>
                          <a:latin typeface="+mn-lt"/>
                          <a:ea typeface="+mn-ea"/>
                          <a:cs typeface="+mn-cs"/>
                        </a:rPr>
                        <a:t>Knowledge of school administrative processes, including admissions, attendance or finance administration. </a:t>
                      </a:r>
                    </a:p>
                    <a:p>
                      <a:pPr marL="285750" indent="-285750" algn="l" rtl="0" fontAlgn="base">
                        <a:lnSpc>
                          <a:spcPts val="1350"/>
                        </a:lnSpc>
                        <a:spcBef>
                          <a:spcPts val="600"/>
                        </a:spcBef>
                        <a:spcAft>
                          <a:spcPts val="600"/>
                        </a:spcAft>
                        <a:buFont typeface="Arial" panose="020B0604020202020204" pitchFamily="34" charset="0"/>
                        <a:buChar char="•"/>
                      </a:pPr>
                      <a:r>
                        <a:rPr lang="en-GB" sz="1350" b="0" i="0" kern="1200">
                          <a:solidFill>
                            <a:schemeClr val="tx1"/>
                          </a:solidFill>
                          <a:effectLst/>
                          <a:latin typeface="+mn-lt"/>
                          <a:ea typeface="+mn-ea"/>
                          <a:cs typeface="+mn-cs"/>
                        </a:rPr>
                        <a:t>Experience of producing newsletters, website content or organisational communications. </a:t>
                      </a:r>
                    </a:p>
                    <a:p>
                      <a:pPr marL="285750" indent="-285750" algn="l" rtl="0" fontAlgn="base">
                        <a:lnSpc>
                          <a:spcPts val="1350"/>
                        </a:lnSpc>
                        <a:spcBef>
                          <a:spcPts val="600"/>
                        </a:spcBef>
                        <a:spcAft>
                          <a:spcPts val="600"/>
                        </a:spcAft>
                        <a:buFont typeface="Arial" panose="020B0604020202020204" pitchFamily="34" charset="0"/>
                        <a:buChar char="•"/>
                      </a:pPr>
                      <a:r>
                        <a:rPr lang="en-GB" sz="1350" b="0" i="0" kern="1200">
                          <a:solidFill>
                            <a:schemeClr val="tx1"/>
                          </a:solidFill>
                          <a:effectLst/>
                          <a:latin typeface="+mn-lt"/>
                          <a:ea typeface="+mn-ea"/>
                          <a:cs typeface="+mn-cs"/>
                        </a:rPr>
                        <a:t>Knowledge of school systems such as ParentPay, CPOMS, National College or similar platforms.</a:t>
                      </a:r>
                      <a:endParaRPr lang="en-US" sz="1300" b="0" i="0">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856266882"/>
                  </a:ext>
                </a:extLst>
              </a:tr>
            </a:tbl>
          </a:graphicData>
        </a:graphic>
      </p:graphicFrame>
    </p:spTree>
    <p:extLst>
      <p:ext uri="{BB962C8B-B14F-4D97-AF65-F5344CB8AC3E}">
        <p14:creationId xmlns:p14="http://schemas.microsoft.com/office/powerpoint/2010/main" val="3299559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2462B47-D14E-6839-CA6D-2F32B7512ECE}"/>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Person Specification</a:t>
            </a:r>
          </a:p>
        </p:txBody>
      </p:sp>
      <p:graphicFrame>
        <p:nvGraphicFramePr>
          <p:cNvPr id="5" name="Table 4">
            <a:extLst>
              <a:ext uri="{FF2B5EF4-FFF2-40B4-BE49-F238E27FC236}">
                <a16:creationId xmlns:a16="http://schemas.microsoft.com/office/drawing/2014/main" id="{3C375C24-FB90-6542-24E5-C2E075782213}"/>
              </a:ext>
            </a:extLst>
          </p:cNvPr>
          <p:cNvGraphicFramePr>
            <a:graphicFrameLocks noGrp="1"/>
          </p:cNvGraphicFramePr>
          <p:nvPr>
            <p:extLst>
              <p:ext uri="{D42A27DB-BD31-4B8C-83A1-F6EECF244321}">
                <p14:modId xmlns:p14="http://schemas.microsoft.com/office/powerpoint/2010/main" val="1949493712"/>
              </p:ext>
            </p:extLst>
          </p:nvPr>
        </p:nvGraphicFramePr>
        <p:xfrm>
          <a:off x="330733" y="1173019"/>
          <a:ext cx="6220257" cy="7274708"/>
        </p:xfrm>
        <a:graphic>
          <a:graphicData uri="http://schemas.openxmlformats.org/drawingml/2006/table">
            <a:tbl>
              <a:tblPr/>
              <a:tblGrid>
                <a:gridCol w="1204912">
                  <a:extLst>
                    <a:ext uri="{9D8B030D-6E8A-4147-A177-3AD203B41FA5}">
                      <a16:colId xmlns:a16="http://schemas.microsoft.com/office/drawing/2014/main" val="1748636712"/>
                    </a:ext>
                  </a:extLst>
                </a:gridCol>
                <a:gridCol w="2463800">
                  <a:extLst>
                    <a:ext uri="{9D8B030D-6E8A-4147-A177-3AD203B41FA5}">
                      <a16:colId xmlns:a16="http://schemas.microsoft.com/office/drawing/2014/main" val="1756525398"/>
                    </a:ext>
                  </a:extLst>
                </a:gridCol>
                <a:gridCol w="2551545">
                  <a:extLst>
                    <a:ext uri="{9D8B030D-6E8A-4147-A177-3AD203B41FA5}">
                      <a16:colId xmlns:a16="http://schemas.microsoft.com/office/drawing/2014/main" val="188920435"/>
                    </a:ext>
                  </a:extLst>
                </a:gridCol>
              </a:tblGrid>
              <a:tr h="263610">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Criteria </a:t>
                      </a:r>
                      <a:endParaRPr lang="en-GB" sz="1300" b="1" i="0">
                        <a:solidFill>
                          <a:srgbClr val="FFFFFF"/>
                        </a:solidFill>
                        <a:effectLst/>
                      </a:endParaRPr>
                    </a:p>
                  </a:txBody>
                  <a:tcPr marL="87765" marR="87765" marT="43883" marB="43883"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Essential </a:t>
                      </a:r>
                      <a:endParaRPr lang="en-GB" sz="1300" b="1" i="0">
                        <a:solidFill>
                          <a:srgbClr val="FFFFFF"/>
                        </a:solidFill>
                        <a:effectLst/>
                      </a:endParaRPr>
                    </a:p>
                  </a:txBody>
                  <a:tcPr marL="87765" marR="87765" marT="43883" marB="43883"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Desirable </a:t>
                      </a:r>
                      <a:endParaRPr lang="en-GB" sz="1300" b="1" i="0">
                        <a:solidFill>
                          <a:srgbClr val="FFFFFF"/>
                        </a:solidFill>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83881027"/>
                  </a:ext>
                </a:extLst>
              </a:tr>
              <a:tr h="4631743">
                <a:tc>
                  <a:txBody>
                    <a:bodyPr/>
                    <a:lstStyle/>
                    <a:p>
                      <a:pPr marL="0" marR="0" lvl="0" indent="0" algn="l" defTabSz="685800" rtl="0" eaLnBrk="1" fontAlgn="base" latinLnBrk="0" hangingPunct="1">
                        <a:lnSpc>
                          <a:spcPts val="1350"/>
                        </a:lnSpc>
                        <a:spcBef>
                          <a:spcPts val="0"/>
                        </a:spcBef>
                        <a:spcAft>
                          <a:spcPts val="600"/>
                        </a:spcAft>
                        <a:buClrTx/>
                        <a:buSzTx/>
                        <a:buFontTx/>
                        <a:buNone/>
                        <a:tabLst/>
                        <a:defRPr/>
                      </a:pPr>
                      <a:r>
                        <a:rPr lang="en-GB" sz="1300" b="1" i="0">
                          <a:solidFill>
                            <a:schemeClr val="bg1"/>
                          </a:solidFill>
                          <a:effectLst/>
                          <a:latin typeface="Calibri" panose="020F0502020204030204" pitchFamily="34" charset="0"/>
                        </a:rPr>
                        <a:t>Skills and knowledge</a:t>
                      </a:r>
                      <a:r>
                        <a:rPr lang="en-GB" sz="1300" b="0" i="0">
                          <a:solidFill>
                            <a:schemeClr val="bg1"/>
                          </a:solidFill>
                          <a:effectLst/>
                          <a:latin typeface="Calibri" panose="020F0502020204030204" pitchFamily="34" charset="0"/>
                        </a:rPr>
                        <a:t> </a:t>
                      </a:r>
                      <a:endParaRPr lang="en-GB" sz="1300" b="0" i="0">
                        <a:solidFill>
                          <a:schemeClr val="bg1"/>
                        </a:solidFill>
                        <a:effectLst/>
                      </a:endParaRPr>
                    </a:p>
                    <a:p>
                      <a:pPr algn="l" rtl="0" fontAlgn="base">
                        <a:lnSpc>
                          <a:spcPts val="1350"/>
                        </a:lnSpc>
                        <a:spcAft>
                          <a:spcPts val="600"/>
                        </a:spcAft>
                        <a:buNone/>
                      </a:pPr>
                      <a:endParaRPr lang="en-GB" sz="1300" b="0" i="0">
                        <a:solidFill>
                          <a:schemeClr val="bg1"/>
                        </a:solidFill>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75000"/>
                        <a:lumOff val="25000"/>
                      </a:schemeClr>
                    </a:solidFill>
                  </a:tcPr>
                </a:tc>
                <a:tc>
                  <a:txBody>
                    <a:bodyPr/>
                    <a:lstStyle/>
                    <a:p>
                      <a:pPr marL="285750" indent="-285750">
                        <a:buFont typeface="Arial" panose="020B0604020202020204" pitchFamily="34" charset="0"/>
                        <a:buChar char="•"/>
                      </a:pPr>
                      <a:r>
                        <a:rPr lang="en-GB" sz="1350" b="0" i="0" kern="1200">
                          <a:solidFill>
                            <a:schemeClr val="tx1"/>
                          </a:solidFill>
                          <a:effectLst/>
                          <a:latin typeface="+mn-lt"/>
                          <a:ea typeface="+mn-ea"/>
                          <a:cs typeface="+mn-cs"/>
                        </a:rPr>
                        <a:t>Confident user of Microsoft Office and other digital systems, with the ability to learn new software quickly.  </a:t>
                      </a:r>
                    </a:p>
                    <a:p>
                      <a:pPr marL="285750" indent="-285750">
                        <a:buFont typeface="Arial" panose="020B0604020202020204" pitchFamily="34" charset="0"/>
                        <a:buChar char="•"/>
                      </a:pPr>
                      <a:r>
                        <a:rPr lang="en-GB" sz="1350" b="0" i="0" kern="1200">
                          <a:solidFill>
                            <a:schemeClr val="tx1"/>
                          </a:solidFill>
                          <a:effectLst/>
                          <a:latin typeface="+mn-lt"/>
                          <a:ea typeface="+mn-ea"/>
                          <a:cs typeface="+mn-cs"/>
                        </a:rPr>
                        <a:t>Good numeracy and literacy skills. </a:t>
                      </a:r>
                    </a:p>
                    <a:p>
                      <a:pPr marL="285750" indent="-285750">
                        <a:buFont typeface="Arial" panose="020B0604020202020204" pitchFamily="34" charset="0"/>
                        <a:buChar char="•"/>
                      </a:pPr>
                      <a:r>
                        <a:rPr lang="en-GB" sz="1350" b="0" i="0" kern="1200">
                          <a:solidFill>
                            <a:schemeClr val="tx1"/>
                          </a:solidFill>
                          <a:effectLst/>
                          <a:latin typeface="+mn-lt"/>
                          <a:ea typeface="+mn-ea"/>
                          <a:cs typeface="+mn-cs"/>
                        </a:rPr>
                        <a:t>Ability to work independently using initiative whilst also contributing effectively as part of a team. </a:t>
                      </a:r>
                    </a:p>
                    <a:p>
                      <a:pPr marL="285750" indent="-285750">
                        <a:buFont typeface="Arial" panose="020B0604020202020204" pitchFamily="34" charset="0"/>
                        <a:buChar char="•"/>
                      </a:pPr>
                      <a:r>
                        <a:rPr lang="en-GB" sz="1350" b="0" i="0" kern="1200">
                          <a:solidFill>
                            <a:schemeClr val="tx1"/>
                          </a:solidFill>
                          <a:effectLst/>
                          <a:latin typeface="+mn-lt"/>
                          <a:ea typeface="+mn-ea"/>
                          <a:cs typeface="+mn-cs"/>
                        </a:rPr>
                        <a:t>Ability to remain calm, organised and professional when working under pressure. </a:t>
                      </a:r>
                    </a:p>
                    <a:p>
                      <a:pPr marL="285750" indent="-285750">
                        <a:buFont typeface="Arial" panose="020B0604020202020204" pitchFamily="34" charset="0"/>
                        <a:buChar char="•"/>
                      </a:pPr>
                      <a:r>
                        <a:rPr lang="en-GB" sz="1350" b="0" i="0" kern="1200">
                          <a:solidFill>
                            <a:schemeClr val="tx1"/>
                          </a:solidFill>
                          <a:effectLst/>
                          <a:latin typeface="+mn-lt"/>
                          <a:ea typeface="+mn-ea"/>
                          <a:cs typeface="+mn-cs"/>
                        </a:rPr>
                        <a:t>Understanding of the importance of safeguarding, data protection and confidentiality in a school environment.</a:t>
                      </a:r>
                    </a:p>
                    <a:p>
                      <a:pPr marL="285750" lvl="0" indent="-285750">
                        <a:buFont typeface="Arial" panose="020B0604020202020204" pitchFamily="34" charset="0"/>
                        <a:buChar char="•"/>
                      </a:pPr>
                      <a:endParaRPr lang="en-US" sz="1300" b="0" i="0">
                        <a:effectLst/>
                        <a:latin typeface="Calibri" panose="020F0502020204030204" pitchFamily="34" charset="0"/>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marL="285750" indent="-285750" rtl="0" fontAlgn="base">
                        <a:buFont typeface="Arial" panose="020B0604020202020204" pitchFamily="34" charset="0"/>
                        <a:buChar char="•"/>
                      </a:pPr>
                      <a:endParaRPr lang="en-GB" sz="1300" b="0" i="0" kern="1200">
                        <a:solidFill>
                          <a:schemeClr val="tx1"/>
                        </a:solidFill>
                        <a:effectLst/>
                        <a:latin typeface="+mn-lt"/>
                        <a:ea typeface="+mn-ea"/>
                        <a:cs typeface="+mn-cs"/>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660518746"/>
                  </a:ext>
                </a:extLst>
              </a:tr>
              <a:tr h="2196150">
                <a:tc>
                  <a:txBody>
                    <a:bodyPr/>
                    <a:lstStyle/>
                    <a:p>
                      <a:pPr algn="l" rtl="0" fontAlgn="base">
                        <a:lnSpc>
                          <a:spcPts val="1350"/>
                        </a:lnSpc>
                        <a:spcAft>
                          <a:spcPts val="600"/>
                        </a:spcAft>
                        <a:buNone/>
                      </a:pPr>
                      <a:r>
                        <a:rPr lang="en-GB" sz="1300" b="1" i="0">
                          <a:solidFill>
                            <a:schemeClr val="bg1"/>
                          </a:solidFill>
                          <a:effectLst/>
                          <a:latin typeface="Calibri" panose="020F0502020204030204" pitchFamily="34" charset="0"/>
                          <a:ea typeface="Calibri" panose="020F0502020204030204" pitchFamily="34" charset="0"/>
                          <a:cs typeface="Calibri" panose="020F0502020204030204" pitchFamily="34" charset="0"/>
                        </a:rPr>
                        <a:t>Other</a:t>
                      </a: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75000"/>
                        <a:lumOff val="25000"/>
                      </a:schemeClr>
                    </a:solidFill>
                  </a:tcPr>
                </a:tc>
                <a:tc>
                  <a:txBody>
                    <a:bodyPr/>
                    <a:lstStyle/>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Professional, welcoming and approachable manner.</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Positive, flexible and proactive approach to work.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Reliable, trustworthy and able to demonstrate integrity.</a:t>
                      </a:r>
                      <a:endParaRPr lang="en-GB" sz="1300" b="0" i="0" kern="1200">
                        <a:solidFill>
                          <a:schemeClr val="tx1"/>
                        </a:solidFill>
                        <a:effectLst/>
                        <a:latin typeface="+mn-lt"/>
                        <a:ea typeface="+mn-ea"/>
                        <a:cs typeface="+mn-cs"/>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marL="285750" indent="-285750" algn="l" rtl="0" fontAlgn="base">
                        <a:lnSpc>
                          <a:spcPts val="1350"/>
                        </a:lnSpc>
                        <a:spcBef>
                          <a:spcPts val="600"/>
                        </a:spcBef>
                        <a:spcAft>
                          <a:spcPts val="600"/>
                        </a:spcAft>
                        <a:buFont typeface="Arial" panose="020B0604020202020204" pitchFamily="34" charset="0"/>
                        <a:buChar char="•"/>
                      </a:pPr>
                      <a:r>
                        <a:rPr lang="en-GB" sz="1350" b="0" i="0" kern="1200">
                          <a:solidFill>
                            <a:schemeClr val="tx1"/>
                          </a:solidFill>
                          <a:effectLst/>
                          <a:latin typeface="+mn-lt"/>
                          <a:ea typeface="+mn-ea"/>
                          <a:cs typeface="+mn-cs"/>
                        </a:rPr>
                        <a:t>Commitment to undertaking further professional development relevant to the role, such as a School Business Professional qualification or other recognised training.</a:t>
                      </a:r>
                      <a:endParaRPr lang="en-US" sz="1300" b="0" i="0">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856266882"/>
                  </a:ext>
                </a:extLst>
              </a:tr>
            </a:tbl>
          </a:graphicData>
        </a:graphic>
      </p:graphicFrame>
    </p:spTree>
    <p:extLst>
      <p:ext uri="{BB962C8B-B14F-4D97-AF65-F5344CB8AC3E}">
        <p14:creationId xmlns:p14="http://schemas.microsoft.com/office/powerpoint/2010/main" val="3477808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CB6CC-CC88-2378-7BD6-8675F05B5EBE}"/>
            </a:ext>
          </a:extLst>
        </p:cNvPr>
        <p:cNvGrpSpPr/>
        <p:nvPr/>
      </p:nvGrpSpPr>
      <p:grpSpPr>
        <a:xfrm>
          <a:off x="0" y="0"/>
          <a:ext cx="0" cy="0"/>
          <a:chOff x="0" y="0"/>
          <a:chExt cx="0" cy="0"/>
        </a:xfrm>
      </p:grpSpPr>
      <p:sp>
        <p:nvSpPr>
          <p:cNvPr id="23" name="Text Placeholder 22">
            <a:extLst>
              <a:ext uri="{FF2B5EF4-FFF2-40B4-BE49-F238E27FC236}">
                <a16:creationId xmlns:a16="http://schemas.microsoft.com/office/drawing/2014/main" id="{0C41DDB1-8479-3A66-ADB3-04257CC0288A}"/>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Person Specification</a:t>
            </a:r>
          </a:p>
        </p:txBody>
      </p:sp>
      <p:graphicFrame>
        <p:nvGraphicFramePr>
          <p:cNvPr id="5" name="Table 4">
            <a:extLst>
              <a:ext uri="{FF2B5EF4-FFF2-40B4-BE49-F238E27FC236}">
                <a16:creationId xmlns:a16="http://schemas.microsoft.com/office/drawing/2014/main" id="{5A959819-A8BD-4F61-17F8-95946A23AD92}"/>
              </a:ext>
            </a:extLst>
          </p:cNvPr>
          <p:cNvGraphicFramePr>
            <a:graphicFrameLocks noGrp="1"/>
          </p:cNvGraphicFramePr>
          <p:nvPr>
            <p:extLst>
              <p:ext uri="{D42A27DB-BD31-4B8C-83A1-F6EECF244321}">
                <p14:modId xmlns:p14="http://schemas.microsoft.com/office/powerpoint/2010/main" val="2319370060"/>
              </p:ext>
            </p:extLst>
          </p:nvPr>
        </p:nvGraphicFramePr>
        <p:xfrm>
          <a:off x="330733" y="1173019"/>
          <a:ext cx="6220257" cy="3021158"/>
        </p:xfrm>
        <a:graphic>
          <a:graphicData uri="http://schemas.openxmlformats.org/drawingml/2006/table">
            <a:tbl>
              <a:tblPr/>
              <a:tblGrid>
                <a:gridCol w="1204912">
                  <a:extLst>
                    <a:ext uri="{9D8B030D-6E8A-4147-A177-3AD203B41FA5}">
                      <a16:colId xmlns:a16="http://schemas.microsoft.com/office/drawing/2014/main" val="1748636712"/>
                    </a:ext>
                  </a:extLst>
                </a:gridCol>
                <a:gridCol w="2463800">
                  <a:extLst>
                    <a:ext uri="{9D8B030D-6E8A-4147-A177-3AD203B41FA5}">
                      <a16:colId xmlns:a16="http://schemas.microsoft.com/office/drawing/2014/main" val="1756525398"/>
                    </a:ext>
                  </a:extLst>
                </a:gridCol>
                <a:gridCol w="2551545">
                  <a:extLst>
                    <a:ext uri="{9D8B030D-6E8A-4147-A177-3AD203B41FA5}">
                      <a16:colId xmlns:a16="http://schemas.microsoft.com/office/drawing/2014/main" val="188920435"/>
                    </a:ext>
                  </a:extLst>
                </a:gridCol>
              </a:tblGrid>
              <a:tr h="261510">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Criteria </a:t>
                      </a:r>
                      <a:endParaRPr lang="en-GB" sz="1300" b="1" i="0">
                        <a:solidFill>
                          <a:srgbClr val="FFFFFF"/>
                        </a:solidFill>
                        <a:effectLst/>
                      </a:endParaRPr>
                    </a:p>
                  </a:txBody>
                  <a:tcPr marL="87765" marR="87765" marT="43883" marB="43883"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Essential </a:t>
                      </a:r>
                      <a:endParaRPr lang="en-GB" sz="1300" b="1" i="0">
                        <a:solidFill>
                          <a:srgbClr val="FFFFFF"/>
                        </a:solidFill>
                        <a:effectLst/>
                      </a:endParaRPr>
                    </a:p>
                  </a:txBody>
                  <a:tcPr marL="87765" marR="87765" marT="43883" marB="43883"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ctr" rtl="0" fontAlgn="base">
                        <a:lnSpc>
                          <a:spcPts val="1350"/>
                        </a:lnSpc>
                        <a:spcAft>
                          <a:spcPts val="600"/>
                        </a:spcAft>
                        <a:buNone/>
                      </a:pPr>
                      <a:r>
                        <a:rPr lang="en-GB" sz="1300" b="1" i="0">
                          <a:solidFill>
                            <a:srgbClr val="FFFFFF"/>
                          </a:solidFill>
                          <a:effectLst/>
                          <a:latin typeface="Calibri" panose="020F0502020204030204" pitchFamily="34" charset="0"/>
                        </a:rPr>
                        <a:t>Desirable </a:t>
                      </a:r>
                      <a:endParaRPr lang="en-GB" sz="1300" b="1" i="0">
                        <a:solidFill>
                          <a:srgbClr val="FFFFFF"/>
                        </a:solidFill>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83881027"/>
                  </a:ext>
                </a:extLst>
              </a:tr>
              <a:tr h="2219323">
                <a:tc>
                  <a:txBody>
                    <a:bodyPr/>
                    <a:lstStyle/>
                    <a:p>
                      <a:pPr algn="l" rtl="0" fontAlgn="base">
                        <a:lnSpc>
                          <a:spcPts val="1350"/>
                        </a:lnSpc>
                        <a:spcAft>
                          <a:spcPts val="600"/>
                        </a:spcAft>
                        <a:buNone/>
                      </a:pPr>
                      <a:r>
                        <a:rPr lang="en-GB" sz="1300" b="1" i="0">
                          <a:solidFill>
                            <a:schemeClr val="bg1"/>
                          </a:solidFill>
                          <a:effectLst/>
                          <a:latin typeface="Calibri" panose="020F0502020204030204" pitchFamily="34" charset="0"/>
                          <a:ea typeface="Calibri" panose="020F0502020204030204" pitchFamily="34" charset="0"/>
                          <a:cs typeface="Calibri" panose="020F0502020204030204" pitchFamily="34" charset="0"/>
                        </a:rPr>
                        <a:t>Other</a:t>
                      </a: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75000"/>
                        <a:lumOff val="25000"/>
                      </a:schemeClr>
                    </a:solidFill>
                  </a:tcPr>
                </a:tc>
                <a:tc>
                  <a:txBody>
                    <a:bodyPr/>
                    <a:lstStyle/>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Committed to providing an excellent service to pupils, parents and colleagues.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Willingness to learn, develop professionally and embrace change.</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Resilient, adaptable and able to respond positively to changing priorities. </a:t>
                      </a:r>
                    </a:p>
                    <a:p>
                      <a:pPr marL="285750" indent="-285750" rtl="0" fontAlgn="base">
                        <a:buFont typeface="Arial" panose="020B0604020202020204" pitchFamily="34" charset="0"/>
                        <a:buChar char="•"/>
                      </a:pPr>
                      <a:r>
                        <a:rPr lang="en-GB" sz="1350" b="0" i="0" kern="1200">
                          <a:solidFill>
                            <a:schemeClr val="tx1"/>
                          </a:solidFill>
                          <a:effectLst/>
                          <a:latin typeface="+mn-lt"/>
                          <a:ea typeface="+mn-ea"/>
                          <a:cs typeface="+mn-cs"/>
                        </a:rPr>
                        <a:t>Commitment to the vision, values and ethos of Rivers CofE Academy Trust</a:t>
                      </a:r>
                    </a:p>
                    <a:p>
                      <a:pPr marL="0" indent="0" rtl="0" fontAlgn="base">
                        <a:buFont typeface="Arial" panose="020B0604020202020204" pitchFamily="34" charset="0"/>
                        <a:buNone/>
                      </a:pPr>
                      <a:endParaRPr lang="en-GB" sz="1300" b="0" i="0" kern="1200">
                        <a:solidFill>
                          <a:schemeClr val="tx1"/>
                        </a:solidFill>
                        <a:effectLst/>
                        <a:latin typeface="+mn-lt"/>
                        <a:ea typeface="+mn-ea"/>
                        <a:cs typeface="+mn-cs"/>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algn="l" rtl="0" fontAlgn="base">
                        <a:lnSpc>
                          <a:spcPts val="1350"/>
                        </a:lnSpc>
                        <a:buFont typeface="Arial" panose="020B0604020202020204" pitchFamily="34" charset="0"/>
                        <a:buNone/>
                      </a:pPr>
                      <a:endParaRPr lang="en-US" sz="1300" b="0" i="0">
                        <a:effectLst/>
                        <a:latin typeface="Calibri" panose="020F0502020204030204" pitchFamily="34" charset="0"/>
                      </a:endParaRPr>
                    </a:p>
                    <a:p>
                      <a:pPr algn="l" rtl="0" fontAlgn="base">
                        <a:lnSpc>
                          <a:spcPts val="1350"/>
                        </a:lnSpc>
                        <a:spcBef>
                          <a:spcPts val="600"/>
                        </a:spcBef>
                        <a:spcAft>
                          <a:spcPts val="600"/>
                        </a:spcAft>
                        <a:buNone/>
                      </a:pPr>
                      <a:r>
                        <a:rPr lang="en-US" sz="1300" b="0" i="0">
                          <a:effectLst/>
                          <a:latin typeface="Calibri" panose="020F0502020204030204" pitchFamily="34" charset="0"/>
                        </a:rPr>
                        <a:t> </a:t>
                      </a:r>
                      <a:endParaRPr lang="en-US" sz="1300" b="0" i="0">
                        <a:effectLst/>
                      </a:endParaRPr>
                    </a:p>
                  </a:txBody>
                  <a:tcPr marL="87765" marR="87765" marT="43883" marB="43883">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856266882"/>
                  </a:ext>
                </a:extLst>
              </a:tr>
            </a:tbl>
          </a:graphicData>
        </a:graphic>
      </p:graphicFrame>
    </p:spTree>
    <p:extLst>
      <p:ext uri="{BB962C8B-B14F-4D97-AF65-F5344CB8AC3E}">
        <p14:creationId xmlns:p14="http://schemas.microsoft.com/office/powerpoint/2010/main" val="212136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1">
            <a:extLst>
              <a:ext uri="{FF2B5EF4-FFF2-40B4-BE49-F238E27FC236}">
                <a16:creationId xmlns:a16="http://schemas.microsoft.com/office/drawing/2014/main" id="{11D69FAB-698F-69E9-CE68-2E29173E87E1}"/>
              </a:ext>
            </a:extLst>
          </p:cNvPr>
          <p:cNvSpPr>
            <a:spLocks noGrp="1"/>
          </p:cNvSpPr>
          <p:nvPr>
            <p:ph type="title" idx="4294967295"/>
          </p:nvPr>
        </p:nvSpPr>
        <p:spPr>
          <a:xfrm>
            <a:off x="330733" y="457489"/>
            <a:ext cx="6085468" cy="7447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014360"/>
                </a:solidFill>
                <a:effectLst/>
                <a:uLnTx/>
                <a:uFillTx/>
                <a:latin typeface="Poppins" pitchFamily="2" charset="77"/>
                <a:ea typeface="+mn-ea"/>
                <a:cs typeface="Poppins" pitchFamily="2" charset="77"/>
              </a:rPr>
              <a:t>How to Apply</a:t>
            </a:r>
          </a:p>
        </p:txBody>
      </p:sp>
      <p:sp>
        <p:nvSpPr>
          <p:cNvPr id="14" name="P">
            <a:extLst>
              <a:ext uri="{FF2B5EF4-FFF2-40B4-BE49-F238E27FC236}">
                <a16:creationId xmlns:a16="http://schemas.microsoft.com/office/drawing/2014/main" id="{483F36CF-D5C1-9A41-098A-97BF902B474B}"/>
              </a:ext>
            </a:extLst>
          </p:cNvPr>
          <p:cNvSpPr>
            <a:spLocks noGrp="1"/>
          </p:cNvSpPr>
          <p:nvPr>
            <p:ph type="body" sz="quarter" idx="11"/>
          </p:nvPr>
        </p:nvSpPr>
        <p:spPr>
          <a:xfrm>
            <a:off x="330200" y="1507067"/>
            <a:ext cx="6086475" cy="2183190"/>
          </a:xfrm>
        </p:spPr>
        <p:txBody>
          <a:bodyPr/>
          <a:lstStyle/>
          <a:p>
            <a:pPr fontAlgn="base">
              <a:lnSpc>
                <a:spcPts val="1482"/>
              </a:lnSpc>
              <a:spcAft>
                <a:spcPts val="800"/>
              </a:spcAft>
            </a:pPr>
            <a:r>
              <a:rPr lang="en-GB" sz="1400">
                <a:solidFill>
                  <a:srgbClr val="064360"/>
                </a:solidFill>
                <a:latin typeface="Poppins" pitchFamily="2" charset="77"/>
                <a:cs typeface="Poppins" pitchFamily="2" charset="77"/>
              </a:rPr>
              <a:t>Application forms are available to download here: </a:t>
            </a:r>
            <a:r>
              <a:rPr lang="en-GB" sz="1400">
                <a:hlinkClick r:id="rId3"/>
              </a:rPr>
              <a:t>Vacancies | Heronswood Primary School</a:t>
            </a:r>
            <a:endParaRPr lang="en-GB" sz="1400"/>
          </a:p>
          <a:p>
            <a:pPr fontAlgn="base">
              <a:lnSpc>
                <a:spcPts val="1482"/>
              </a:lnSpc>
              <a:spcAft>
                <a:spcPts val="800"/>
              </a:spcAft>
            </a:pPr>
            <a:r>
              <a:rPr lang="en-GB" sz="1400">
                <a:solidFill>
                  <a:srgbClr val="064360"/>
                </a:solidFill>
                <a:latin typeface="Poppins" pitchFamily="2" charset="77"/>
                <a:cs typeface="Poppins" pitchFamily="2" charset="77"/>
              </a:rPr>
              <a:t>Please email completed application forms to </a:t>
            </a:r>
            <a:r>
              <a:rPr lang="en-GB" sz="1400">
                <a:solidFill>
                  <a:srgbClr val="064360"/>
                </a:solidFill>
                <a:latin typeface="Poppins" pitchFamily="2" charset="77"/>
                <a:cs typeface="Poppins" pitchFamily="2" charset="77"/>
                <a:hlinkClick r:id="rId4"/>
              </a:rPr>
              <a:t>hwoffice@riverscofe.co.uk</a:t>
            </a:r>
            <a:r>
              <a:rPr lang="en-GB" sz="1400">
                <a:solidFill>
                  <a:srgbClr val="064360"/>
                </a:solidFill>
                <a:latin typeface="Poppins" pitchFamily="2" charset="77"/>
                <a:cs typeface="Poppins" pitchFamily="2" charset="77"/>
              </a:rPr>
              <a:t> </a:t>
            </a:r>
          </a:p>
          <a:p>
            <a:pPr fontAlgn="base">
              <a:lnSpc>
                <a:spcPts val="1482"/>
              </a:lnSpc>
              <a:spcAft>
                <a:spcPts val="800"/>
              </a:spcAft>
            </a:pPr>
            <a:r>
              <a:rPr lang="en-GB" sz="1400">
                <a:solidFill>
                  <a:srgbClr val="064360"/>
                </a:solidFill>
                <a:latin typeface="Poppins" pitchFamily="2" charset="77"/>
                <a:cs typeface="Poppins" pitchFamily="2" charset="77"/>
              </a:rPr>
              <a:t>Closing date 9am on 24</a:t>
            </a:r>
            <a:r>
              <a:rPr lang="en-GB" sz="1400" baseline="30000">
                <a:solidFill>
                  <a:srgbClr val="064360"/>
                </a:solidFill>
                <a:latin typeface="Poppins" pitchFamily="2" charset="77"/>
                <a:cs typeface="Poppins" pitchFamily="2" charset="77"/>
              </a:rPr>
              <a:t>th</a:t>
            </a:r>
            <a:r>
              <a:rPr lang="en-GB" sz="1400">
                <a:solidFill>
                  <a:srgbClr val="064360"/>
                </a:solidFill>
                <a:latin typeface="Poppins" pitchFamily="2" charset="77"/>
                <a:cs typeface="Poppins" pitchFamily="2" charset="77"/>
              </a:rPr>
              <a:t> August 2026</a:t>
            </a:r>
          </a:p>
          <a:p>
            <a:pPr fontAlgn="base">
              <a:lnSpc>
                <a:spcPts val="1482"/>
              </a:lnSpc>
              <a:spcAft>
                <a:spcPts val="800"/>
              </a:spcAft>
            </a:pPr>
            <a:r>
              <a:rPr lang="en-GB" sz="1400">
                <a:solidFill>
                  <a:srgbClr val="064360"/>
                </a:solidFill>
                <a:latin typeface="Poppins" pitchFamily="2" charset="77"/>
                <a:cs typeface="Poppins" pitchFamily="2" charset="77"/>
              </a:rPr>
              <a:t>Interviews will be held on the 1</a:t>
            </a:r>
            <a:r>
              <a:rPr lang="en-GB" sz="1400" baseline="30000">
                <a:solidFill>
                  <a:srgbClr val="064360"/>
                </a:solidFill>
                <a:latin typeface="Poppins" pitchFamily="2" charset="77"/>
                <a:cs typeface="Poppins" pitchFamily="2" charset="77"/>
              </a:rPr>
              <a:t>st</a:t>
            </a:r>
            <a:r>
              <a:rPr lang="en-GB" sz="1400">
                <a:solidFill>
                  <a:srgbClr val="064360"/>
                </a:solidFill>
                <a:latin typeface="Poppins" pitchFamily="2" charset="77"/>
                <a:cs typeface="Poppins" pitchFamily="2" charset="77"/>
              </a:rPr>
              <a:t> and 2</a:t>
            </a:r>
            <a:r>
              <a:rPr lang="en-GB" sz="1400" baseline="30000">
                <a:solidFill>
                  <a:srgbClr val="064360"/>
                </a:solidFill>
                <a:latin typeface="Poppins" pitchFamily="2" charset="77"/>
                <a:cs typeface="Poppins" pitchFamily="2" charset="77"/>
              </a:rPr>
              <a:t>nd</a:t>
            </a:r>
            <a:r>
              <a:rPr lang="en-GB" sz="1400">
                <a:solidFill>
                  <a:srgbClr val="064360"/>
                </a:solidFill>
                <a:latin typeface="Poppins" pitchFamily="2" charset="77"/>
                <a:cs typeface="Poppins" pitchFamily="2" charset="77"/>
              </a:rPr>
              <a:t> of September 2026</a:t>
            </a:r>
          </a:p>
          <a:p>
            <a:pPr fontAlgn="base">
              <a:lnSpc>
                <a:spcPts val="1482"/>
              </a:lnSpc>
              <a:spcAft>
                <a:spcPts val="800"/>
              </a:spcAft>
            </a:pPr>
            <a:r>
              <a:rPr lang="en-GB" sz="1400">
                <a:solidFill>
                  <a:srgbClr val="064360"/>
                </a:solidFill>
                <a:latin typeface="Poppins" panose="00000500000000000000" pitchFamily="2" charset="0"/>
                <a:cs typeface="Poppins" panose="00000500000000000000" pitchFamily="2" charset="0"/>
              </a:rPr>
              <a:t>A tour of the school can be arranged upon request. Please email </a:t>
            </a:r>
            <a:r>
              <a:rPr lang="en-GB" sz="1400">
                <a:solidFill>
                  <a:srgbClr val="064360"/>
                </a:solidFill>
                <a:latin typeface="Poppins" pitchFamily="2" charset="77"/>
                <a:cs typeface="Poppins" pitchFamily="2" charset="77"/>
                <a:hlinkClick r:id="rId4"/>
              </a:rPr>
              <a:t>hwoffice@riverscofe.co.uk</a:t>
            </a:r>
            <a:r>
              <a:rPr lang="en-GB" sz="1400">
                <a:solidFill>
                  <a:srgbClr val="064360"/>
                </a:solidFill>
                <a:latin typeface="Poppins" pitchFamily="2" charset="77"/>
                <a:cs typeface="Poppins" pitchFamily="2" charset="77"/>
              </a:rPr>
              <a:t>  </a:t>
            </a:r>
            <a:r>
              <a:rPr lang="en-GB" sz="1400">
                <a:solidFill>
                  <a:srgbClr val="064360"/>
                </a:solidFill>
                <a:latin typeface="Poppins" panose="00000500000000000000" pitchFamily="2" charset="0"/>
                <a:cs typeface="Poppins" panose="00000500000000000000" pitchFamily="2" charset="0"/>
              </a:rPr>
              <a:t>to arrange a visit.</a:t>
            </a:r>
          </a:p>
          <a:p>
            <a:pPr fontAlgn="base">
              <a:lnSpc>
                <a:spcPts val="1482"/>
              </a:lnSpc>
              <a:spcAft>
                <a:spcPts val="800"/>
              </a:spcAft>
            </a:pPr>
            <a:r>
              <a:rPr lang="en-GB" sz="1400">
                <a:solidFill>
                  <a:srgbClr val="064360"/>
                </a:solidFill>
                <a:latin typeface="Poppins" pitchFamily="2" charset="77"/>
                <a:cs typeface="Poppins" pitchFamily="2" charset="77"/>
              </a:rPr>
              <a:t>We are committed to safeguarding and promoting the well-being of children and expect everyone to share this commitment. The successful applicant will undergo a full enhanced DBS check.</a:t>
            </a:r>
          </a:p>
        </p:txBody>
      </p:sp>
    </p:spTree>
    <p:extLst>
      <p:ext uri="{BB962C8B-B14F-4D97-AF65-F5344CB8AC3E}">
        <p14:creationId xmlns:p14="http://schemas.microsoft.com/office/powerpoint/2010/main" val="1977290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4FCD9235-2CA1-7F26-0B11-5227B67BA99F}"/>
              </a:ext>
            </a:extLst>
          </p:cNvPr>
          <p:cNvSpPr>
            <a:spLocks noGrp="1"/>
          </p:cNvSpPr>
          <p:nvPr>
            <p:ph type="title"/>
          </p:nvPr>
        </p:nvSpPr>
        <p:spPr/>
        <p:txBody>
          <a:bodyPr/>
          <a:lstStyle/>
          <a:p>
            <a:r>
              <a:rPr lang="en-US"/>
              <a:t>Get in Touch</a:t>
            </a:r>
          </a:p>
        </p:txBody>
      </p:sp>
      <p:sp>
        <p:nvSpPr>
          <p:cNvPr id="7" name="P">
            <a:extLst>
              <a:ext uri="{FF2B5EF4-FFF2-40B4-BE49-F238E27FC236}">
                <a16:creationId xmlns:a16="http://schemas.microsoft.com/office/drawing/2014/main" id="{C2D55B2B-7303-06EA-72A2-C355D962E574}"/>
              </a:ext>
            </a:extLst>
          </p:cNvPr>
          <p:cNvSpPr>
            <a:spLocks noGrp="1"/>
          </p:cNvSpPr>
          <p:nvPr>
            <p:ph type="body" sz="quarter" idx="11"/>
          </p:nvPr>
        </p:nvSpPr>
        <p:spPr/>
        <p:txBody>
          <a:bodyPr/>
          <a:lstStyle/>
          <a:p>
            <a:pPr fontAlgn="base">
              <a:lnSpc>
                <a:spcPts val="1482"/>
              </a:lnSpc>
              <a:spcAft>
                <a:spcPts val="800"/>
              </a:spcAft>
            </a:pPr>
            <a:r>
              <a:rPr lang="en-GB" b="1"/>
              <a:t>Heronswood Primary School &amp; Pre-School</a:t>
            </a:r>
          </a:p>
          <a:p>
            <a:pPr fontAlgn="base">
              <a:lnSpc>
                <a:spcPts val="1482"/>
              </a:lnSpc>
              <a:spcAft>
                <a:spcPts val="800"/>
              </a:spcAft>
            </a:pPr>
            <a:r>
              <a:rPr lang="en-GB"/>
              <a:t>Heronswood Road, Kidderminster, DY10 4EX</a:t>
            </a:r>
          </a:p>
          <a:p>
            <a:pPr fontAlgn="base">
              <a:lnSpc>
                <a:spcPts val="1482"/>
              </a:lnSpc>
              <a:spcAft>
                <a:spcPts val="800"/>
              </a:spcAft>
            </a:pPr>
            <a:r>
              <a:rPr lang="en-GB"/>
              <a:t>T: 01562 69750</a:t>
            </a:r>
          </a:p>
          <a:p>
            <a:pPr fontAlgn="base">
              <a:lnSpc>
                <a:spcPts val="1482"/>
              </a:lnSpc>
              <a:spcAft>
                <a:spcPts val="800"/>
              </a:spcAft>
            </a:pPr>
            <a:r>
              <a:rPr lang="en-GB"/>
              <a:t>E: hwoffice@riverscofe.co.uk</a:t>
            </a:r>
          </a:p>
          <a:p>
            <a:pPr fontAlgn="base">
              <a:lnSpc>
                <a:spcPts val="1482"/>
              </a:lnSpc>
              <a:spcAft>
                <a:spcPts val="800"/>
              </a:spcAft>
            </a:pPr>
            <a:r>
              <a:rPr lang="en-GB" u="sng">
                <a:hlinkClick r:id="rId3">
                  <a:extLst>
                    <a:ext uri="{A12FA001-AC4F-418D-AE19-62706E023703}">
                      <ahyp:hlinkClr xmlns:ahyp="http://schemas.microsoft.com/office/drawing/2018/hyperlinkcolor" val="tx"/>
                    </a:ext>
                  </a:extLst>
                </a:hlinkClick>
              </a:rPr>
              <a:t>W: www.heronswoodprimaryschool.co.uk/</a:t>
            </a:r>
            <a:endParaRPr lang="en-GB"/>
          </a:p>
          <a:p>
            <a:pPr fontAlgn="base">
              <a:lnSpc>
                <a:spcPts val="1482"/>
              </a:lnSpc>
              <a:spcAft>
                <a:spcPts val="800"/>
              </a:spcAft>
            </a:pPr>
            <a:r>
              <a:rPr lang="en-GB" b="1"/>
              <a:t>The Rivers C of E Academy Trust</a:t>
            </a:r>
            <a:r>
              <a:rPr lang="en-GB"/>
              <a:t> </a:t>
            </a:r>
          </a:p>
          <a:p>
            <a:pPr fontAlgn="base">
              <a:lnSpc>
                <a:spcPts val="1482"/>
              </a:lnSpc>
              <a:spcAft>
                <a:spcPts val="800"/>
              </a:spcAft>
            </a:pPr>
            <a:r>
              <a:rPr lang="en-GB"/>
              <a:t>School Lane, </a:t>
            </a:r>
            <a:r>
              <a:rPr lang="en-GB" err="1"/>
              <a:t>Cutnall</a:t>
            </a:r>
            <a:r>
              <a:rPr lang="en-GB"/>
              <a:t> Green, Droitwich, WR9 0PH </a:t>
            </a:r>
          </a:p>
          <a:p>
            <a:pPr fontAlgn="base">
              <a:lnSpc>
                <a:spcPts val="1482"/>
              </a:lnSpc>
              <a:spcAft>
                <a:spcPts val="800"/>
              </a:spcAft>
            </a:pPr>
            <a:r>
              <a:rPr lang="en-GB" b="1"/>
              <a:t>T</a:t>
            </a:r>
            <a:r>
              <a:rPr lang="en-GB"/>
              <a:t>: 01299 851178</a:t>
            </a:r>
          </a:p>
          <a:p>
            <a:pPr fontAlgn="base">
              <a:lnSpc>
                <a:spcPts val="1482"/>
              </a:lnSpc>
              <a:spcAft>
                <a:spcPts val="800"/>
              </a:spcAft>
            </a:pPr>
            <a:r>
              <a:rPr lang="en-GB" b="1"/>
              <a:t>E</a:t>
            </a:r>
            <a:r>
              <a:rPr lang="en-GB"/>
              <a:t>:  </a:t>
            </a:r>
            <a:r>
              <a:rPr lang="en-GB">
                <a:hlinkClick r:id="rId4">
                  <a:extLst>
                    <a:ext uri="{A12FA001-AC4F-418D-AE19-62706E023703}">
                      <ahyp:hlinkClr xmlns:ahyp="http://schemas.microsoft.com/office/drawing/2018/hyperlinkcolor" val="tx"/>
                    </a:ext>
                  </a:extLst>
                </a:hlinkClick>
              </a:rPr>
              <a:t>info@riverscofe.co.uk</a:t>
            </a:r>
            <a:endParaRPr lang="en-GB"/>
          </a:p>
          <a:p>
            <a:pPr fontAlgn="base">
              <a:lnSpc>
                <a:spcPts val="1482"/>
              </a:lnSpc>
              <a:spcAft>
                <a:spcPts val="800"/>
              </a:spcAft>
            </a:pPr>
            <a:r>
              <a:rPr lang="en-GB" b="1"/>
              <a:t>W</a:t>
            </a:r>
            <a:r>
              <a:rPr lang="en-GB"/>
              <a:t>: </a:t>
            </a:r>
            <a:r>
              <a:rPr lang="en-GB" u="sng">
                <a:hlinkClick r:id="rId5">
                  <a:extLst>
                    <a:ext uri="{A12FA001-AC4F-418D-AE19-62706E023703}">
                      <ahyp:hlinkClr xmlns:ahyp="http://schemas.microsoft.com/office/drawing/2018/hyperlinkcolor" val="tx"/>
                    </a:ext>
                  </a:extLst>
                </a:hlinkClick>
              </a:rPr>
              <a:t>www.riverscofe.co.uk/</a:t>
            </a:r>
            <a:r>
              <a:rPr lang="en-GB">
                <a:hlinkClick r:id="rId5">
                  <a:extLst>
                    <a:ext uri="{A12FA001-AC4F-418D-AE19-62706E023703}">
                      <ahyp:hlinkClr xmlns:ahyp="http://schemas.microsoft.com/office/drawing/2018/hyperlinkcolor" val="tx"/>
                    </a:ext>
                  </a:extLst>
                </a:hlinkClick>
              </a:rPr>
              <a:t> </a:t>
            </a:r>
            <a:endParaRPr lang="en-GB"/>
          </a:p>
        </p:txBody>
      </p:sp>
      <p:pic>
        <p:nvPicPr>
          <p:cNvPr id="4" name="Image">
            <a:extLst>
              <a:ext uri="{FF2B5EF4-FFF2-40B4-BE49-F238E27FC236}">
                <a16:creationId xmlns:a16="http://schemas.microsoft.com/office/drawing/2014/main" id="{EDE69403-CEC4-4C14-6B5A-DE031490E4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6266" y="340895"/>
            <a:ext cx="2937999" cy="717752"/>
          </a:xfrm>
          <a:prstGeom prst="rect">
            <a:avLst/>
          </a:prstGeom>
        </p:spPr>
      </p:pic>
    </p:spTree>
    <p:extLst>
      <p:ext uri="{BB962C8B-B14F-4D97-AF65-F5344CB8AC3E}">
        <p14:creationId xmlns:p14="http://schemas.microsoft.com/office/powerpoint/2010/main" val="297654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E8BC301-0152-064D-99F8-51EFE7B96A87}"/>
              </a:ext>
            </a:extLst>
          </p:cNvPr>
          <p:cNvSpPr>
            <a:spLocks noGrp="1"/>
          </p:cNvSpPr>
          <p:nvPr>
            <p:ph type="title" idx="4294967295"/>
          </p:nvPr>
        </p:nvSpPr>
        <p:spPr>
          <a:xfrm>
            <a:off x="330733" y="457489"/>
            <a:ext cx="608546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Welcome</a:t>
            </a:r>
          </a:p>
        </p:txBody>
      </p:sp>
      <p:sp>
        <p:nvSpPr>
          <p:cNvPr id="11" name="Text Placeholder 10">
            <a:extLst>
              <a:ext uri="{FF2B5EF4-FFF2-40B4-BE49-F238E27FC236}">
                <a16:creationId xmlns:a16="http://schemas.microsoft.com/office/drawing/2014/main" id="{A4870027-59AF-C57F-525F-C72F288A548C}"/>
              </a:ext>
            </a:extLst>
          </p:cNvPr>
          <p:cNvSpPr>
            <a:spLocks noGrp="1"/>
          </p:cNvSpPr>
          <p:nvPr>
            <p:ph type="body" sz="quarter" idx="11"/>
          </p:nvPr>
        </p:nvSpPr>
        <p:spPr>
          <a:xfrm>
            <a:off x="325438" y="1150937"/>
            <a:ext cx="6130226" cy="1304479"/>
          </a:xfrm>
        </p:spPr>
        <p:txBody>
          <a:bodyPr/>
          <a:lstStyle/>
          <a:p>
            <a:pPr algn="l" fontAlgn="t"/>
            <a:r>
              <a:rPr lang="en-US" b="0" i="0">
                <a:effectLst/>
                <a:latin typeface="Poppins" panose="00000500000000000000" pitchFamily="2" charset="0"/>
                <a:cs typeface="Poppins" panose="00000500000000000000" pitchFamily="2" charset="0"/>
              </a:rPr>
              <a:t>Heronswood Primary School is an exciting and dynamic place to be. We aim to inspire our children with our curriculum which is designed to motivate and engage the children in their learning.  Through an extraordinary education, we empower pupils to be life-long learners and see their limitless potential.</a:t>
            </a:r>
          </a:p>
          <a:p>
            <a:pPr algn="l" fontAlgn="t"/>
            <a:r>
              <a:rPr lang="en-US" b="0" i="0">
                <a:effectLst/>
                <a:latin typeface="Poppins" panose="00000500000000000000" pitchFamily="2" charset="0"/>
                <a:cs typeface="Poppins" panose="00000500000000000000" pitchFamily="2" charset="0"/>
              </a:rPr>
              <a:t>At Heronswood we strive to make the time our children spend at school as fun, exciting, engaging and as memorable as possible. We recognise that children learn best when they have an emotional connection to the activities they are participating in. We do this through a stimulating, vibrant curriculum but also by bringing in outside people and by taking the children out on trips and visits</a:t>
            </a:r>
            <a:r>
              <a:rPr lang="en-US" b="0" i="0">
                <a:effectLst/>
                <a:latin typeface="Raleway" pitchFamily="2" charset="0"/>
              </a:rPr>
              <a:t>.</a:t>
            </a:r>
          </a:p>
          <a:p>
            <a:endParaRPr lang="en-US"/>
          </a:p>
        </p:txBody>
      </p:sp>
      <p:sp>
        <p:nvSpPr>
          <p:cNvPr id="12" name="Text Placeholder 11">
            <a:extLst>
              <a:ext uri="{FF2B5EF4-FFF2-40B4-BE49-F238E27FC236}">
                <a16:creationId xmlns:a16="http://schemas.microsoft.com/office/drawing/2014/main" id="{BBAE3A15-01CC-DB66-E0B1-7001499256C1}"/>
              </a:ext>
            </a:extLst>
          </p:cNvPr>
          <p:cNvSpPr>
            <a:spLocks noGrp="1"/>
          </p:cNvSpPr>
          <p:nvPr>
            <p:ph type="body" sz="quarter" idx="12"/>
          </p:nvPr>
        </p:nvSpPr>
        <p:spPr/>
        <p:txBody>
          <a:bodyPr/>
          <a:lstStyle/>
          <a:p>
            <a:r>
              <a:rPr lang="en-US"/>
              <a:t>Overview</a:t>
            </a:r>
          </a:p>
        </p:txBody>
      </p:sp>
      <p:sp>
        <p:nvSpPr>
          <p:cNvPr id="13" name="Text Placeholder 12">
            <a:extLst>
              <a:ext uri="{FF2B5EF4-FFF2-40B4-BE49-F238E27FC236}">
                <a16:creationId xmlns:a16="http://schemas.microsoft.com/office/drawing/2014/main" id="{E2241B43-DFF9-B77B-80C4-511E5534824C}"/>
              </a:ext>
            </a:extLst>
          </p:cNvPr>
          <p:cNvSpPr>
            <a:spLocks noGrp="1"/>
          </p:cNvSpPr>
          <p:nvPr>
            <p:ph type="body" sz="quarter" idx="13"/>
          </p:nvPr>
        </p:nvSpPr>
        <p:spPr>
          <a:xfrm>
            <a:off x="325438" y="3471787"/>
            <a:ext cx="6130226" cy="5713777"/>
          </a:xfrm>
        </p:spPr>
        <p:txBody>
          <a:bodyPr/>
          <a:lstStyle/>
          <a:p>
            <a:pPr algn="l" rtl="0" fontAlgn="base">
              <a:lnSpc>
                <a:spcPts val="2509"/>
              </a:lnSpc>
              <a:spcBef>
                <a:spcPts val="1800"/>
              </a:spcBef>
              <a:spcAft>
                <a:spcPts val="400"/>
              </a:spcAft>
            </a:pPr>
            <a:r>
              <a:rPr lang="en-US" sz="1100" b="1">
                <a:effectLst/>
              </a:rPr>
              <a:t>School overview template </a:t>
            </a:r>
          </a:p>
          <a:p>
            <a:pPr algn="l" rtl="0" fontAlgn="base">
              <a:lnSpc>
                <a:spcPts val="1376"/>
              </a:lnSpc>
              <a:spcAft>
                <a:spcPts val="800"/>
              </a:spcAft>
            </a:pPr>
            <a:r>
              <a:rPr lang="en-US" sz="1100" b="0" i="0">
                <a:effectLst/>
              </a:rPr>
              <a:t>Heronswood Primary School &amp; Pre-School is a </a:t>
            </a:r>
            <a:r>
              <a:rPr lang="en-US"/>
              <a:t>2-form entry Primary School, with attached Pre-School and Tots Room, </a:t>
            </a:r>
            <a:r>
              <a:rPr lang="en-US" sz="1100" b="0" i="0">
                <a:effectLst/>
              </a:rPr>
              <a:t>located in </a:t>
            </a:r>
            <a:r>
              <a:rPr lang="en-US" sz="1100" b="0" i="0" err="1">
                <a:effectLst/>
              </a:rPr>
              <a:t>Spennells</a:t>
            </a:r>
            <a:r>
              <a:rPr lang="en-US" sz="1100" b="0" i="0">
                <a:effectLst/>
              </a:rPr>
              <a:t>, </a:t>
            </a:r>
            <a:r>
              <a:rPr lang="en-US"/>
              <a:t>Kidderminster</a:t>
            </a:r>
            <a:endParaRPr lang="en-US" sz="1100" b="0" i="0">
              <a:effectLst/>
            </a:endParaRPr>
          </a:p>
          <a:p>
            <a:pPr algn="l" rtl="0" fontAlgn="base">
              <a:lnSpc>
                <a:spcPts val="1376"/>
              </a:lnSpc>
              <a:spcAft>
                <a:spcPts val="800"/>
              </a:spcAft>
            </a:pPr>
            <a:r>
              <a:rPr lang="en-US" sz="1100" b="0" i="0">
                <a:effectLst/>
              </a:rPr>
              <a:t>Currently fully subscribed for September 2026. It has 498 pupils from age 2-11 years on roll and 65 staff.</a:t>
            </a:r>
          </a:p>
          <a:p>
            <a:pPr algn="l" rtl="0" fontAlgn="base">
              <a:lnSpc>
                <a:spcPts val="1376"/>
              </a:lnSpc>
              <a:spcAft>
                <a:spcPts val="800"/>
              </a:spcAft>
            </a:pPr>
            <a:r>
              <a:rPr lang="en-US" sz="1100" b="0" i="0">
                <a:effectLst/>
              </a:rPr>
              <a:t>Established in 1982, Heronswood Primary School was one of the founding members of the Rivers Cof</a:t>
            </a:r>
            <a:r>
              <a:rPr lang="en-US"/>
              <a:t>E Academy Trust in 2014.</a:t>
            </a:r>
            <a:endParaRPr lang="en-US" sz="1100" b="0" i="0">
              <a:effectLst/>
            </a:endParaRPr>
          </a:p>
          <a:p>
            <a:pPr algn="l" rtl="0" fontAlgn="base">
              <a:lnSpc>
                <a:spcPts val="1376"/>
              </a:lnSpc>
              <a:spcAft>
                <a:spcPts val="800"/>
              </a:spcAft>
            </a:pPr>
            <a:r>
              <a:rPr lang="en-US" sz="1200" b="1" i="0">
                <a:effectLst/>
              </a:rPr>
              <a:t>Ethos</a:t>
            </a:r>
            <a:r>
              <a:rPr lang="en-US" sz="1200" b="0" i="0">
                <a:effectLst/>
              </a:rPr>
              <a:t> </a:t>
            </a:r>
          </a:p>
          <a:p>
            <a:pPr algn="l" rtl="0" fontAlgn="base">
              <a:lnSpc>
                <a:spcPts val="1376"/>
              </a:lnSpc>
              <a:spcAft>
                <a:spcPts val="800"/>
              </a:spcAft>
            </a:pPr>
            <a:r>
              <a:rPr lang="en-US" b="0" i="0">
                <a:effectLst/>
              </a:rPr>
              <a:t>Through an extraordinary education, we empower pupils to be life-long learners and see their limitless potential. Respectful relationships and an unwavering focus on discovering talents and interests, enable pupils to flourish and be extraordinary people. Together, we spark aspiration and drive achievement, so that pupils contribute positively to society and to their extraordinary futures in an ever-changing world.</a:t>
            </a:r>
          </a:p>
          <a:p>
            <a:pPr algn="l" rtl="0" fontAlgn="base">
              <a:lnSpc>
                <a:spcPts val="1376"/>
              </a:lnSpc>
              <a:spcAft>
                <a:spcPts val="800"/>
              </a:spcAft>
            </a:pPr>
            <a:r>
              <a:rPr lang="en-US" sz="1200" b="1" i="0">
                <a:effectLst/>
              </a:rPr>
              <a:t>Performance</a:t>
            </a:r>
            <a:r>
              <a:rPr lang="en-US" sz="1200" b="0" i="0">
                <a:effectLst/>
              </a:rPr>
              <a:t> </a:t>
            </a:r>
          </a:p>
          <a:p>
            <a:pPr algn="l" rtl="0" fontAlgn="base">
              <a:lnSpc>
                <a:spcPts val="1376"/>
              </a:lnSpc>
              <a:spcAft>
                <a:spcPts val="800"/>
              </a:spcAft>
            </a:pPr>
            <a:r>
              <a:rPr lang="en-US" sz="1100" b="0" i="0">
                <a:effectLst/>
              </a:rPr>
              <a:t>At this school 61% of pupils meet expected standard in Reading, Writing and Maths. 81% of pupils meet expected standard in Reading, 65% in Maths and 79% in Writing. </a:t>
            </a:r>
          </a:p>
          <a:p>
            <a:pPr algn="l" rtl="0" fontAlgn="base">
              <a:lnSpc>
                <a:spcPts val="1376"/>
              </a:lnSpc>
              <a:spcAft>
                <a:spcPts val="800"/>
              </a:spcAft>
            </a:pPr>
            <a:r>
              <a:rPr lang="en-US" sz="1100" b="0" i="0">
                <a:effectLst/>
              </a:rPr>
              <a:t>Our latest Ofsted judgment:  Outstanding (May 2024)</a:t>
            </a:r>
          </a:p>
        </p:txBody>
      </p:sp>
    </p:spTree>
    <p:extLst>
      <p:ext uri="{BB962C8B-B14F-4D97-AF65-F5344CB8AC3E}">
        <p14:creationId xmlns:p14="http://schemas.microsoft.com/office/powerpoint/2010/main" val="13486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H1">
            <a:extLst>
              <a:ext uri="{FF2B5EF4-FFF2-40B4-BE49-F238E27FC236}">
                <a16:creationId xmlns:a16="http://schemas.microsoft.com/office/drawing/2014/main" id="{EEE0E24B-6F0D-CF9E-D8DC-D51228960D48}"/>
              </a:ext>
            </a:extLst>
          </p:cNvPr>
          <p:cNvSpPr>
            <a:spLocks noGrp="1"/>
          </p:cNvSpPr>
          <p:nvPr>
            <p:ph type="title"/>
          </p:nvPr>
        </p:nvSpPr>
        <p:spPr/>
        <p:txBody>
          <a:bodyPr/>
          <a:lstStyle/>
          <a:p>
            <a:r>
              <a:rPr lang="en-US"/>
              <a:t>About Us</a:t>
            </a:r>
          </a:p>
        </p:txBody>
      </p:sp>
      <p:sp>
        <p:nvSpPr>
          <p:cNvPr id="14" name="P">
            <a:extLst>
              <a:ext uri="{FF2B5EF4-FFF2-40B4-BE49-F238E27FC236}">
                <a16:creationId xmlns:a16="http://schemas.microsoft.com/office/drawing/2014/main" id="{FA2D6D47-85B0-1DAF-113B-2CF5571F9BAE}"/>
              </a:ext>
            </a:extLst>
          </p:cNvPr>
          <p:cNvSpPr>
            <a:spLocks noGrp="1"/>
          </p:cNvSpPr>
          <p:nvPr>
            <p:ph type="body" sz="quarter" idx="22"/>
          </p:nvPr>
        </p:nvSpPr>
        <p:spPr>
          <a:xfrm>
            <a:off x="330733" y="1243585"/>
            <a:ext cx="3526159" cy="4388816"/>
          </a:xfrm>
        </p:spPr>
        <p:txBody>
          <a:bodyPr/>
          <a:lstStyle/>
          <a:p>
            <a:pPr fontAlgn="base">
              <a:lnSpc>
                <a:spcPts val="1569"/>
              </a:lnSpc>
              <a:spcAft>
                <a:spcPts val="800"/>
              </a:spcAft>
            </a:pPr>
            <a:r>
              <a:rPr lang="en-GB"/>
              <a:t>The Rivers C of E Academy Trust is a multi-academy school trust, specialists in early years and primary provision, serving over 5250 pupils across three local authorities: Worcestershire, Dudley and Sandwell. ​ </a:t>
            </a:r>
          </a:p>
          <a:p>
            <a:pPr fontAlgn="base">
              <a:lnSpc>
                <a:spcPts val="1569"/>
              </a:lnSpc>
              <a:spcAft>
                <a:spcPts val="800"/>
              </a:spcAft>
            </a:pPr>
            <a:r>
              <a:rPr lang="en-GB"/>
              <a:t>Established in 2014, The Rivers C of E Academy Trust now comprises of a respected teaching alliance, sixteen </a:t>
            </a:r>
            <a:br>
              <a:rPr lang="en-GB"/>
            </a:br>
            <a:r>
              <a:rPr lang="en-GB"/>
              <a:t>‘Good’ and ‘Outstanding’ primary, first,</a:t>
            </a:r>
            <a:br>
              <a:rPr lang="en-GB"/>
            </a:br>
            <a:r>
              <a:rPr lang="en-GB"/>
              <a:t>and nursery settings and an alternative provision. We are a connected learning community with a shared aim to create </a:t>
            </a:r>
            <a:br>
              <a:rPr lang="en-GB"/>
            </a:br>
            <a:r>
              <a:rPr lang="en-GB">
                <a:solidFill>
                  <a:srgbClr val="78D0F3"/>
                </a:solidFill>
              </a:rPr>
              <a:t>‘</a:t>
            </a:r>
            <a:r>
              <a:rPr lang="en-GB" b="1">
                <a:solidFill>
                  <a:srgbClr val="78D0F3"/>
                </a:solidFill>
              </a:rPr>
              <a:t>an extraordinary education for every pupil</a:t>
            </a:r>
            <a:r>
              <a:rPr lang="en-GB">
                <a:solidFill>
                  <a:srgbClr val="78D0F3"/>
                </a:solidFill>
              </a:rPr>
              <a:t>’. ​ </a:t>
            </a:r>
          </a:p>
          <a:p>
            <a:pPr fontAlgn="base">
              <a:lnSpc>
                <a:spcPts val="1569"/>
              </a:lnSpc>
              <a:spcAft>
                <a:spcPts val="800"/>
              </a:spcAft>
            </a:pPr>
            <a:r>
              <a:rPr lang="en-GB"/>
              <a:t>We are a community of schools with a ‘Christian ethos’, welcoming families from all faiths and no faiths, but together we are guided by our shared mission, vision and values. ​</a:t>
            </a:r>
          </a:p>
        </p:txBody>
      </p:sp>
      <p:sp>
        <p:nvSpPr>
          <p:cNvPr id="12" name="P">
            <a:extLst>
              <a:ext uri="{FF2B5EF4-FFF2-40B4-BE49-F238E27FC236}">
                <a16:creationId xmlns:a16="http://schemas.microsoft.com/office/drawing/2014/main" id="{FB21B8A7-D307-D401-8090-0AC3B29D5A91}"/>
              </a:ext>
            </a:extLst>
          </p:cNvPr>
          <p:cNvSpPr>
            <a:spLocks noGrp="1"/>
          </p:cNvSpPr>
          <p:nvPr>
            <p:ph type="body" sz="quarter" idx="23"/>
          </p:nvPr>
        </p:nvSpPr>
        <p:spPr>
          <a:xfrm>
            <a:off x="330733" y="5739315"/>
            <a:ext cx="3526159" cy="1045417"/>
          </a:xfrm>
        </p:spPr>
        <p:txBody>
          <a:bodyPr/>
          <a:lstStyle/>
          <a:p>
            <a:r>
              <a:rPr lang="en-US" sz="1400" b="1">
                <a:solidFill>
                  <a:srgbClr val="78D0F3"/>
                </a:solidFill>
              </a:rPr>
              <a:t>Our</a:t>
            </a:r>
            <a:r>
              <a:rPr lang="en-US" sz="1400"/>
              <a:t> </a:t>
            </a:r>
            <a:r>
              <a:rPr lang="en-US" sz="1400" b="1">
                <a:solidFill>
                  <a:srgbClr val="78D0F3"/>
                </a:solidFill>
              </a:rPr>
              <a:t>Mission</a:t>
            </a:r>
            <a:endParaRPr lang="en-GB" sz="1400"/>
          </a:p>
          <a:p>
            <a:pPr marL="171450" indent="-171450">
              <a:buFont typeface="Arial" panose="020B0604020202020204" pitchFamily="34" charset="0"/>
              <a:buChar char="•"/>
            </a:pPr>
            <a:r>
              <a:rPr lang="en-GB"/>
              <a:t>Extraordinary Education </a:t>
            </a:r>
            <a:r>
              <a:rPr lang="en-US"/>
              <a:t>​</a:t>
            </a:r>
            <a:endParaRPr lang="en-GB"/>
          </a:p>
          <a:p>
            <a:pPr marL="171450" indent="-171450">
              <a:buFont typeface="Arial" panose="020B0604020202020204" pitchFamily="34" charset="0"/>
              <a:buChar char="•"/>
            </a:pPr>
            <a:r>
              <a:rPr lang="en-GB"/>
              <a:t>Extraordinary People </a:t>
            </a:r>
            <a:r>
              <a:rPr lang="en-US"/>
              <a:t>​</a:t>
            </a:r>
            <a:endParaRPr lang="en-GB"/>
          </a:p>
          <a:p>
            <a:pPr marL="171450" indent="-171450">
              <a:buFont typeface="Arial" panose="020B0604020202020204" pitchFamily="34" charset="0"/>
              <a:buChar char="•"/>
            </a:pPr>
            <a:r>
              <a:rPr lang="en-GB"/>
              <a:t>Extraordinary Futures</a:t>
            </a:r>
            <a:endParaRPr lang="en-US"/>
          </a:p>
        </p:txBody>
      </p:sp>
      <p:sp>
        <p:nvSpPr>
          <p:cNvPr id="13" name="P">
            <a:extLst>
              <a:ext uri="{FF2B5EF4-FFF2-40B4-BE49-F238E27FC236}">
                <a16:creationId xmlns:a16="http://schemas.microsoft.com/office/drawing/2014/main" id="{A150BDF2-489F-CDB7-B89B-C63B578CB752}"/>
              </a:ext>
            </a:extLst>
          </p:cNvPr>
          <p:cNvSpPr>
            <a:spLocks noGrp="1"/>
          </p:cNvSpPr>
          <p:nvPr>
            <p:ph type="body" sz="quarter" idx="24"/>
          </p:nvPr>
        </p:nvSpPr>
        <p:spPr/>
        <p:txBody>
          <a:bodyPr/>
          <a:lstStyle/>
          <a:p>
            <a:r>
              <a:rPr lang="en-US" sz="1400" b="1">
                <a:solidFill>
                  <a:srgbClr val="78D0F3"/>
                </a:solidFill>
              </a:rPr>
              <a:t>Our</a:t>
            </a:r>
            <a:r>
              <a:rPr lang="en-US" sz="1400"/>
              <a:t> </a:t>
            </a:r>
            <a:r>
              <a:rPr lang="en-US" sz="1400" b="1">
                <a:solidFill>
                  <a:srgbClr val="78D0F3"/>
                </a:solidFill>
              </a:rPr>
              <a:t>Vision</a:t>
            </a:r>
          </a:p>
          <a:p>
            <a:r>
              <a:rPr lang="en-US">
                <a:ea typeface="Times New Roman" panose="02020603050405020304" pitchFamily="18" charset="0"/>
              </a:rPr>
              <a:t>Through an </a:t>
            </a:r>
            <a:r>
              <a:rPr lang="en-US" b="1">
                <a:solidFill>
                  <a:srgbClr val="78D0F3"/>
                </a:solidFill>
                <a:ea typeface="Times New Roman" panose="02020603050405020304" pitchFamily="18" charset="0"/>
              </a:rPr>
              <a:t>extraordinary education</a:t>
            </a:r>
            <a:r>
              <a:rPr lang="en-US">
                <a:ea typeface="Times New Roman" panose="02020603050405020304" pitchFamily="18" charset="0"/>
              </a:rPr>
              <a:t>, </a:t>
            </a:r>
            <a:br>
              <a:rPr lang="en-US">
                <a:ea typeface="Times New Roman" panose="02020603050405020304" pitchFamily="18" charset="0"/>
              </a:rPr>
            </a:br>
            <a:r>
              <a:rPr lang="en-US">
                <a:ea typeface="Times New Roman" panose="02020603050405020304" pitchFamily="18" charset="0"/>
              </a:rPr>
              <a:t>we empower pupils to be life-long learners and see their limitless potential. Respectful relationships and an unwavering focus on discovering talents and interests enable pupils to flourish and be </a:t>
            </a:r>
            <a:r>
              <a:rPr lang="en-US" b="1">
                <a:solidFill>
                  <a:srgbClr val="78D0F3"/>
                </a:solidFill>
                <a:ea typeface="Times New Roman" panose="02020603050405020304" pitchFamily="18" charset="0"/>
              </a:rPr>
              <a:t>extraordinary people</a:t>
            </a:r>
            <a:r>
              <a:rPr lang="en-US">
                <a:ea typeface="Times New Roman" panose="02020603050405020304" pitchFamily="18" charset="0"/>
              </a:rPr>
              <a:t>. Together, we spark aspiration and drive achievement, so that pupils </a:t>
            </a:r>
            <a:br>
              <a:rPr lang="en-US">
                <a:ea typeface="Times New Roman" panose="02020603050405020304" pitchFamily="18" charset="0"/>
              </a:rPr>
            </a:br>
            <a:r>
              <a:rPr lang="en-US">
                <a:ea typeface="Times New Roman" panose="02020603050405020304" pitchFamily="18" charset="0"/>
              </a:rPr>
              <a:t>contribute positively to society and to </a:t>
            </a:r>
            <a:br>
              <a:rPr lang="en-US">
                <a:ea typeface="Times New Roman" panose="02020603050405020304" pitchFamily="18" charset="0"/>
              </a:rPr>
            </a:br>
            <a:r>
              <a:rPr lang="en-US">
                <a:ea typeface="Times New Roman" panose="02020603050405020304" pitchFamily="18" charset="0"/>
              </a:rPr>
              <a:t>their </a:t>
            </a:r>
            <a:r>
              <a:rPr lang="en-US" b="1">
                <a:solidFill>
                  <a:srgbClr val="78D0F3"/>
                </a:solidFill>
                <a:ea typeface="Times New Roman" panose="02020603050405020304" pitchFamily="18" charset="0"/>
              </a:rPr>
              <a:t>extraordinary futures</a:t>
            </a:r>
            <a:r>
              <a:rPr lang="en-US">
                <a:solidFill>
                  <a:srgbClr val="78D0F3"/>
                </a:solidFill>
                <a:ea typeface="Times New Roman" panose="02020603050405020304" pitchFamily="18" charset="0"/>
              </a:rPr>
              <a:t> </a:t>
            </a:r>
            <a:r>
              <a:rPr lang="en-US">
                <a:ea typeface="Times New Roman" panose="02020603050405020304" pitchFamily="18" charset="0"/>
              </a:rPr>
              <a:t>in an </a:t>
            </a:r>
            <a:br>
              <a:rPr lang="en-US">
                <a:ea typeface="Times New Roman" panose="02020603050405020304" pitchFamily="18" charset="0"/>
              </a:rPr>
            </a:br>
            <a:r>
              <a:rPr lang="en-US">
                <a:ea typeface="Times New Roman" panose="02020603050405020304" pitchFamily="18" charset="0"/>
              </a:rPr>
              <a:t>ever-changing world.</a:t>
            </a:r>
          </a:p>
        </p:txBody>
      </p:sp>
      <p:sp>
        <p:nvSpPr>
          <p:cNvPr id="40" name="Text Placeholder 39">
            <a:extLst>
              <a:ext uri="{FF2B5EF4-FFF2-40B4-BE49-F238E27FC236}">
                <a16:creationId xmlns:a16="http://schemas.microsoft.com/office/drawing/2014/main" id="{DFB6A3FD-D228-CEAD-29ED-0DE2558D8ADC}"/>
              </a:ext>
            </a:extLst>
          </p:cNvPr>
          <p:cNvSpPr>
            <a:spLocks noGrp="1"/>
          </p:cNvSpPr>
          <p:nvPr>
            <p:ph type="body" sz="quarter" idx="30"/>
          </p:nvPr>
        </p:nvSpPr>
        <p:spPr/>
        <p:txBody>
          <a:bodyPr/>
          <a:lstStyle/>
          <a:p>
            <a:r>
              <a:rPr lang="en-US"/>
              <a:t>Our STARS Values</a:t>
            </a:r>
          </a:p>
        </p:txBody>
      </p:sp>
      <p:sp>
        <p:nvSpPr>
          <p:cNvPr id="41" name="Text Placeholder 40">
            <a:extLst>
              <a:ext uri="{FF2B5EF4-FFF2-40B4-BE49-F238E27FC236}">
                <a16:creationId xmlns:a16="http://schemas.microsoft.com/office/drawing/2014/main" id="{7728A961-B03D-6BEC-B8F1-6FD01D106D9D}"/>
              </a:ext>
            </a:extLst>
          </p:cNvPr>
          <p:cNvSpPr>
            <a:spLocks noGrp="1"/>
          </p:cNvSpPr>
          <p:nvPr>
            <p:ph type="body" sz="quarter" idx="32"/>
          </p:nvPr>
        </p:nvSpPr>
        <p:spPr/>
        <p:txBody>
          <a:bodyPr/>
          <a:lstStyle/>
          <a:p>
            <a:r>
              <a:rPr lang="en-US"/>
              <a:t>Sharing</a:t>
            </a:r>
          </a:p>
        </p:txBody>
      </p:sp>
      <p:pic>
        <p:nvPicPr>
          <p:cNvPr id="31" name="Image">
            <a:extLst>
              <a:ext uri="{FF2B5EF4-FFF2-40B4-BE49-F238E27FC236}">
                <a16:creationId xmlns:a16="http://schemas.microsoft.com/office/drawing/2014/main" id="{DFE84ED8-CEBF-8917-7B4B-69032EF898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75570" y="1672493"/>
            <a:ext cx="1098067" cy="1045778"/>
          </a:xfrm>
          <a:prstGeom prst="rect">
            <a:avLst/>
          </a:prstGeom>
        </p:spPr>
      </p:pic>
      <p:sp>
        <p:nvSpPr>
          <p:cNvPr id="42" name="Text Placeholder 41">
            <a:extLst>
              <a:ext uri="{FF2B5EF4-FFF2-40B4-BE49-F238E27FC236}">
                <a16:creationId xmlns:a16="http://schemas.microsoft.com/office/drawing/2014/main" id="{C004BD6E-65AD-5E32-0078-A7D8C7798015}"/>
              </a:ext>
            </a:extLst>
          </p:cNvPr>
          <p:cNvSpPr>
            <a:spLocks noGrp="1"/>
          </p:cNvSpPr>
          <p:nvPr>
            <p:ph type="body" sz="quarter" idx="33"/>
          </p:nvPr>
        </p:nvSpPr>
        <p:spPr/>
        <p:txBody>
          <a:bodyPr/>
          <a:lstStyle/>
          <a:p>
            <a:r>
              <a:rPr lang="en-US"/>
              <a:t>Trust</a:t>
            </a:r>
          </a:p>
        </p:txBody>
      </p:sp>
      <p:pic>
        <p:nvPicPr>
          <p:cNvPr id="29" name="Image">
            <a:extLst>
              <a:ext uri="{FF2B5EF4-FFF2-40B4-BE49-F238E27FC236}">
                <a16:creationId xmlns:a16="http://schemas.microsoft.com/office/drawing/2014/main" id="{74469F22-2B18-2D4B-AEFD-83D85E65F3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75570" y="2950553"/>
            <a:ext cx="1098067" cy="1045778"/>
          </a:xfrm>
          <a:prstGeom prst="rect">
            <a:avLst/>
          </a:prstGeom>
        </p:spPr>
      </p:pic>
      <p:sp>
        <p:nvSpPr>
          <p:cNvPr id="43" name="Text Placeholder 42">
            <a:extLst>
              <a:ext uri="{FF2B5EF4-FFF2-40B4-BE49-F238E27FC236}">
                <a16:creationId xmlns:a16="http://schemas.microsoft.com/office/drawing/2014/main" id="{596BEBD2-9EEF-6BA1-A22A-3D3C78817FBA}"/>
              </a:ext>
            </a:extLst>
          </p:cNvPr>
          <p:cNvSpPr>
            <a:spLocks noGrp="1"/>
          </p:cNvSpPr>
          <p:nvPr>
            <p:ph type="body" sz="quarter" idx="34"/>
          </p:nvPr>
        </p:nvSpPr>
        <p:spPr/>
        <p:txBody>
          <a:bodyPr/>
          <a:lstStyle/>
          <a:p>
            <a:r>
              <a:rPr lang="en-US"/>
              <a:t>Achievement</a:t>
            </a:r>
          </a:p>
        </p:txBody>
      </p:sp>
      <p:pic>
        <p:nvPicPr>
          <p:cNvPr id="27" name="Image">
            <a:extLst>
              <a:ext uri="{FF2B5EF4-FFF2-40B4-BE49-F238E27FC236}">
                <a16:creationId xmlns:a16="http://schemas.microsoft.com/office/drawing/2014/main" id="{A29BEC7D-560D-66B1-D65A-DB198ECEDE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75570" y="4228613"/>
            <a:ext cx="1098067" cy="1045778"/>
          </a:xfrm>
          <a:prstGeom prst="rect">
            <a:avLst/>
          </a:prstGeom>
        </p:spPr>
      </p:pic>
      <p:sp>
        <p:nvSpPr>
          <p:cNvPr id="44" name="Text Placeholder 43">
            <a:extLst>
              <a:ext uri="{FF2B5EF4-FFF2-40B4-BE49-F238E27FC236}">
                <a16:creationId xmlns:a16="http://schemas.microsoft.com/office/drawing/2014/main" id="{A48F3EC3-986F-D841-DB67-D1188B5258CF}"/>
              </a:ext>
            </a:extLst>
          </p:cNvPr>
          <p:cNvSpPr>
            <a:spLocks noGrp="1"/>
          </p:cNvSpPr>
          <p:nvPr>
            <p:ph type="body" sz="quarter" idx="35"/>
          </p:nvPr>
        </p:nvSpPr>
        <p:spPr/>
        <p:txBody>
          <a:bodyPr/>
          <a:lstStyle/>
          <a:p>
            <a:r>
              <a:rPr lang="en-US"/>
              <a:t>Respect</a:t>
            </a:r>
          </a:p>
        </p:txBody>
      </p:sp>
      <p:pic>
        <p:nvPicPr>
          <p:cNvPr id="25" name="Image">
            <a:extLst>
              <a:ext uri="{FF2B5EF4-FFF2-40B4-BE49-F238E27FC236}">
                <a16:creationId xmlns:a16="http://schemas.microsoft.com/office/drawing/2014/main" id="{FDDE1377-0EC2-A695-989A-5A97F2DE4F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075570" y="5506673"/>
            <a:ext cx="1098067" cy="1045778"/>
          </a:xfrm>
          <a:prstGeom prst="rect">
            <a:avLst/>
          </a:prstGeom>
        </p:spPr>
      </p:pic>
      <p:sp>
        <p:nvSpPr>
          <p:cNvPr id="45" name="Text Placeholder 44">
            <a:extLst>
              <a:ext uri="{FF2B5EF4-FFF2-40B4-BE49-F238E27FC236}">
                <a16:creationId xmlns:a16="http://schemas.microsoft.com/office/drawing/2014/main" id="{B84F56F0-5D52-5178-4C5D-B9297DB77FC8}"/>
              </a:ext>
            </a:extLst>
          </p:cNvPr>
          <p:cNvSpPr>
            <a:spLocks noGrp="1"/>
          </p:cNvSpPr>
          <p:nvPr>
            <p:ph type="body" sz="quarter" idx="36"/>
          </p:nvPr>
        </p:nvSpPr>
        <p:spPr/>
        <p:txBody>
          <a:bodyPr/>
          <a:lstStyle/>
          <a:p>
            <a:r>
              <a:rPr lang="en-US"/>
              <a:t>Safety</a:t>
            </a:r>
          </a:p>
        </p:txBody>
      </p:sp>
      <p:pic>
        <p:nvPicPr>
          <p:cNvPr id="23" name="Image">
            <a:extLst>
              <a:ext uri="{FF2B5EF4-FFF2-40B4-BE49-F238E27FC236}">
                <a16:creationId xmlns:a16="http://schemas.microsoft.com/office/drawing/2014/main" id="{10429940-1581-11EE-8717-C928002CA15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75570" y="6784732"/>
            <a:ext cx="1098067" cy="1045778"/>
          </a:xfrm>
          <a:prstGeom prst="rect">
            <a:avLst/>
          </a:prstGeom>
        </p:spPr>
      </p:pic>
    </p:spTree>
    <p:extLst>
      <p:ext uri="{BB962C8B-B14F-4D97-AF65-F5344CB8AC3E}">
        <p14:creationId xmlns:p14="http://schemas.microsoft.com/office/powerpoint/2010/main" val="191097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1">
            <a:extLst>
              <a:ext uri="{FF2B5EF4-FFF2-40B4-BE49-F238E27FC236}">
                <a16:creationId xmlns:a16="http://schemas.microsoft.com/office/drawing/2014/main" id="{E4B11501-A068-091E-0CB5-CB3B26E29ACE}"/>
              </a:ext>
            </a:extLst>
          </p:cNvPr>
          <p:cNvSpPr>
            <a:spLocks noGrp="1"/>
          </p:cNvSpPr>
          <p:nvPr>
            <p:ph type="title"/>
          </p:nvPr>
        </p:nvSpPr>
        <p:spPr/>
        <p:txBody>
          <a:bodyPr/>
          <a:lstStyle/>
          <a:p>
            <a:r>
              <a:rPr lang="en-US"/>
              <a:t>Our </a:t>
            </a:r>
            <a:br>
              <a:rPr lang="en-US"/>
            </a:br>
            <a:r>
              <a:rPr lang="en-US"/>
              <a:t>Schools</a:t>
            </a:r>
          </a:p>
        </p:txBody>
      </p:sp>
      <p:pic>
        <p:nvPicPr>
          <p:cNvPr id="19" name="Image" descr="The map shows the approximate location of all 15 academies in The Rivers C of E Academy Trust.&#10;North Worcester Primary Academy, Northwick Manor Primary School, Cranham Primary School, Cherry Orchard Primary School, and St Clement's C of E Primary School and Pre-school are all located in the Worcester area.&#10; &#10;Heronswood Primary School and Unity Academy are located in the Kidderminster area. Slightly south of them is Burlish Park Primary School, located in Stourport-on-Severn. Southwest is Great Witley CE Primary School, located in Great Witley.&#10; &#10; &#10;Cutnall Green C of E Primary School is located in Cutnall Green, Droitwich. St Peter's Droitwich C of E Academy is located in Droitwich Spa.&#10;A little further north is Wychbold First and Nursery School, located in Wychbold, Droitwich.&#10; &#10;Dudley Wood Primary School is located north of Stourbridge, in Dudley.&#10; &#10;Going north of West Bromwich are Summerhill Primary Academy and its nursery provision, Summerhill's Little Treasures, and Jubilee Park Academy, both located in Tipton.">
            <a:extLst>
              <a:ext uri="{FF2B5EF4-FFF2-40B4-BE49-F238E27FC236}">
                <a16:creationId xmlns:a16="http://schemas.microsoft.com/office/drawing/2014/main" id="{BF071317-5801-9EA6-3EA1-A51C1BFB8F19}"/>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2612571" y="5169"/>
            <a:ext cx="4245428" cy="9906000"/>
          </a:xfrm>
          <a:prstGeom prst="rect">
            <a:avLst/>
          </a:prstGeom>
        </p:spPr>
      </p:pic>
      <p:sp>
        <p:nvSpPr>
          <p:cNvPr id="2" name="P">
            <a:extLst>
              <a:ext uri="{FF2B5EF4-FFF2-40B4-BE49-F238E27FC236}">
                <a16:creationId xmlns:a16="http://schemas.microsoft.com/office/drawing/2014/main" id="{32084EAE-84C4-3F09-A774-CF35501610A7}"/>
              </a:ext>
              <a:ext uri="{C183D7F6-B498-43B3-948B-1728B52AA6E4}">
                <adec:decorative xmlns:adec="http://schemas.microsoft.com/office/drawing/2017/decorative" val="0"/>
              </a:ext>
            </a:extLst>
          </p:cNvPr>
          <p:cNvSpPr>
            <a:spLocks noGrp="1"/>
          </p:cNvSpPr>
          <p:nvPr>
            <p:ph type="body" sz="quarter" idx="22"/>
          </p:nvPr>
        </p:nvSpPr>
        <p:spPr/>
        <p:txBody>
          <a:bodyPr/>
          <a:lstStyle/>
          <a:p>
            <a:pPr lvl="0"/>
            <a:r>
              <a:rPr lang="en-GB"/>
              <a:t>Summerhill Primary Academy Summerhill's Little Treasures </a:t>
            </a:r>
          </a:p>
          <a:p>
            <a:pPr lvl="0"/>
            <a:r>
              <a:rPr lang="en-GB"/>
              <a:t>Jubilee Park Academy </a:t>
            </a:r>
          </a:p>
          <a:p>
            <a:pPr lvl="0">
              <a:spcBef>
                <a:spcPts val="1900"/>
              </a:spcBef>
            </a:pPr>
            <a:r>
              <a:rPr lang="en-GB"/>
              <a:t>Dudley Wood Primary School </a:t>
            </a:r>
          </a:p>
          <a:p>
            <a:pPr lvl="0"/>
            <a:r>
              <a:rPr lang="en-GB" err="1"/>
              <a:t>Wychbold</a:t>
            </a:r>
            <a:r>
              <a:rPr lang="en-GB"/>
              <a:t> First and Nursery School </a:t>
            </a:r>
          </a:p>
          <a:p>
            <a:pPr lvl="0">
              <a:spcBef>
                <a:spcPts val="1000"/>
              </a:spcBef>
            </a:pPr>
            <a:r>
              <a:rPr lang="en-GB"/>
              <a:t>St Peter's Droitwich CofE Academy </a:t>
            </a:r>
          </a:p>
          <a:p>
            <a:pPr lvl="0">
              <a:spcBef>
                <a:spcPts val="1000"/>
              </a:spcBef>
            </a:pPr>
            <a:r>
              <a:rPr lang="en-GB"/>
              <a:t>North Worcester Primary Academy</a:t>
            </a:r>
          </a:p>
          <a:p>
            <a:pPr lvl="0"/>
            <a:r>
              <a:rPr lang="en-GB"/>
              <a:t>Northwick Manor Primary School </a:t>
            </a:r>
          </a:p>
          <a:p>
            <a:pPr lvl="0"/>
            <a:r>
              <a:rPr lang="en-GB"/>
              <a:t>Cranham Primary School </a:t>
            </a:r>
          </a:p>
          <a:p>
            <a:pPr lvl="0">
              <a:spcBef>
                <a:spcPts val="1900"/>
              </a:spcBef>
            </a:pPr>
            <a:r>
              <a:rPr lang="en-GB"/>
              <a:t>Cherry Orchard Primary School </a:t>
            </a:r>
          </a:p>
          <a:p>
            <a:pPr lvl="0"/>
            <a:r>
              <a:rPr lang="en-GB"/>
              <a:t>St </a:t>
            </a:r>
            <a:r>
              <a:rPr lang="en-GB" err="1"/>
              <a:t>Clement's</a:t>
            </a:r>
            <a:r>
              <a:rPr lang="en-GB"/>
              <a:t> CofE Primary School and Pre-School</a:t>
            </a:r>
          </a:p>
          <a:p>
            <a:pPr lvl="0">
              <a:spcBef>
                <a:spcPts val="1000"/>
              </a:spcBef>
            </a:pPr>
            <a:r>
              <a:rPr lang="en-GB"/>
              <a:t>Great Witley CE Primary School </a:t>
            </a:r>
          </a:p>
          <a:p>
            <a:pPr lvl="0">
              <a:spcBef>
                <a:spcPts val="1000"/>
              </a:spcBef>
            </a:pPr>
            <a:r>
              <a:rPr lang="en-GB" err="1"/>
              <a:t>Cutnall</a:t>
            </a:r>
            <a:r>
              <a:rPr lang="en-GB"/>
              <a:t> Green CofE Primary School </a:t>
            </a:r>
          </a:p>
          <a:p>
            <a:pPr lvl="0"/>
            <a:r>
              <a:rPr lang="en-GB" err="1"/>
              <a:t>Burlish</a:t>
            </a:r>
            <a:r>
              <a:rPr lang="en-GB"/>
              <a:t> Park Primary School </a:t>
            </a:r>
          </a:p>
          <a:p>
            <a:pPr lvl="0"/>
            <a:r>
              <a:rPr lang="en-GB" err="1"/>
              <a:t>Heronswood</a:t>
            </a:r>
            <a:r>
              <a:rPr lang="en-GB"/>
              <a:t> Primary School </a:t>
            </a:r>
          </a:p>
          <a:p>
            <a:pPr lvl="0"/>
            <a:r>
              <a:rPr lang="en-GB"/>
              <a:t>Unity Academy </a:t>
            </a:r>
          </a:p>
        </p:txBody>
      </p:sp>
      <p:pic>
        <p:nvPicPr>
          <p:cNvPr id="18" name="Image">
            <a:extLst>
              <a:ext uri="{FF2B5EF4-FFF2-40B4-BE49-F238E27FC236}">
                <a16:creationId xmlns:a16="http://schemas.microsoft.com/office/drawing/2014/main" id="{9E11FD33-A634-0D8D-D2B2-943504DDF3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9590" y="9018017"/>
            <a:ext cx="216861" cy="295719"/>
          </a:xfrm>
          <a:prstGeom prst="rect">
            <a:avLst/>
          </a:prstGeom>
        </p:spPr>
      </p:pic>
      <p:pic>
        <p:nvPicPr>
          <p:cNvPr id="16" name="Image">
            <a:extLst>
              <a:ext uri="{FF2B5EF4-FFF2-40B4-BE49-F238E27FC236}">
                <a16:creationId xmlns:a16="http://schemas.microsoft.com/office/drawing/2014/main" id="{E15B53D3-6A3F-0EB7-F281-D284F1C6E0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9590" y="8510792"/>
            <a:ext cx="216861" cy="295719"/>
          </a:xfrm>
          <a:prstGeom prst="rect">
            <a:avLst/>
          </a:prstGeom>
        </p:spPr>
      </p:pic>
      <p:pic>
        <p:nvPicPr>
          <p:cNvPr id="15" name="Image">
            <a:extLst>
              <a:ext uri="{FF2B5EF4-FFF2-40B4-BE49-F238E27FC236}">
                <a16:creationId xmlns:a16="http://schemas.microsoft.com/office/drawing/2014/main" id="{353B20B4-5EB6-70D5-EDAF-D810768E7D9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39590" y="8003572"/>
            <a:ext cx="216861" cy="295719"/>
          </a:xfrm>
          <a:prstGeom prst="rect">
            <a:avLst/>
          </a:prstGeom>
        </p:spPr>
      </p:pic>
      <p:pic>
        <p:nvPicPr>
          <p:cNvPr id="14" name="Image">
            <a:extLst>
              <a:ext uri="{FF2B5EF4-FFF2-40B4-BE49-F238E27FC236}">
                <a16:creationId xmlns:a16="http://schemas.microsoft.com/office/drawing/2014/main" id="{554F5705-2177-2743-3B2F-84AAFD45F68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39590" y="7496352"/>
            <a:ext cx="216861" cy="295719"/>
          </a:xfrm>
          <a:prstGeom prst="rect">
            <a:avLst/>
          </a:prstGeom>
        </p:spPr>
      </p:pic>
      <p:pic>
        <p:nvPicPr>
          <p:cNvPr id="13" name="Image">
            <a:extLst>
              <a:ext uri="{FF2B5EF4-FFF2-40B4-BE49-F238E27FC236}">
                <a16:creationId xmlns:a16="http://schemas.microsoft.com/office/drawing/2014/main" id="{9727549D-A4DF-2142-6FDA-6797DAC0A14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39590" y="6989132"/>
            <a:ext cx="216861" cy="295719"/>
          </a:xfrm>
          <a:prstGeom prst="rect">
            <a:avLst/>
          </a:prstGeom>
        </p:spPr>
      </p:pic>
      <p:pic>
        <p:nvPicPr>
          <p:cNvPr id="12" name="Image">
            <a:extLst>
              <a:ext uri="{FF2B5EF4-FFF2-40B4-BE49-F238E27FC236}">
                <a16:creationId xmlns:a16="http://schemas.microsoft.com/office/drawing/2014/main" id="{3271F4FC-48B6-C131-8062-187188E3291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9590" y="6470337"/>
            <a:ext cx="216861" cy="295719"/>
          </a:xfrm>
          <a:prstGeom prst="rect">
            <a:avLst/>
          </a:prstGeom>
        </p:spPr>
      </p:pic>
      <p:pic>
        <p:nvPicPr>
          <p:cNvPr id="11" name="Image">
            <a:extLst>
              <a:ext uri="{FF2B5EF4-FFF2-40B4-BE49-F238E27FC236}">
                <a16:creationId xmlns:a16="http://schemas.microsoft.com/office/drawing/2014/main" id="{06EE401C-4F6C-9646-5205-E53FC690E17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239590" y="5968540"/>
            <a:ext cx="216861" cy="295719"/>
          </a:xfrm>
          <a:prstGeom prst="rect">
            <a:avLst/>
          </a:prstGeom>
        </p:spPr>
      </p:pic>
      <p:pic>
        <p:nvPicPr>
          <p:cNvPr id="10" name="Image">
            <a:extLst>
              <a:ext uri="{FF2B5EF4-FFF2-40B4-BE49-F238E27FC236}">
                <a16:creationId xmlns:a16="http://schemas.microsoft.com/office/drawing/2014/main" id="{8BE588D1-7010-A9DA-829B-7A27CE1A0C9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239590" y="5466742"/>
            <a:ext cx="216861" cy="295719"/>
          </a:xfrm>
          <a:prstGeom prst="rect">
            <a:avLst/>
          </a:prstGeom>
        </p:spPr>
      </p:pic>
      <p:pic>
        <p:nvPicPr>
          <p:cNvPr id="9" name="Image">
            <a:extLst>
              <a:ext uri="{FF2B5EF4-FFF2-40B4-BE49-F238E27FC236}">
                <a16:creationId xmlns:a16="http://schemas.microsoft.com/office/drawing/2014/main" id="{07755B55-794F-6AB0-7FCA-A229A62B2858}"/>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215077" y="4981941"/>
            <a:ext cx="216861" cy="295719"/>
          </a:xfrm>
          <a:prstGeom prst="rect">
            <a:avLst/>
          </a:prstGeom>
        </p:spPr>
      </p:pic>
      <p:pic>
        <p:nvPicPr>
          <p:cNvPr id="8" name="Image">
            <a:extLst>
              <a:ext uri="{FF2B5EF4-FFF2-40B4-BE49-F238E27FC236}">
                <a16:creationId xmlns:a16="http://schemas.microsoft.com/office/drawing/2014/main" id="{04AEA99D-0D2F-6F4C-DC74-1E11268E5240}"/>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239590" y="4463146"/>
            <a:ext cx="216861" cy="295719"/>
          </a:xfrm>
          <a:prstGeom prst="rect">
            <a:avLst/>
          </a:prstGeom>
        </p:spPr>
      </p:pic>
      <p:pic>
        <p:nvPicPr>
          <p:cNvPr id="7" name="Image">
            <a:extLst>
              <a:ext uri="{FF2B5EF4-FFF2-40B4-BE49-F238E27FC236}">
                <a16:creationId xmlns:a16="http://schemas.microsoft.com/office/drawing/2014/main" id="{1FD51FBE-C403-6D60-B545-96479684349A}"/>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239590" y="3961348"/>
            <a:ext cx="216861" cy="295719"/>
          </a:xfrm>
          <a:prstGeom prst="rect">
            <a:avLst/>
          </a:prstGeom>
        </p:spPr>
      </p:pic>
      <p:pic>
        <p:nvPicPr>
          <p:cNvPr id="6" name="Image">
            <a:extLst>
              <a:ext uri="{FF2B5EF4-FFF2-40B4-BE49-F238E27FC236}">
                <a16:creationId xmlns:a16="http://schemas.microsoft.com/office/drawing/2014/main" id="{77BB8B7C-D952-A65B-0ECF-9E39C51C78C0}"/>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239590" y="3459550"/>
            <a:ext cx="216861" cy="295719"/>
          </a:xfrm>
          <a:prstGeom prst="rect">
            <a:avLst/>
          </a:prstGeom>
        </p:spPr>
      </p:pic>
      <p:pic>
        <p:nvPicPr>
          <p:cNvPr id="5" name="Image">
            <a:extLst>
              <a:ext uri="{FF2B5EF4-FFF2-40B4-BE49-F238E27FC236}">
                <a16:creationId xmlns:a16="http://schemas.microsoft.com/office/drawing/2014/main" id="{D88A640B-59B3-301C-95E3-991EF9CA8231}"/>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239590" y="2957752"/>
            <a:ext cx="216861" cy="295719"/>
          </a:xfrm>
          <a:prstGeom prst="rect">
            <a:avLst/>
          </a:prstGeom>
        </p:spPr>
      </p:pic>
      <p:pic>
        <p:nvPicPr>
          <p:cNvPr id="4" name="Image">
            <a:extLst>
              <a:ext uri="{FF2B5EF4-FFF2-40B4-BE49-F238E27FC236}">
                <a16:creationId xmlns:a16="http://schemas.microsoft.com/office/drawing/2014/main" id="{187A36FA-E821-872D-71D8-4DD68C4625BE}"/>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239590" y="2455954"/>
            <a:ext cx="216861" cy="295719"/>
          </a:xfrm>
          <a:prstGeom prst="rect">
            <a:avLst/>
          </a:prstGeom>
        </p:spPr>
      </p:pic>
      <p:pic>
        <p:nvPicPr>
          <p:cNvPr id="17" name="Image">
            <a:extLst>
              <a:ext uri="{FF2B5EF4-FFF2-40B4-BE49-F238E27FC236}">
                <a16:creationId xmlns:a16="http://schemas.microsoft.com/office/drawing/2014/main" id="{0290C015-350C-13DC-2B39-14A9D72B55C3}"/>
              </a:ex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239590" y="1954156"/>
            <a:ext cx="216861" cy="295719"/>
          </a:xfrm>
          <a:prstGeom prst="rect">
            <a:avLst/>
          </a:prstGeom>
        </p:spPr>
      </p:pic>
    </p:spTree>
    <p:extLst>
      <p:ext uri="{BB962C8B-B14F-4D97-AF65-F5344CB8AC3E}">
        <p14:creationId xmlns:p14="http://schemas.microsoft.com/office/powerpoint/2010/main" val="1726579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1">
            <a:extLst>
              <a:ext uri="{FF2B5EF4-FFF2-40B4-BE49-F238E27FC236}">
                <a16:creationId xmlns:a16="http://schemas.microsoft.com/office/drawing/2014/main" id="{05AF6D0C-AF44-12DC-BCE6-00B22836E351}"/>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014360"/>
                </a:solidFill>
                <a:effectLst/>
                <a:uLnTx/>
                <a:uFillTx/>
                <a:latin typeface="Poppins" pitchFamily="2" charset="77"/>
                <a:ea typeface="+mn-ea"/>
                <a:cs typeface="Poppins" pitchFamily="2" charset="77"/>
              </a:rPr>
              <a:t>Staff Benefits</a:t>
            </a:r>
          </a:p>
        </p:txBody>
      </p:sp>
      <p:sp>
        <p:nvSpPr>
          <p:cNvPr id="3" name="Text Placeholder 2">
            <a:extLst>
              <a:ext uri="{FF2B5EF4-FFF2-40B4-BE49-F238E27FC236}">
                <a16:creationId xmlns:a16="http://schemas.microsoft.com/office/drawing/2014/main" id="{4CEBFF8A-F4D2-098E-70A4-40841F0EDD5E}"/>
              </a:ext>
            </a:extLst>
          </p:cNvPr>
          <p:cNvSpPr>
            <a:spLocks noGrp="1"/>
          </p:cNvSpPr>
          <p:nvPr>
            <p:ph type="body" sz="quarter" idx="19"/>
          </p:nvPr>
        </p:nvSpPr>
        <p:spPr/>
        <p:txBody>
          <a:bodyPr/>
          <a:lstStyle/>
          <a:p>
            <a:r>
              <a:rPr lang="en-US" sz="1200"/>
              <a:t>We believe that collaboration and staff wellbeing are at the heart of our success.</a:t>
            </a:r>
          </a:p>
          <a:p>
            <a:r>
              <a:rPr lang="en-US" sz="1200"/>
              <a:t>Supported by our trust, we offer a range of benefits to enhance our work environment and support the professional and personal growth of our staff, including work-life balance.</a:t>
            </a:r>
          </a:p>
          <a:p>
            <a:endParaRPr lang="en-US" sz="1200"/>
          </a:p>
          <a:p>
            <a:r>
              <a:rPr lang="en-US" sz="1200" b="1"/>
              <a:t>Education Mutual</a:t>
            </a:r>
          </a:p>
          <a:p>
            <a:r>
              <a:rPr lang="en-US" sz="1200"/>
              <a:t>Staff can access a comprehensive range of healthcare services through Education Mutual, including mental health support, 24/7 GP Healthline, physiotherapy, stress management resources, and occupational health services.</a:t>
            </a:r>
          </a:p>
          <a:p>
            <a:r>
              <a:rPr lang="en-US" sz="1200"/>
              <a:t>Find out more about Healthcare and Wellbeing Services here: </a:t>
            </a:r>
            <a:r>
              <a:rPr lang="en-US" sz="1200" b="1">
                <a:latin typeface="Poppins SemiBold" pitchFamily="2" charset="77"/>
                <a:cs typeface="Poppins SemiBold" pitchFamily="2" charset="77"/>
                <a:hlinkClick r:id="rId3">
                  <a:extLst>
                    <a:ext uri="{A12FA001-AC4F-418D-AE19-62706E023703}">
                      <ahyp:hlinkClr xmlns:ahyp="http://schemas.microsoft.com/office/drawing/2018/hyperlinkcolor" val="tx"/>
                    </a:ext>
                  </a:extLst>
                </a:hlinkClick>
              </a:rPr>
              <a:t>www.educationmutual.co.uk/service/healthcare-and-wellbeing/</a:t>
            </a:r>
            <a:endParaRPr lang="en-US" sz="1200" b="1">
              <a:latin typeface="Poppins SemiBold" pitchFamily="2" charset="77"/>
              <a:cs typeface="Poppins SemiBold" pitchFamily="2" charset="77"/>
            </a:endParaRPr>
          </a:p>
          <a:p>
            <a:endParaRPr lang="en-US" sz="1200"/>
          </a:p>
          <a:p>
            <a:r>
              <a:rPr lang="en-US" sz="1200" b="1"/>
              <a:t>Local Government Pension Scheme (LGPS)</a:t>
            </a:r>
          </a:p>
          <a:p>
            <a:r>
              <a:rPr lang="en-US" sz="120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200"/>
              <a:t>Find out more about LGPS here: </a:t>
            </a:r>
            <a:r>
              <a:rPr lang="en-US" sz="1200" b="1">
                <a:latin typeface="Poppins SemiBold" pitchFamily="2" charset="77"/>
                <a:cs typeface="Poppins SemiBold" pitchFamily="2" charset="77"/>
                <a:hlinkClick r:id="rId4">
                  <a:extLst>
                    <a:ext uri="{A12FA001-AC4F-418D-AE19-62706E023703}">
                      <ahyp:hlinkClr xmlns:ahyp="http://schemas.microsoft.com/office/drawing/2018/hyperlinkcolor" val="tx"/>
                    </a:ext>
                  </a:extLst>
                </a:hlinkClick>
              </a:rPr>
              <a:t>www.lgpsmember.org/</a:t>
            </a:r>
            <a:endParaRPr lang="en-US" sz="1200" b="1">
              <a:latin typeface="Poppins SemiBold" pitchFamily="2" charset="77"/>
              <a:cs typeface="Poppins SemiBold" pitchFamily="2" charset="77"/>
            </a:endParaRPr>
          </a:p>
          <a:p>
            <a:endParaRPr lang="en-US" sz="1200"/>
          </a:p>
        </p:txBody>
      </p:sp>
      <p:sp>
        <p:nvSpPr>
          <p:cNvPr id="14" name="P">
            <a:extLst>
              <a:ext uri="{FF2B5EF4-FFF2-40B4-BE49-F238E27FC236}">
                <a16:creationId xmlns:a16="http://schemas.microsoft.com/office/drawing/2014/main" id="{D63DF508-A2E9-D123-A2DB-262B6CEF508E}"/>
              </a:ext>
            </a:extLst>
          </p:cNvPr>
          <p:cNvSpPr>
            <a:spLocks noGrp="1"/>
          </p:cNvSpPr>
          <p:nvPr>
            <p:ph type="body" sz="quarter" idx="20"/>
          </p:nvPr>
        </p:nvSpPr>
        <p:spPr/>
        <p:txBody>
          <a:bodyPr/>
          <a:lstStyle/>
          <a:p>
            <a:r>
              <a:rPr lang="en-US" sz="1200" b="1"/>
              <a:t>Other staff benefits include:</a:t>
            </a:r>
          </a:p>
          <a:p>
            <a:pPr marL="171450" indent="-171450">
              <a:buFont typeface="Arial" panose="020B0604020202020204" pitchFamily="34" charset="0"/>
              <a:buChar char="•"/>
            </a:pPr>
            <a:r>
              <a:rPr lang="en-US" sz="1200"/>
              <a:t>Competitive salary</a:t>
            </a:r>
          </a:p>
          <a:p>
            <a:pPr marL="171450" indent="-171450">
              <a:buFont typeface="Arial" panose="020B0604020202020204" pitchFamily="34" charset="0"/>
              <a:buChar char="•"/>
            </a:pPr>
            <a:r>
              <a:rPr lang="en-US" sz="1200"/>
              <a:t>Six INSET days per year</a:t>
            </a:r>
          </a:p>
          <a:p>
            <a:pPr marL="171450" indent="-171450">
              <a:buFont typeface="Arial" panose="020B0604020202020204" pitchFamily="34" charset="0"/>
              <a:buChar char="•"/>
            </a:pPr>
            <a:r>
              <a:rPr lang="en-US" sz="1200"/>
              <a:t>Protected CPL time</a:t>
            </a:r>
          </a:p>
          <a:p>
            <a:pPr marL="171450" indent="-171450">
              <a:buFont typeface="Arial" panose="020B0604020202020204" pitchFamily="34" charset="0"/>
              <a:buChar char="•"/>
            </a:pPr>
            <a:r>
              <a:rPr lang="en-US" sz="1200"/>
              <a:t>Continued professional development pathway for every role</a:t>
            </a:r>
          </a:p>
          <a:p>
            <a:pPr marL="171450" indent="-171450">
              <a:buFont typeface="Arial" panose="020B0604020202020204" pitchFamily="34" charset="0"/>
              <a:buChar char="•"/>
            </a:pPr>
            <a:r>
              <a:rPr lang="en-US" sz="1200"/>
              <a:t>No work communication outside working hours</a:t>
            </a:r>
          </a:p>
          <a:p>
            <a:pPr marL="171450" indent="-171450">
              <a:buFont typeface="Arial" panose="020B0604020202020204" pitchFamily="34" charset="0"/>
              <a:buChar char="•"/>
            </a:pPr>
            <a:r>
              <a:rPr lang="en-US" sz="1200"/>
              <a:t>Excellent holiday entitlement for support staff: Bank holidays plus 25 days paid holiday (pro rata)</a:t>
            </a:r>
          </a:p>
          <a:p>
            <a:pPr marL="171450" indent="-171450">
              <a:buFont typeface="Arial" panose="020B0604020202020204" pitchFamily="34" charset="0"/>
              <a:buChar char="•"/>
            </a:pPr>
            <a:r>
              <a:rPr lang="en-US" sz="1200"/>
              <a:t>5 days extra paid holiday after 5 years’ service (pro rata)</a:t>
            </a:r>
          </a:p>
          <a:p>
            <a:pPr marL="171450" indent="-171450">
              <a:buFont typeface="Arial" panose="020B0604020202020204" pitchFamily="34" charset="0"/>
              <a:buChar char="•"/>
            </a:pPr>
            <a:r>
              <a:rPr lang="en-US" sz="1200"/>
              <a:t>Time for You’ day</a:t>
            </a:r>
          </a:p>
          <a:p>
            <a:pPr marL="171450" indent="-171450">
              <a:buFont typeface="Arial" panose="020B0604020202020204" pitchFamily="34" charset="0"/>
              <a:buChar char="•"/>
            </a:pPr>
            <a:r>
              <a:rPr lang="en-US" sz="1200"/>
              <a:t>Family-friendly policies including flexible working, occupational maternity and paternity pay</a:t>
            </a:r>
          </a:p>
          <a:p>
            <a:pPr marL="171450" indent="-171450">
              <a:buFont typeface="Arial" panose="020B0604020202020204" pitchFamily="34" charset="0"/>
              <a:buChar char="•"/>
            </a:pPr>
            <a:r>
              <a:rPr lang="en-US" sz="1200"/>
              <a:t>Reasonable release time for significant personal events</a:t>
            </a:r>
          </a:p>
          <a:p>
            <a:pPr marL="171450" indent="-171450">
              <a:buFont typeface="Arial" panose="020B0604020202020204" pitchFamily="34" charset="0"/>
              <a:buChar char="•"/>
            </a:pPr>
            <a:r>
              <a:rPr lang="en-US" sz="1200"/>
              <a:t>Length of service awards</a:t>
            </a:r>
          </a:p>
          <a:p>
            <a:pPr marL="171450" indent="-171450">
              <a:buFont typeface="Arial" panose="020B0604020202020204" pitchFamily="34" charset="0"/>
              <a:buChar char="•"/>
            </a:pPr>
            <a:r>
              <a:rPr lang="en-US" sz="1200"/>
              <a:t>Resources for retirement and financial planning</a:t>
            </a:r>
          </a:p>
          <a:p>
            <a:pPr marL="171450" indent="-171450">
              <a:buFont typeface="Arial" panose="020B0604020202020204" pitchFamily="34" charset="0"/>
              <a:buChar char="•"/>
            </a:pPr>
            <a:r>
              <a:rPr lang="en-US" sz="1200"/>
              <a:t>Cycle-to-work scheme</a:t>
            </a:r>
          </a:p>
          <a:p>
            <a:pPr marL="171450" indent="-171450">
              <a:buFont typeface="Arial" panose="020B0604020202020204" pitchFamily="34" charset="0"/>
              <a:buChar char="•"/>
            </a:pPr>
            <a:r>
              <a:rPr lang="en-US" sz="1200"/>
              <a:t>Free tea, coffee and milk</a:t>
            </a:r>
            <a:endParaRPr lang="en-US" sz="1600"/>
          </a:p>
        </p:txBody>
      </p:sp>
    </p:spTree>
    <p:extLst>
      <p:ext uri="{BB962C8B-B14F-4D97-AF65-F5344CB8AC3E}">
        <p14:creationId xmlns:p14="http://schemas.microsoft.com/office/powerpoint/2010/main" val="224274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young child smiling at the camera&#10;&#10;AI-generated content may be incorrect.">
            <a:extLst>
              <a:ext uri="{FF2B5EF4-FFF2-40B4-BE49-F238E27FC236}">
                <a16:creationId xmlns:a16="http://schemas.microsoft.com/office/drawing/2014/main" id="{6EB09F20-B473-DFCF-9467-28E3351DB52B}"/>
              </a:ext>
            </a:extLst>
          </p:cNvPr>
          <p:cNvPicPr>
            <a:picLocks noGrp="1" noChangeAspect="1"/>
          </p:cNvPicPr>
          <p:nvPr>
            <p:ph type="pic" sz="quarter" idx="10"/>
          </p:nvPr>
        </p:nvPicPr>
        <p:blipFill>
          <a:blip r:embed="rId3"/>
          <a:srcRect t="2487" b="2487"/>
          <a:stretch>
            <a:fillRect/>
          </a:stretch>
        </p:blipFill>
        <p:spPr/>
      </p:pic>
      <p:sp>
        <p:nvSpPr>
          <p:cNvPr id="70" name="Text Placeholder 69">
            <a:extLst>
              <a:ext uri="{FF2B5EF4-FFF2-40B4-BE49-F238E27FC236}">
                <a16:creationId xmlns:a16="http://schemas.microsoft.com/office/drawing/2014/main" id="{1086BC28-00E0-D2C0-7D61-B57D73B07F12}"/>
              </a:ext>
            </a:extLst>
          </p:cNvPr>
          <p:cNvSpPr>
            <a:spLocks noGrp="1"/>
          </p:cNvSpPr>
          <p:nvPr>
            <p:ph type="title" idx="4294967295"/>
          </p:nvPr>
        </p:nvSpPr>
        <p:spPr>
          <a:xfrm>
            <a:off x="314404" y="4109055"/>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About the Role</a:t>
            </a:r>
          </a:p>
        </p:txBody>
      </p:sp>
      <p:sp>
        <p:nvSpPr>
          <p:cNvPr id="72" name="Text Placeholder 71">
            <a:extLst>
              <a:ext uri="{FF2B5EF4-FFF2-40B4-BE49-F238E27FC236}">
                <a16:creationId xmlns:a16="http://schemas.microsoft.com/office/drawing/2014/main" id="{B539D0EA-76BD-CC4D-E5C2-ADE2CBB13E0A}"/>
              </a:ext>
            </a:extLst>
          </p:cNvPr>
          <p:cNvSpPr>
            <a:spLocks noGrp="1"/>
          </p:cNvSpPr>
          <p:nvPr>
            <p:ph type="body" sz="quarter" idx="24"/>
          </p:nvPr>
        </p:nvSpPr>
        <p:spPr/>
        <p:txBody>
          <a:bodyPr/>
          <a:lstStyle/>
          <a:p>
            <a:r>
              <a:rPr lang="en-US"/>
              <a:t>Job Title:</a:t>
            </a:r>
          </a:p>
        </p:txBody>
      </p:sp>
      <p:sp>
        <p:nvSpPr>
          <p:cNvPr id="74" name="Text Placeholder 73">
            <a:extLst>
              <a:ext uri="{FF2B5EF4-FFF2-40B4-BE49-F238E27FC236}">
                <a16:creationId xmlns:a16="http://schemas.microsoft.com/office/drawing/2014/main" id="{C1658371-DD8F-8F73-F8B9-532A96D1ADC4}"/>
              </a:ext>
            </a:extLst>
          </p:cNvPr>
          <p:cNvSpPr>
            <a:spLocks noGrp="1"/>
          </p:cNvSpPr>
          <p:nvPr>
            <p:ph type="body" sz="quarter" idx="25"/>
          </p:nvPr>
        </p:nvSpPr>
        <p:spPr>
          <a:xfrm>
            <a:off x="1975945" y="5073650"/>
            <a:ext cx="4567730" cy="266966"/>
          </a:xfrm>
        </p:spPr>
        <p:txBody>
          <a:bodyPr/>
          <a:lstStyle/>
          <a:p>
            <a:r>
              <a:rPr lang="en-US"/>
              <a:t>School Administrator</a:t>
            </a:r>
          </a:p>
        </p:txBody>
      </p:sp>
      <p:sp>
        <p:nvSpPr>
          <p:cNvPr id="75" name="Text Placeholder 74">
            <a:extLst>
              <a:ext uri="{FF2B5EF4-FFF2-40B4-BE49-F238E27FC236}">
                <a16:creationId xmlns:a16="http://schemas.microsoft.com/office/drawing/2014/main" id="{6343985C-F012-9275-A57B-5E7A102A20D8}"/>
              </a:ext>
            </a:extLst>
          </p:cNvPr>
          <p:cNvSpPr>
            <a:spLocks noGrp="1"/>
          </p:cNvSpPr>
          <p:nvPr>
            <p:ph type="body" sz="quarter" idx="26"/>
          </p:nvPr>
        </p:nvSpPr>
        <p:spPr/>
        <p:txBody>
          <a:bodyPr/>
          <a:lstStyle/>
          <a:p>
            <a:r>
              <a:rPr lang="en-US"/>
              <a:t>Salary:</a:t>
            </a:r>
          </a:p>
        </p:txBody>
      </p:sp>
      <p:sp>
        <p:nvSpPr>
          <p:cNvPr id="76" name="Text Placeholder 75">
            <a:extLst>
              <a:ext uri="{FF2B5EF4-FFF2-40B4-BE49-F238E27FC236}">
                <a16:creationId xmlns:a16="http://schemas.microsoft.com/office/drawing/2014/main" id="{DD9B4AA8-6922-F46D-4619-59D6650D3C19}"/>
              </a:ext>
            </a:extLst>
          </p:cNvPr>
          <p:cNvSpPr>
            <a:spLocks noGrp="1"/>
          </p:cNvSpPr>
          <p:nvPr>
            <p:ph type="body" sz="quarter" idx="27"/>
          </p:nvPr>
        </p:nvSpPr>
        <p:spPr/>
        <p:txBody>
          <a:bodyPr/>
          <a:lstStyle/>
          <a:p>
            <a:r>
              <a:rPr lang="en-US"/>
              <a:t>Scale 3 – Actual Salary SCP5 £18,406 - SCP6 £18,699 per annum, </a:t>
            </a:r>
          </a:p>
        </p:txBody>
      </p:sp>
      <p:sp>
        <p:nvSpPr>
          <p:cNvPr id="77" name="Text Placeholder 76">
            <a:extLst>
              <a:ext uri="{FF2B5EF4-FFF2-40B4-BE49-F238E27FC236}">
                <a16:creationId xmlns:a16="http://schemas.microsoft.com/office/drawing/2014/main" id="{30ECDF83-5EAC-708A-7BED-D5F37CBF93E9}"/>
              </a:ext>
            </a:extLst>
          </p:cNvPr>
          <p:cNvSpPr>
            <a:spLocks noGrp="1"/>
          </p:cNvSpPr>
          <p:nvPr>
            <p:ph type="body" sz="quarter" idx="28"/>
          </p:nvPr>
        </p:nvSpPr>
        <p:spPr/>
        <p:txBody>
          <a:bodyPr/>
          <a:lstStyle/>
          <a:p>
            <a:endParaRPr lang="en-US"/>
          </a:p>
          <a:p>
            <a:r>
              <a:rPr lang="en-US"/>
              <a:t>Contract Type:</a:t>
            </a:r>
          </a:p>
        </p:txBody>
      </p:sp>
      <p:sp>
        <p:nvSpPr>
          <p:cNvPr id="78" name="Text Placeholder 77">
            <a:extLst>
              <a:ext uri="{FF2B5EF4-FFF2-40B4-BE49-F238E27FC236}">
                <a16:creationId xmlns:a16="http://schemas.microsoft.com/office/drawing/2014/main" id="{1E3CC64E-02B4-A286-2E56-ACC880B425F4}"/>
              </a:ext>
            </a:extLst>
          </p:cNvPr>
          <p:cNvSpPr>
            <a:spLocks noGrp="1"/>
          </p:cNvSpPr>
          <p:nvPr>
            <p:ph type="body" sz="quarter" idx="29"/>
          </p:nvPr>
        </p:nvSpPr>
        <p:spPr/>
        <p:txBody>
          <a:bodyPr/>
          <a:lstStyle/>
          <a:p>
            <a:endParaRPr lang="en-US"/>
          </a:p>
          <a:p>
            <a:r>
              <a:rPr lang="en-US"/>
              <a:t>Variable hours, between 30 &amp; 37 per week  term time only, starting on 30 hours, 8:30am -3:00pm</a:t>
            </a:r>
          </a:p>
        </p:txBody>
      </p:sp>
      <p:sp>
        <p:nvSpPr>
          <p:cNvPr id="79" name="Text Placeholder 78">
            <a:extLst>
              <a:ext uri="{FF2B5EF4-FFF2-40B4-BE49-F238E27FC236}">
                <a16:creationId xmlns:a16="http://schemas.microsoft.com/office/drawing/2014/main" id="{C986E113-32C5-F52F-E570-EBD3A38E7AAB}"/>
              </a:ext>
            </a:extLst>
          </p:cNvPr>
          <p:cNvSpPr>
            <a:spLocks noGrp="1"/>
          </p:cNvSpPr>
          <p:nvPr>
            <p:ph type="body" sz="quarter" idx="30"/>
          </p:nvPr>
        </p:nvSpPr>
        <p:spPr>
          <a:xfrm>
            <a:off x="312215" y="6272729"/>
            <a:ext cx="1572148" cy="266966"/>
          </a:xfrm>
        </p:spPr>
        <p:txBody>
          <a:bodyPr/>
          <a:lstStyle/>
          <a:p>
            <a:endParaRPr lang="en-US"/>
          </a:p>
          <a:p>
            <a:r>
              <a:rPr lang="en-US"/>
              <a:t>Reporting To:</a:t>
            </a:r>
          </a:p>
        </p:txBody>
      </p:sp>
      <p:sp>
        <p:nvSpPr>
          <p:cNvPr id="80" name="Text Placeholder 79">
            <a:extLst>
              <a:ext uri="{FF2B5EF4-FFF2-40B4-BE49-F238E27FC236}">
                <a16:creationId xmlns:a16="http://schemas.microsoft.com/office/drawing/2014/main" id="{05610D82-021C-C2BB-3F75-13D45D136BCA}"/>
              </a:ext>
            </a:extLst>
          </p:cNvPr>
          <p:cNvSpPr>
            <a:spLocks noGrp="1"/>
          </p:cNvSpPr>
          <p:nvPr>
            <p:ph type="body" sz="quarter" idx="31"/>
          </p:nvPr>
        </p:nvSpPr>
        <p:spPr>
          <a:xfrm>
            <a:off x="1975945" y="6272729"/>
            <a:ext cx="4567730" cy="266970"/>
          </a:xfrm>
        </p:spPr>
        <p:txBody>
          <a:bodyPr/>
          <a:lstStyle/>
          <a:p>
            <a:endParaRPr lang="en-US"/>
          </a:p>
          <a:p>
            <a:r>
              <a:rPr lang="en-US"/>
              <a:t>Headteacher / Office Manager</a:t>
            </a:r>
          </a:p>
        </p:txBody>
      </p:sp>
      <p:sp>
        <p:nvSpPr>
          <p:cNvPr id="81" name="Text Placeholder 80">
            <a:extLst>
              <a:ext uri="{FF2B5EF4-FFF2-40B4-BE49-F238E27FC236}">
                <a16:creationId xmlns:a16="http://schemas.microsoft.com/office/drawing/2014/main" id="{BAFBAB9F-C563-45C4-E6EB-B243B8955A49}"/>
              </a:ext>
            </a:extLst>
          </p:cNvPr>
          <p:cNvSpPr>
            <a:spLocks noGrp="1"/>
          </p:cNvSpPr>
          <p:nvPr>
            <p:ph type="body" sz="quarter" idx="32"/>
          </p:nvPr>
        </p:nvSpPr>
        <p:spPr>
          <a:xfrm>
            <a:off x="312215" y="6632967"/>
            <a:ext cx="1572148" cy="266966"/>
          </a:xfrm>
        </p:spPr>
        <p:txBody>
          <a:bodyPr/>
          <a:lstStyle/>
          <a:p>
            <a:endParaRPr lang="en-US"/>
          </a:p>
          <a:p>
            <a:r>
              <a:rPr lang="en-US"/>
              <a:t>Start Date:</a:t>
            </a:r>
          </a:p>
        </p:txBody>
      </p:sp>
      <p:sp>
        <p:nvSpPr>
          <p:cNvPr id="82" name="Text Placeholder 81">
            <a:extLst>
              <a:ext uri="{FF2B5EF4-FFF2-40B4-BE49-F238E27FC236}">
                <a16:creationId xmlns:a16="http://schemas.microsoft.com/office/drawing/2014/main" id="{CDF49719-9F6B-9E3E-7BA0-0EAC702CA07D}"/>
              </a:ext>
            </a:extLst>
          </p:cNvPr>
          <p:cNvSpPr>
            <a:spLocks noGrp="1"/>
          </p:cNvSpPr>
          <p:nvPr>
            <p:ph type="body" sz="quarter" idx="33"/>
          </p:nvPr>
        </p:nvSpPr>
        <p:spPr>
          <a:xfrm>
            <a:off x="1975945" y="6643017"/>
            <a:ext cx="4567730" cy="266966"/>
          </a:xfrm>
        </p:spPr>
        <p:txBody>
          <a:bodyPr/>
          <a:lstStyle/>
          <a:p>
            <a:endParaRPr lang="en-US"/>
          </a:p>
          <a:p>
            <a:r>
              <a:rPr lang="en-US"/>
              <a:t>ASAP</a:t>
            </a:r>
          </a:p>
        </p:txBody>
      </p:sp>
      <p:sp>
        <p:nvSpPr>
          <p:cNvPr id="83" name="Text Placeholder 82">
            <a:extLst>
              <a:ext uri="{FF2B5EF4-FFF2-40B4-BE49-F238E27FC236}">
                <a16:creationId xmlns:a16="http://schemas.microsoft.com/office/drawing/2014/main" id="{4C785DFF-0F85-BB07-8C65-97DB3D9CCD7A}"/>
              </a:ext>
            </a:extLst>
          </p:cNvPr>
          <p:cNvSpPr>
            <a:spLocks noGrp="1"/>
          </p:cNvSpPr>
          <p:nvPr>
            <p:ph type="body" sz="quarter" idx="34"/>
          </p:nvPr>
        </p:nvSpPr>
        <p:spPr>
          <a:xfrm>
            <a:off x="312215" y="6993203"/>
            <a:ext cx="1572148" cy="266966"/>
          </a:xfrm>
        </p:spPr>
        <p:txBody>
          <a:bodyPr/>
          <a:lstStyle/>
          <a:p>
            <a:endParaRPr lang="en-US"/>
          </a:p>
          <a:p>
            <a:r>
              <a:rPr lang="en-US"/>
              <a:t>About:</a:t>
            </a:r>
          </a:p>
        </p:txBody>
      </p:sp>
      <p:sp>
        <p:nvSpPr>
          <p:cNvPr id="84" name="Text Placeholder 83">
            <a:extLst>
              <a:ext uri="{FF2B5EF4-FFF2-40B4-BE49-F238E27FC236}">
                <a16:creationId xmlns:a16="http://schemas.microsoft.com/office/drawing/2014/main" id="{864CEDFA-1AAB-308A-B32C-B6C96478A107}"/>
              </a:ext>
            </a:extLst>
          </p:cNvPr>
          <p:cNvSpPr>
            <a:spLocks noGrp="1"/>
          </p:cNvSpPr>
          <p:nvPr>
            <p:ph type="body" sz="quarter" idx="35"/>
          </p:nvPr>
        </p:nvSpPr>
        <p:spPr>
          <a:xfrm>
            <a:off x="1975945" y="7355207"/>
            <a:ext cx="4567730" cy="2784009"/>
          </a:xfrm>
        </p:spPr>
        <p:txBody>
          <a:bodyPr/>
          <a:lstStyle/>
          <a:p>
            <a:r>
              <a:rPr lang="en-GB" sz="1200"/>
              <a:t>We have an exciting opportunity to join the friendly team at Heronswood Primary School, part of one of the newly established River’s hubs. As a School Administrator, you will be supported by the School Office Manager, as well as a collaborative network of Office Managers and administrators from across the Trust. This wider network provides opportunities to share knowledge, learn from experienced colleagues and be part of a supportive professional community.</a:t>
            </a:r>
          </a:p>
          <a:p>
            <a:r>
              <a:rPr lang="en-GB" sz="1200"/>
              <a:t>We are committed to developing our staff and offer a range of ongoing training and development opportunities, with clear pathways for career progression across the Trust for those looking to further their career.</a:t>
            </a:r>
          </a:p>
          <a:p>
            <a:endParaRPr lang="en-GB" sz="1200">
              <a:effectLst/>
              <a:latin typeface="Poppins" panose="00000500000000000000" pitchFamily="2" charset="0"/>
              <a:ea typeface="Times New Roman" panose="02020603050405020304" pitchFamily="18" charset="0"/>
              <a:cs typeface="Poppins" panose="00000500000000000000" pitchFamily="2" charset="0"/>
            </a:endParaRPr>
          </a:p>
        </p:txBody>
      </p:sp>
    </p:spTree>
    <p:extLst>
      <p:ext uri="{BB962C8B-B14F-4D97-AF65-F5344CB8AC3E}">
        <p14:creationId xmlns:p14="http://schemas.microsoft.com/office/powerpoint/2010/main" val="3345874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1">
            <a:extLst>
              <a:ext uri="{FF2B5EF4-FFF2-40B4-BE49-F238E27FC236}">
                <a16:creationId xmlns:a16="http://schemas.microsoft.com/office/drawing/2014/main" id="{94FCF69F-00CE-C445-E29A-51BF94BDAD4F}"/>
              </a:ext>
            </a:extLst>
          </p:cNvPr>
          <p:cNvSpPr>
            <a:spLocks noGrp="1"/>
          </p:cNvSpPr>
          <p:nvPr>
            <p:ph type="title"/>
          </p:nvPr>
        </p:nvSpPr>
        <p:spPr>
          <a:xfrm>
            <a:off x="330733" y="457489"/>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a:t>
            </a:r>
          </a:p>
        </p:txBody>
      </p:sp>
      <p:sp>
        <p:nvSpPr>
          <p:cNvPr id="4" name="P">
            <a:extLst>
              <a:ext uri="{FF2B5EF4-FFF2-40B4-BE49-F238E27FC236}">
                <a16:creationId xmlns:a16="http://schemas.microsoft.com/office/drawing/2014/main" id="{A2A701C6-351C-DE70-5848-92ADEDACC19F}"/>
              </a:ext>
            </a:extLst>
          </p:cNvPr>
          <p:cNvSpPr>
            <a:spLocks noGrp="1"/>
          </p:cNvSpPr>
          <p:nvPr>
            <p:ph type="body" sz="quarter" idx="22"/>
          </p:nvPr>
        </p:nvSpPr>
        <p:spPr>
          <a:xfrm>
            <a:off x="330733" y="1243585"/>
            <a:ext cx="6041492" cy="8204926"/>
          </a:xfrm>
        </p:spPr>
        <p:txBody>
          <a:bodyPr/>
          <a:lstStyle/>
          <a:p>
            <a:r>
              <a:rPr lang="en-GB" sz="1100"/>
              <a:t>The School Administrator plays a crucial role in creating a professional, welcoming and efficient environment for pupils, parents, staff, visitors and the wider school community.</a:t>
            </a:r>
          </a:p>
          <a:p>
            <a:r>
              <a:rPr lang="en-GB" sz="1100"/>
              <a:t>As an integral member of the school administration team, the School Administrator provides high-quality administrative, reception and organisational support, helping to ensure the effective day-to-day operation of the school. The postholder supports the implementation of school policies and procedures across a range of areas, including safeguarding, health and safety, finance administration, admissions, attendance, data protection and general school administration.</a:t>
            </a:r>
          </a:p>
          <a:p>
            <a:endParaRPr lang="en-GB" sz="600"/>
          </a:p>
          <a:p>
            <a:r>
              <a:rPr lang="en-GB" sz="1100" b="1"/>
              <a:t>Our People Values:</a:t>
            </a:r>
          </a:p>
          <a:p>
            <a:pPr marL="171450" indent="-171450">
              <a:buFont typeface="Arial" panose="020B0604020202020204" pitchFamily="34" charset="0"/>
              <a:buChar char="•"/>
            </a:pPr>
            <a:r>
              <a:rPr lang="en-GB" sz="1100"/>
              <a:t>Extraordinary Education, Extraordinary People, Extraordinary Futures - Through an extraordinary education, we empower pupils to be life-long learners and see their limitless potential. Respectful relationships and an unwavering focus on discovering talents and interests, enable pupils to flourish and be extraordinary people. Together, we spark aspiration and drive achievement, so that pupils contribute positively to society and to their extraordinary futures in an ever-changing world.</a:t>
            </a:r>
          </a:p>
          <a:p>
            <a:pPr marL="171450" indent="-171450">
              <a:buFont typeface="Arial" panose="020B0604020202020204" pitchFamily="34" charset="0"/>
              <a:buChar char="•"/>
            </a:pPr>
            <a:r>
              <a:rPr lang="en-GB" sz="1100"/>
              <a:t>Our STARS values - Empowering staff to make a difference to children’s outcomes: Sharing; Trust; Achievement; Respect and Safety</a:t>
            </a:r>
          </a:p>
          <a:p>
            <a:pPr marL="171450" indent="-171450">
              <a:buFont typeface="Arial" panose="020B0604020202020204" pitchFamily="34" charset="0"/>
              <a:buChar char="•"/>
            </a:pPr>
            <a:r>
              <a:rPr lang="en-GB" sz="1100"/>
              <a:t>We expect our staff to: deliver high quality performance for our children; have a positive and proactive approach; be passionate about learning and CPD; listen to and work collaboratively with others; and engage in school and Trust life.</a:t>
            </a:r>
          </a:p>
          <a:p>
            <a:r>
              <a:rPr lang="en-GB" sz="1100" b="1"/>
              <a:t>Accountabilities</a:t>
            </a:r>
          </a:p>
          <a:p>
            <a:pPr marL="171450" indent="-171450">
              <a:buFont typeface="Arial" panose="020B0604020202020204" pitchFamily="34" charset="0"/>
              <a:buChar char="•"/>
            </a:pPr>
            <a:r>
              <a:rPr lang="en-GB" sz="1100"/>
              <a:t>The appointee will work as a member of the Administration Team.</a:t>
            </a:r>
          </a:p>
          <a:p>
            <a:pPr marL="171450" indent="-171450">
              <a:buFont typeface="Arial" panose="020B0604020202020204" pitchFamily="34" charset="0"/>
              <a:buChar char="•"/>
            </a:pPr>
            <a:r>
              <a:rPr lang="en-GB" sz="1100"/>
              <a:t>The Office Manager will have day-to-day management of the role. The Headteacher will provide overall leadership and direction.</a:t>
            </a:r>
          </a:p>
          <a:p>
            <a:r>
              <a:rPr lang="en-GB" sz="1100" b="1"/>
              <a:t>Key Purpose</a:t>
            </a:r>
          </a:p>
          <a:p>
            <a:pPr marL="171450" indent="-171450">
              <a:buFont typeface="Arial" panose="020B0604020202020204" pitchFamily="34" charset="0"/>
              <a:buChar char="•"/>
            </a:pPr>
            <a:r>
              <a:rPr lang="en-GB" sz="1100"/>
              <a:t>The School Administrator plays a key role in supporting the efficient day-to-day operation of the school by providing high-quality administrative, reception and organisational support.</a:t>
            </a:r>
          </a:p>
          <a:p>
            <a:endParaRPr lang="en-US"/>
          </a:p>
        </p:txBody>
      </p:sp>
    </p:spTree>
    <p:extLst>
      <p:ext uri="{BB962C8B-B14F-4D97-AF65-F5344CB8AC3E}">
        <p14:creationId xmlns:p14="http://schemas.microsoft.com/office/powerpoint/2010/main" val="2949477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4AA6B1-54FF-120F-F2BF-B05B6E732335}"/>
              </a:ext>
            </a:extLst>
          </p:cNvPr>
          <p:cNvSpPr>
            <a:spLocks noGrp="1"/>
          </p:cNvSpPr>
          <p:nvPr>
            <p:ph type="body" sz="quarter" idx="13"/>
          </p:nvPr>
        </p:nvSpPr>
        <p:spPr>
          <a:xfrm>
            <a:off x="325438" y="332509"/>
            <a:ext cx="6130226" cy="9116002"/>
          </a:xfrm>
        </p:spPr>
        <p:txBody>
          <a:bodyPr/>
          <a:lstStyle/>
          <a:p>
            <a:endParaRPr lang="en-GB"/>
          </a:p>
          <a:p>
            <a:pPr marL="171450" indent="-171450">
              <a:buFont typeface="Arial" panose="020B0604020202020204" pitchFamily="34" charset="0"/>
              <a:buChar char="•"/>
            </a:pPr>
            <a:r>
              <a:rPr lang="en-GB"/>
              <a:t>Working as a member of the Administration Team, the postholder will provide effective administrative support across a range of school functions, including school administration, admissions, attendance, finance administration, information management, communications and compliance, helping to ensure the school operates efficiently and meets statutory and Trust requirements.</a:t>
            </a:r>
          </a:p>
          <a:p>
            <a:pPr marL="171450" indent="-171450">
              <a:buFont typeface="Arial" panose="020B0604020202020204" pitchFamily="34" charset="0"/>
              <a:buChar char="•"/>
            </a:pPr>
            <a:r>
              <a:rPr lang="en-GB"/>
              <a:t>The postholder will provide professional administrative support to the Headteacher, Senior Leadership Team and Office Manager, maintaining accurate records, implementing school procedures and delivering an efficient, responsive service to pupils, parents, staff, governors, visitors and external agencies.</a:t>
            </a:r>
          </a:p>
          <a:p>
            <a:pPr marL="171450" indent="-171450">
              <a:buFont typeface="Arial" panose="020B0604020202020204" pitchFamily="34" charset="0"/>
              <a:buChar char="•"/>
            </a:pPr>
            <a:endParaRPr lang="en-GB" sz="600"/>
          </a:p>
          <a:p>
            <a:r>
              <a:rPr lang="en-GB" b="1"/>
              <a:t>Principal Contacts:</a:t>
            </a:r>
          </a:p>
          <a:p>
            <a:pPr marL="171450" indent="-171450">
              <a:buFont typeface="Arial" panose="020B0604020202020204" pitchFamily="34" charset="0"/>
              <a:buChar char="•"/>
            </a:pPr>
            <a:r>
              <a:rPr lang="en-GB"/>
              <a:t>Pupils, parents/carers, visitors, teachers, support staff, senior leaders, governors, Trust colleagues, contractors, agency staff and external professionals.</a:t>
            </a:r>
          </a:p>
          <a:p>
            <a:pPr marL="171450" indent="-171450">
              <a:buFont typeface="Arial" panose="020B0604020202020204" pitchFamily="34" charset="0"/>
              <a:buChar char="•"/>
            </a:pPr>
            <a:r>
              <a:rPr lang="en-GB"/>
              <a:t>Key Responsibilities</a:t>
            </a:r>
          </a:p>
          <a:p>
            <a:pPr marL="171450" indent="-171450">
              <a:buFont typeface="Arial" panose="020B0604020202020204" pitchFamily="34" charset="0"/>
              <a:buChar char="•"/>
            </a:pPr>
            <a:r>
              <a:rPr lang="en-GB"/>
              <a:t>Reception and Customer Service</a:t>
            </a:r>
          </a:p>
          <a:p>
            <a:pPr marL="171450" indent="-171450">
              <a:buFont typeface="Arial" panose="020B0604020202020204" pitchFamily="34" charset="0"/>
              <a:buChar char="•"/>
            </a:pPr>
            <a:r>
              <a:rPr lang="en-GB"/>
              <a:t>Act as the first point of contact for pupils, parents/carers, visitors, contractors and telephone enquiries, providing a professional, welcoming and responsive reception service.</a:t>
            </a:r>
          </a:p>
          <a:p>
            <a:pPr marL="171450" indent="-171450">
              <a:buFont typeface="Arial" panose="020B0604020202020204" pitchFamily="34" charset="0"/>
              <a:buChar char="•"/>
            </a:pPr>
            <a:r>
              <a:rPr lang="en-GB"/>
              <a:t>Build positive relationships with pupils, parents/carers, colleagues and visitors, resolving routine enquiries and referring more complex matters appropriately.</a:t>
            </a:r>
          </a:p>
          <a:p>
            <a:pPr marL="171450" indent="-171450">
              <a:buFont typeface="Arial" panose="020B0604020202020204" pitchFamily="34" charset="0"/>
              <a:buChar char="•"/>
            </a:pPr>
            <a:r>
              <a:rPr lang="en-GB"/>
              <a:t>Adhere to school procedures and ensure that staff receive messages (telephone, email, face-to-face) promptly and accurately.</a:t>
            </a:r>
          </a:p>
          <a:p>
            <a:pPr marL="171450" indent="-171450">
              <a:buFont typeface="Arial" panose="020B0604020202020204" pitchFamily="34" charset="0"/>
              <a:buChar char="•"/>
            </a:pPr>
            <a:r>
              <a:rPr lang="en-GB"/>
              <a:t>Maintain notice boards, update timetables/rotas, sort and distribute mail.</a:t>
            </a:r>
          </a:p>
          <a:p>
            <a:pPr marL="171450" indent="-171450">
              <a:buFont typeface="Arial" panose="020B0604020202020204" pitchFamily="34" charset="0"/>
              <a:buChar char="•"/>
            </a:pPr>
            <a:r>
              <a:rPr lang="en-GB"/>
              <a:t>Report premises, IT and other issues, ensuring the site manager and SLT are aware of urgent matter. When required notify contractors and arrange service visits.</a:t>
            </a:r>
          </a:p>
          <a:p>
            <a:pPr marL="171450" indent="-171450">
              <a:buFont typeface="Arial" panose="020B0604020202020204" pitchFamily="34" charset="0"/>
              <a:buChar char="•"/>
            </a:pPr>
            <a:r>
              <a:rPr lang="en-GB"/>
              <a:t>Maintain the school's visitor management system, ensuring all visitors and contractors are signed in, appropriately identified and comply with safeguarding procedures.</a:t>
            </a:r>
          </a:p>
          <a:p>
            <a:pPr marL="171450" indent="-171450">
              <a:buFont typeface="Arial" panose="020B0604020202020204" pitchFamily="34" charset="0"/>
              <a:buChar char="•"/>
            </a:pPr>
            <a:r>
              <a:rPr lang="en-GB"/>
              <a:t>Administration</a:t>
            </a:r>
          </a:p>
          <a:p>
            <a:pPr marL="171450" indent="-171450">
              <a:buFont typeface="Arial" panose="020B0604020202020204" pitchFamily="34" charset="0"/>
              <a:buChar char="•"/>
            </a:pPr>
            <a:r>
              <a:rPr lang="en-GB"/>
              <a:t>Provide administrative and organisational support to the Headteacher, Senior Leadership Team and Office Manager, including preparing correspondence, arranging meetings, maintaining records and coordinating administrative activities.</a:t>
            </a:r>
          </a:p>
          <a:p>
            <a:pPr marL="171450" indent="-171450">
              <a:buFont typeface="Arial" panose="020B0604020202020204" pitchFamily="34" charset="0"/>
              <a:buChar char="•"/>
            </a:pPr>
            <a:r>
              <a:rPr lang="en-GB"/>
              <a:t>Coordinate administrative arrangements for after-school clubs, governance activities, school publications and other operational activities.</a:t>
            </a:r>
          </a:p>
          <a:p>
            <a:pPr marL="171450" indent="-171450">
              <a:buFont typeface="Arial" panose="020B0604020202020204" pitchFamily="34" charset="0"/>
              <a:buChar char="•"/>
            </a:pPr>
            <a:r>
              <a:rPr lang="en-GB"/>
              <a:t>Maintain office supplies, inventories and equipment, arranging repairs and servicing as required.</a:t>
            </a:r>
          </a:p>
          <a:p>
            <a:pPr marL="171450" indent="-171450">
              <a:buFont typeface="Arial" panose="020B0604020202020204" pitchFamily="34" charset="0"/>
              <a:buChar char="•"/>
            </a:pPr>
            <a:r>
              <a:rPr lang="en-GB"/>
              <a:t>Assist with the organisation of meetings, events and hospitality arrangements.</a:t>
            </a:r>
          </a:p>
          <a:p>
            <a:pPr marL="171450" indent="-171450">
              <a:buFont typeface="Arial" panose="020B0604020202020204" pitchFamily="34" charset="0"/>
              <a:buChar char="•"/>
            </a:pPr>
            <a:endParaRPr lang="en-GB"/>
          </a:p>
        </p:txBody>
      </p:sp>
    </p:spTree>
    <p:extLst>
      <p:ext uri="{BB962C8B-B14F-4D97-AF65-F5344CB8AC3E}">
        <p14:creationId xmlns:p14="http://schemas.microsoft.com/office/powerpoint/2010/main" val="4148858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1D351-6668-9304-1C0F-D7AA86989DD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802737F-C254-E272-49E7-8BDADF03E57D}"/>
              </a:ext>
            </a:extLst>
          </p:cNvPr>
          <p:cNvSpPr>
            <a:spLocks noGrp="1"/>
          </p:cNvSpPr>
          <p:nvPr>
            <p:ph type="body" sz="quarter" idx="13"/>
          </p:nvPr>
        </p:nvSpPr>
        <p:spPr>
          <a:xfrm>
            <a:off x="325438" y="332509"/>
            <a:ext cx="6130226" cy="9116002"/>
          </a:xfrm>
        </p:spPr>
        <p:txBody>
          <a:bodyPr/>
          <a:lstStyle/>
          <a:p>
            <a:pPr marL="171450" indent="-171450">
              <a:buFont typeface="Arial" panose="020B0604020202020204" pitchFamily="34" charset="0"/>
              <a:buChar char="•"/>
            </a:pPr>
            <a:r>
              <a:rPr lang="en-GB"/>
              <a:t>Act as the first point of contact for admissions enquiries, supporting families throughout the admissions process, including in-year admissions and new starters.</a:t>
            </a:r>
          </a:p>
          <a:p>
            <a:pPr marL="171450" indent="-171450">
              <a:buFont typeface="Arial" panose="020B0604020202020204" pitchFamily="34" charset="0"/>
              <a:buChar char="•"/>
            </a:pPr>
            <a:r>
              <a:rPr lang="en-GB"/>
              <a:t>Coordinate school tours, open events and other activities to promote the school and welcome prospective families.</a:t>
            </a:r>
          </a:p>
          <a:p>
            <a:pPr marL="171450" indent="-171450">
              <a:buFont typeface="Arial" panose="020B0604020202020204" pitchFamily="34" charset="0"/>
              <a:buChar char="•"/>
            </a:pPr>
            <a:r>
              <a:rPr lang="en-GB"/>
              <a:t>Maintain accurate pupil records within the school's Management Information System, including setting up new pupils, recording personal information and maintaining statutory records.</a:t>
            </a:r>
          </a:p>
          <a:p>
            <a:pPr marL="171450" indent="-171450">
              <a:buFont typeface="Arial" panose="020B0604020202020204" pitchFamily="34" charset="0"/>
              <a:buChar char="•"/>
            </a:pPr>
            <a:r>
              <a:rPr lang="en-GB"/>
              <a:t>Maintain attendance records, monitor daily attendance, follow up unexplained absences and prepare attendance correspondence in accordance with school procedures.</a:t>
            </a:r>
          </a:p>
          <a:p>
            <a:pPr marL="171450" indent="-171450">
              <a:buFont typeface="Arial" panose="020B0604020202020204" pitchFamily="34" charset="0"/>
              <a:buChar char="•"/>
            </a:pPr>
            <a:r>
              <a:rPr lang="en-GB"/>
              <a:t>Set up ParentPay accounts for new pupils and administer Free School Meals, Pupil Premium and other funding schemes, supporting eligible families to access available financial support.</a:t>
            </a:r>
          </a:p>
          <a:p>
            <a:pPr marL="171450" indent="-171450">
              <a:buFont typeface="Arial" panose="020B0604020202020204" pitchFamily="34" charset="0"/>
              <a:buChar char="•"/>
            </a:pPr>
            <a:r>
              <a:rPr lang="en-GB"/>
              <a:t>Prepare pupil information and attendance data to support statutory returns and reporting requirements</a:t>
            </a:r>
          </a:p>
          <a:p>
            <a:pPr marL="171450" indent="-171450">
              <a:buFont typeface="Arial" panose="020B0604020202020204" pitchFamily="34" charset="0"/>
              <a:buChar char="•"/>
            </a:pPr>
            <a:r>
              <a:rPr lang="en-GB"/>
              <a:t>Provide administrative support for educational visits, including parental communications, consent, payments and associated records.</a:t>
            </a:r>
          </a:p>
          <a:p>
            <a:pPr marL="171450" indent="-171450">
              <a:buFont typeface="Arial" panose="020B0604020202020204" pitchFamily="34" charset="0"/>
              <a:buChar char="•"/>
            </a:pPr>
            <a:endParaRPr lang="en-GB" sz="600"/>
          </a:p>
          <a:p>
            <a:r>
              <a:rPr lang="en-GB" b="1"/>
              <a:t>Communications and Marketing.</a:t>
            </a:r>
          </a:p>
          <a:p>
            <a:pPr marL="171450" indent="-171450">
              <a:buFont typeface="Arial" panose="020B0604020202020204" pitchFamily="34" charset="0"/>
              <a:buChar char="•"/>
            </a:pPr>
            <a:r>
              <a:rPr lang="en-GB"/>
              <a:t>Produce and distribute school communications through digital and printed channels, including newsletters, email and approved communication platforms.</a:t>
            </a:r>
          </a:p>
          <a:p>
            <a:pPr marL="171450" indent="-171450">
              <a:buFont typeface="Arial" panose="020B0604020202020204" pitchFamily="34" charset="0"/>
              <a:buChar char="•"/>
            </a:pPr>
            <a:r>
              <a:rPr lang="en-GB"/>
              <a:t>Maintain the school's website and approved social media channels, ensuring content is accurate, engaging and compliant.</a:t>
            </a:r>
          </a:p>
          <a:p>
            <a:pPr marL="171450" indent="-171450">
              <a:buFont typeface="Arial" panose="020B0604020202020204" pitchFamily="34" charset="0"/>
              <a:buChar char="•"/>
            </a:pPr>
            <a:r>
              <a:rPr lang="en-GB"/>
              <a:t>Support the promotion of the school through events, publications, community engagement and other approved communication channels.</a:t>
            </a:r>
          </a:p>
          <a:p>
            <a:endParaRPr lang="en-GB" sz="600"/>
          </a:p>
          <a:p>
            <a:r>
              <a:rPr lang="en-GB" b="1"/>
              <a:t>Finance</a:t>
            </a:r>
          </a:p>
          <a:p>
            <a:pPr marL="171450" indent="-171450">
              <a:buFont typeface="Arial" panose="020B0604020202020204" pitchFamily="34" charset="0"/>
              <a:buChar char="•"/>
            </a:pPr>
            <a:r>
              <a:rPr lang="en-GB"/>
              <a:t>Administer the school's cashless payment systems, including allocating payment items, monitoring income and following up outstanding balances.</a:t>
            </a:r>
          </a:p>
          <a:p>
            <a:pPr marL="171450" indent="-171450">
              <a:buFont typeface="Arial" panose="020B0604020202020204" pitchFamily="34" charset="0"/>
              <a:buChar char="•"/>
            </a:pPr>
            <a:r>
              <a:rPr lang="en-GB"/>
              <a:t>Administer school meals, educational visit payments and other pupil-related financial processes.</a:t>
            </a:r>
          </a:p>
          <a:p>
            <a:pPr marL="171450" indent="-171450">
              <a:buFont typeface="Arial" panose="020B0604020202020204" pitchFamily="34" charset="0"/>
              <a:buChar char="•"/>
            </a:pPr>
            <a:r>
              <a:rPr lang="en-GB"/>
              <a:t>Support the administration of Free School Meals, Pupil Premium and other funding schemes.</a:t>
            </a:r>
          </a:p>
          <a:p>
            <a:pPr marL="171450" indent="-171450">
              <a:buFont typeface="Arial" panose="020B0604020202020204" pitchFamily="34" charset="0"/>
              <a:buChar char="•"/>
            </a:pPr>
            <a:r>
              <a:rPr lang="en-GB"/>
              <a:t>Raise purchase orders and process invoices in accordance with school financial procedures.</a:t>
            </a:r>
          </a:p>
          <a:p>
            <a:pPr marL="171450" indent="-171450">
              <a:buFont typeface="Arial" panose="020B0604020202020204" pitchFamily="34" charset="0"/>
              <a:buChar char="•"/>
            </a:pPr>
            <a:r>
              <a:rPr lang="en-GB"/>
              <a:t>Support the financial administration of nursery, wraparound care, school uniform sales and other income streams.</a:t>
            </a:r>
          </a:p>
          <a:p>
            <a:pPr marL="171450" indent="-171450">
              <a:buFont typeface="Arial" panose="020B0604020202020204" pitchFamily="34" charset="0"/>
              <a:buChar char="•"/>
            </a:pPr>
            <a:r>
              <a:rPr lang="en-GB"/>
              <a:t>Liaise with parents regarding outstanding payments.</a:t>
            </a:r>
          </a:p>
          <a:p>
            <a:endParaRPr lang="en-GB"/>
          </a:p>
        </p:txBody>
      </p:sp>
    </p:spTree>
    <p:extLst>
      <p:ext uri="{BB962C8B-B14F-4D97-AF65-F5344CB8AC3E}">
        <p14:creationId xmlns:p14="http://schemas.microsoft.com/office/powerpoint/2010/main" val="8595491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4F37B5D6D3EE42B7476ACC46492E03" ma:contentTypeVersion="11" ma:contentTypeDescription="Create a new document." ma:contentTypeScope="" ma:versionID="aefa7628ccadf2dfcc202f3d937ee9df">
  <xsd:schema xmlns:xsd="http://www.w3.org/2001/XMLSchema" xmlns:xs="http://www.w3.org/2001/XMLSchema" xmlns:p="http://schemas.microsoft.com/office/2006/metadata/properties" xmlns:ns2="140dd851-4f5c-4ee8-a2f3-08cda41cd214" targetNamespace="http://schemas.microsoft.com/office/2006/metadata/properties" ma:root="true" ma:fieldsID="304144863fc2b9c48bc81e20faa55c77" ns2:_="">
    <xsd:import namespace="140dd851-4f5c-4ee8-a2f3-08cda41cd2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0dd851-4f5c-4ee8-a2f3-08cda41cd2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4df6976-5580-4068-9b33-39ee11e103a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40dd851-4f5c-4ee8-a2f3-08cda41cd21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ECB7AB3-3132-4D10-BB9B-D766A0104C20}">
  <ds:schemaRefs>
    <ds:schemaRef ds:uri="http://schemas.microsoft.com/sharepoint/v3/contenttype/forms"/>
  </ds:schemaRefs>
</ds:datastoreItem>
</file>

<file path=customXml/itemProps2.xml><?xml version="1.0" encoding="utf-8"?>
<ds:datastoreItem xmlns:ds="http://schemas.openxmlformats.org/officeDocument/2006/customXml" ds:itemID="{385B69FD-A10E-4EA5-9303-588B26DF5B0F}">
  <ds:schemaRefs>
    <ds:schemaRef ds:uri="140dd851-4f5c-4ee8-a2f3-08cda41cd2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58EEF01-4FDC-46A5-8765-296BB66F6C83}">
  <ds:schemaRefs>
    <ds:schemaRef ds:uri="140dd851-4f5c-4ee8-a2f3-08cda41cd2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A4 Paper (210x297 mm)</PresentationFormat>
  <Slides>15</Slides>
  <Notes>11</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Application Pack</vt:lpstr>
      <vt:lpstr>Welcome</vt:lpstr>
      <vt:lpstr>About Us</vt:lpstr>
      <vt:lpstr>Our  Schools</vt:lpstr>
      <vt:lpstr>Staff Benefits</vt:lpstr>
      <vt:lpstr>About the Role</vt:lpstr>
      <vt:lpstr>Job Description</vt:lpstr>
      <vt:lpstr>PowerPoint Presentation</vt:lpstr>
      <vt:lpstr>PowerPoint Presentation</vt:lpstr>
      <vt:lpstr>PowerPoint Presentation</vt:lpstr>
      <vt:lpstr>Person Specification</vt:lpstr>
      <vt:lpstr>Person Specification</vt:lpstr>
      <vt:lpstr>Person Specification</vt:lpstr>
      <vt:lpstr>How to Apply</vt:lpstr>
      <vt:lpstr>Get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Elise Bennison</dc:creator>
  <cp:revision>1</cp:revision>
  <dcterms:created xsi:type="dcterms:W3CDTF">2025-01-16T16:01:30Z</dcterms:created>
  <dcterms:modified xsi:type="dcterms:W3CDTF">2026-07-31T07:22:06Z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0x010100484F37B5D6D3EE42B7476ACC46492E03</vt:lpwstr>
  </property>
  <property fmtid="{D5CDD505-2E9C-101B-9397-08002B2CF9AE}" pid="3" name="MediaServiceImageTags">
    <vt:lpwstr/>
  </property>
</Properties>
</file>