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80" r:id="rId5"/>
    <p:sldId id="282" r:id="rId6"/>
    <p:sldId id="268" r:id="rId7"/>
    <p:sldId id="281" r:id="rId8"/>
    <p:sldId id="272" r:id="rId9"/>
    <p:sldId id="287" r:id="rId10"/>
    <p:sldId id="274" r:id="rId11"/>
    <p:sldId id="285" r:id="rId12"/>
    <p:sldId id="288" r:id="rId13"/>
    <p:sldId id="286" r:id="rId14"/>
    <p:sldId id="276" r:id="rId15"/>
    <p:sldId id="277" r:id="rId16"/>
  </p:sldIdLst>
  <p:sldSz cx="6858000" cy="9906000" type="A4"/>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D0F3"/>
    <a:srgbClr val="064360"/>
    <a:srgbClr val="014360"/>
    <a:srgbClr val="06633B"/>
    <a:srgbClr val="89C157"/>
    <a:srgbClr val="4052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061" autoAdjust="0"/>
  </p:normalViewPr>
  <p:slideViewPr>
    <p:cSldViewPr snapToGrid="0">
      <p:cViewPr>
        <p:scale>
          <a:sx n="166" d="100"/>
          <a:sy n="166" d="100"/>
        </p:scale>
        <p:origin x="1254" y="-4200"/>
      </p:cViewPr>
      <p:guideLst/>
    </p:cSldViewPr>
  </p:slideViewPr>
  <p:outlineViewPr>
    <p:cViewPr>
      <p:scale>
        <a:sx n="33" d="100"/>
        <a:sy n="33" d="100"/>
      </p:scale>
      <p:origin x="0" y="-6416"/>
    </p:cViewPr>
  </p:outlineViewPr>
  <p:notesTextViewPr>
    <p:cViewPr>
      <p:scale>
        <a:sx n="1" d="1"/>
        <a:sy n="1" d="1"/>
      </p:scale>
      <p:origin x="0" y="0"/>
    </p:cViewPr>
  </p:notesTextViewPr>
  <p:notesViewPr>
    <p:cSldViewPr snapToGrid="0">
      <p:cViewPr varScale="1">
        <p:scale>
          <a:sx n="97" d="100"/>
          <a:sy n="97" d="100"/>
        </p:scale>
        <p:origin x="276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i Tombs" userId="87027ee0-57f9-433c-ba49-69e5110cbbdc" providerId="ADAL" clId="{17763519-2ACB-40AF-8D9D-125A6E404A83}"/>
    <pc:docChg chg="custSel modSld">
      <pc:chgData name="Jacqui Tombs" userId="87027ee0-57f9-433c-ba49-69e5110cbbdc" providerId="ADAL" clId="{17763519-2ACB-40AF-8D9D-125A6E404A83}" dt="2026-01-27T12:56:35.456" v="307" actId="207"/>
      <pc:docMkLst>
        <pc:docMk/>
      </pc:docMkLst>
      <pc:sldChg chg="modSp mod">
        <pc:chgData name="Jacqui Tombs" userId="87027ee0-57f9-433c-ba49-69e5110cbbdc" providerId="ADAL" clId="{17763519-2ACB-40AF-8D9D-125A6E404A83}" dt="2026-01-27T12:56:35.456" v="307" actId="207"/>
        <pc:sldMkLst>
          <pc:docMk/>
          <pc:sldMk cId="2949477086" sldId="274"/>
        </pc:sldMkLst>
        <pc:spChg chg="mod">
          <ac:chgData name="Jacqui Tombs" userId="87027ee0-57f9-433c-ba49-69e5110cbbdc" providerId="ADAL" clId="{17763519-2ACB-40AF-8D9D-125A6E404A83}" dt="2026-01-27T12:56:35.456" v="307" actId="207"/>
          <ac:spMkLst>
            <pc:docMk/>
            <pc:sldMk cId="2949477086" sldId="274"/>
            <ac:spMk id="4" creationId="{A2A701C6-351C-DE70-5848-92ADEDACC19F}"/>
          </ac:spMkLst>
        </pc:spChg>
      </pc:sldChg>
      <pc:sldChg chg="modSp mod">
        <pc:chgData name="Jacqui Tombs" userId="87027ee0-57f9-433c-ba49-69e5110cbbdc" providerId="ADAL" clId="{17763519-2ACB-40AF-8D9D-125A6E404A83}" dt="2026-01-27T12:55:39.473" v="291" actId="5793"/>
        <pc:sldMkLst>
          <pc:docMk/>
          <pc:sldMk cId="1977290873" sldId="276"/>
        </pc:sldMkLst>
        <pc:spChg chg="mod">
          <ac:chgData name="Jacqui Tombs" userId="87027ee0-57f9-433c-ba49-69e5110cbbdc" providerId="ADAL" clId="{17763519-2ACB-40AF-8D9D-125A6E404A83}" dt="2026-01-27T12:55:39.473" v="291" actId="5793"/>
          <ac:spMkLst>
            <pc:docMk/>
            <pc:sldMk cId="1977290873" sldId="276"/>
            <ac:spMk id="14" creationId="{483F36CF-D5C1-9A41-098A-97BF902B474B}"/>
          </ac:spMkLst>
        </pc:spChg>
      </pc:sldChg>
      <pc:sldChg chg="modSp mod">
        <pc:chgData name="Jacqui Tombs" userId="87027ee0-57f9-433c-ba49-69e5110cbbdc" providerId="ADAL" clId="{17763519-2ACB-40AF-8D9D-125A6E404A83}" dt="2026-01-27T12:46:23.038" v="7" actId="20577"/>
        <pc:sldMkLst>
          <pc:docMk/>
          <pc:sldMk cId="2465993698" sldId="280"/>
        </pc:sldMkLst>
        <pc:spChg chg="mod">
          <ac:chgData name="Jacqui Tombs" userId="87027ee0-57f9-433c-ba49-69e5110cbbdc" providerId="ADAL" clId="{17763519-2ACB-40AF-8D9D-125A6E404A83}" dt="2026-01-27T12:46:23.038" v="7" actId="20577"/>
          <ac:spMkLst>
            <pc:docMk/>
            <pc:sldMk cId="2465993698" sldId="280"/>
            <ac:spMk id="49" creationId="{A90CA9F2-8FEB-5140-1BDA-11769C641157}"/>
          </ac:spMkLst>
        </pc:spChg>
      </pc:sldChg>
      <pc:sldChg chg="delSp modSp mod">
        <pc:chgData name="Jacqui Tombs" userId="87027ee0-57f9-433c-ba49-69e5110cbbdc" providerId="ADAL" clId="{17763519-2ACB-40AF-8D9D-125A6E404A83}" dt="2026-01-27T12:56:20.529" v="306" actId="403"/>
        <pc:sldMkLst>
          <pc:docMk/>
          <pc:sldMk cId="1351429347" sldId="287"/>
        </pc:sldMkLst>
        <pc:spChg chg="del">
          <ac:chgData name="Jacqui Tombs" userId="87027ee0-57f9-433c-ba49-69e5110cbbdc" providerId="ADAL" clId="{17763519-2ACB-40AF-8D9D-125A6E404A83}" dt="2026-01-27T12:53:37.809" v="207" actId="478"/>
          <ac:spMkLst>
            <pc:docMk/>
            <pc:sldMk cId="1351429347" sldId="287"/>
            <ac:spMk id="23" creationId="{945CFCD9-2289-8A71-359B-5B0F823933E5}"/>
          </ac:spMkLst>
        </pc:spChg>
        <pc:spChg chg="del mod">
          <ac:chgData name="Jacqui Tombs" userId="87027ee0-57f9-433c-ba49-69e5110cbbdc" providerId="ADAL" clId="{17763519-2ACB-40AF-8D9D-125A6E404A83}" dt="2026-01-27T12:53:37.813" v="209"/>
          <ac:spMkLst>
            <pc:docMk/>
            <pc:sldMk cId="1351429347" sldId="287"/>
            <ac:spMk id="25" creationId="{64CCB4FD-7E1C-6D5F-967B-0ABF3FF9304A}"/>
          </ac:spMkLst>
        </pc:spChg>
        <pc:spChg chg="mod">
          <ac:chgData name="Jacqui Tombs" userId="87027ee0-57f9-433c-ba49-69e5110cbbdc" providerId="ADAL" clId="{17763519-2ACB-40AF-8D9D-125A6E404A83}" dt="2026-01-27T12:56:20.529" v="306" actId="403"/>
          <ac:spMkLst>
            <pc:docMk/>
            <pc:sldMk cId="1351429347" sldId="287"/>
            <ac:spMk id="72" creationId="{B539D0EA-76BD-CC4D-E5C2-ADE2CBB13E0A}"/>
          </ac:spMkLst>
        </pc:spChg>
        <pc:spChg chg="mod">
          <ac:chgData name="Jacqui Tombs" userId="87027ee0-57f9-433c-ba49-69e5110cbbdc" providerId="ADAL" clId="{17763519-2ACB-40AF-8D9D-125A6E404A83}" dt="2026-01-27T12:54:41.790" v="258" actId="404"/>
          <ac:spMkLst>
            <pc:docMk/>
            <pc:sldMk cId="1351429347" sldId="287"/>
            <ac:spMk id="74" creationId="{C1658371-DD8F-8F73-F8B9-532A96D1ADC4}"/>
          </ac:spMkLst>
        </pc:spChg>
        <pc:spChg chg="mod">
          <ac:chgData name="Jacqui Tombs" userId="87027ee0-57f9-433c-ba49-69e5110cbbdc" providerId="ADAL" clId="{17763519-2ACB-40AF-8D9D-125A6E404A83}" dt="2026-01-27T12:54:01.404" v="229" actId="1076"/>
          <ac:spMkLst>
            <pc:docMk/>
            <pc:sldMk cId="1351429347" sldId="287"/>
            <ac:spMk id="84" creationId="{864CEDFA-1AAB-308A-B32C-B6C96478A107}"/>
          </ac:spMkLst>
        </pc:spChg>
      </pc:sldChg>
    </pc:docChg>
  </pc:docChgLst>
  <pc:docChgLst>
    <pc:chgData name="Kam Nijjar" userId="S::knijjar@riverscofe.co.uk::d8098e98-2a07-44f4-a6c8-ac4472c7ae1d" providerId="AD" clId="Web-{77AF73C7-3C03-5679-A900-F2339943073D}"/>
    <pc:docChg chg="addSld delSld modSld">
      <pc:chgData name="Kam Nijjar" userId="S::knijjar@riverscofe.co.uk::d8098e98-2a07-44f4-a6c8-ac4472c7ae1d" providerId="AD" clId="Web-{77AF73C7-3C03-5679-A900-F2339943073D}" dt="2026-01-19T19:46:43.087" v="1419"/>
      <pc:docMkLst>
        <pc:docMk/>
      </pc:docMkLst>
      <pc:sldChg chg="addSp modSp">
        <pc:chgData name="Kam Nijjar" userId="S::knijjar@riverscofe.co.uk::d8098e98-2a07-44f4-a6c8-ac4472c7ae1d" providerId="AD" clId="Web-{77AF73C7-3C03-5679-A900-F2339943073D}" dt="2026-01-19T19:46:03.351" v="1417" actId="20577"/>
        <pc:sldMkLst>
          <pc:docMk/>
          <pc:sldMk cId="2949477086" sldId="274"/>
        </pc:sldMkLst>
        <pc:spChg chg="mod">
          <ac:chgData name="Kam Nijjar" userId="S::knijjar@riverscofe.co.uk::d8098e98-2a07-44f4-a6c8-ac4472c7ae1d" providerId="AD" clId="Web-{77AF73C7-3C03-5679-A900-F2339943073D}" dt="2026-01-19T19:46:03.351" v="1417" actId="20577"/>
          <ac:spMkLst>
            <pc:docMk/>
            <pc:sldMk cId="2949477086" sldId="274"/>
            <ac:spMk id="4" creationId="{A2A701C6-351C-DE70-5848-92ADEDACC19F}"/>
          </ac:spMkLst>
        </pc:spChg>
      </pc:sldChg>
      <pc:sldChg chg="modSp">
        <pc:chgData name="Kam Nijjar" userId="S::knijjar@riverscofe.co.uk::d8098e98-2a07-44f4-a6c8-ac4472c7ae1d" providerId="AD" clId="Web-{77AF73C7-3C03-5679-A900-F2339943073D}" dt="2026-01-19T19:45:07.803" v="1407" actId="20577"/>
        <pc:sldMkLst>
          <pc:docMk/>
          <pc:sldMk cId="1921360808" sldId="285"/>
        </pc:sldMkLst>
        <pc:spChg chg="mod">
          <ac:chgData name="Kam Nijjar" userId="S::knijjar@riverscofe.co.uk::d8098e98-2a07-44f4-a6c8-ac4472c7ae1d" providerId="AD" clId="Web-{77AF73C7-3C03-5679-A900-F2339943073D}" dt="2026-01-19T19:45:07.803" v="1407" actId="20577"/>
          <ac:spMkLst>
            <pc:docMk/>
            <pc:sldMk cId="1921360808" sldId="285"/>
            <ac:spMk id="4" creationId="{4F177725-487F-BB07-0D62-9C761A377EC2}"/>
          </ac:spMkLst>
        </pc:spChg>
      </pc:sldChg>
      <pc:sldChg chg="addSp delSp modSp">
        <pc:chgData name="Kam Nijjar" userId="S::knijjar@riverscofe.co.uk::d8098e98-2a07-44f4-a6c8-ac4472c7ae1d" providerId="AD" clId="Web-{77AF73C7-3C03-5679-A900-F2339943073D}" dt="2026-01-19T19:17:51.135" v="1040"/>
        <pc:sldMkLst>
          <pc:docMk/>
          <pc:sldMk cId="540514522" sldId="286"/>
        </pc:sldMkLst>
        <pc:graphicFrameChg chg="mod modGraphic">
          <ac:chgData name="Kam Nijjar" userId="S::knijjar@riverscofe.co.uk::d8098e98-2a07-44f4-a6c8-ac4472c7ae1d" providerId="AD" clId="Web-{77AF73C7-3C03-5679-A900-F2339943073D}" dt="2026-01-19T19:17:51.135" v="1040"/>
          <ac:graphicFrameMkLst>
            <pc:docMk/>
            <pc:sldMk cId="540514522" sldId="286"/>
            <ac:graphicFrameMk id="17" creationId="{FAEB3025-8FA7-8ECB-A95A-BB700539E93E}"/>
          </ac:graphicFrameMkLst>
        </pc:graphicFrameChg>
      </pc:sldChg>
      <pc:sldChg chg="modSp">
        <pc:chgData name="Kam Nijjar" userId="S::knijjar@riverscofe.co.uk::d8098e98-2a07-44f4-a6c8-ac4472c7ae1d" providerId="AD" clId="Web-{77AF73C7-3C03-5679-A900-F2339943073D}" dt="2026-01-19T19:38:09.695" v="1313" actId="20577"/>
        <pc:sldMkLst>
          <pc:docMk/>
          <pc:sldMk cId="1351429347" sldId="287"/>
        </pc:sldMkLst>
        <pc:spChg chg="mod">
          <ac:chgData name="Kam Nijjar" userId="S::knijjar@riverscofe.co.uk::d8098e98-2a07-44f4-a6c8-ac4472c7ae1d" providerId="AD" clId="Web-{77AF73C7-3C03-5679-A900-F2339943073D}" dt="2026-01-19T19:22:15.591" v="1053" actId="20577"/>
          <ac:spMkLst>
            <pc:docMk/>
            <pc:sldMk cId="1351429347" sldId="287"/>
            <ac:spMk id="74" creationId="{C1658371-DD8F-8F73-F8B9-532A96D1ADC4}"/>
          </ac:spMkLst>
        </pc:spChg>
        <pc:spChg chg="mod">
          <ac:chgData name="Kam Nijjar" userId="S::knijjar@riverscofe.co.uk::d8098e98-2a07-44f4-a6c8-ac4472c7ae1d" providerId="AD" clId="Web-{77AF73C7-3C03-5679-A900-F2339943073D}" dt="2026-01-19T19:38:09.695" v="1313" actId="20577"/>
          <ac:spMkLst>
            <pc:docMk/>
            <pc:sldMk cId="1351429347" sldId="287"/>
            <ac:spMk id="84" creationId="{864CEDFA-1AAB-308A-B32C-B6C96478A107}"/>
          </ac:spMkLst>
        </pc:spChg>
      </pc:sldChg>
    </pc:docChg>
  </pc:docChgLst>
  <pc:docChgLst>
    <pc:chgData name="Kam Nijjar" userId="d8098e98-2a07-44f4-a6c8-ac4472c7ae1d" providerId="ADAL" clId="{9D32C427-3803-48E3-A09F-0C06716B829E}"/>
    <pc:docChg chg="undo custSel delSld modSld">
      <pc:chgData name="Kam Nijjar" userId="d8098e98-2a07-44f4-a6c8-ac4472c7ae1d" providerId="ADAL" clId="{9D32C427-3803-48E3-A09F-0C06716B829E}" dt="2026-01-20T16:33:41.393" v="863" actId="255"/>
      <pc:docMkLst>
        <pc:docMk/>
      </pc:docMkLst>
      <pc:sldChg chg="delSp modSp mod">
        <pc:chgData name="Kam Nijjar" userId="d8098e98-2a07-44f4-a6c8-ac4472c7ae1d" providerId="ADAL" clId="{9D32C427-3803-48E3-A09F-0C06716B829E}" dt="2026-01-20T16:20:26.731" v="859" actId="21"/>
        <pc:sldMkLst>
          <pc:docMk/>
          <pc:sldMk cId="2949477086" sldId="274"/>
        </pc:sldMkLst>
        <pc:spChg chg="mod">
          <ac:chgData name="Kam Nijjar" userId="d8098e98-2a07-44f4-a6c8-ac4472c7ae1d" providerId="ADAL" clId="{9D32C427-3803-48E3-A09F-0C06716B829E}" dt="2026-01-20T16:20:26.731" v="859" actId="21"/>
          <ac:spMkLst>
            <pc:docMk/>
            <pc:sldMk cId="2949477086" sldId="274"/>
            <ac:spMk id="4" creationId="{A2A701C6-351C-DE70-5848-92ADEDACC19F}"/>
          </ac:spMkLst>
        </pc:spChg>
      </pc:sldChg>
      <pc:sldChg chg="modSp mod">
        <pc:chgData name="Kam Nijjar" userId="d8098e98-2a07-44f4-a6c8-ac4472c7ae1d" providerId="ADAL" clId="{9D32C427-3803-48E3-A09F-0C06716B829E}" dt="2026-01-20T10:12:24.870" v="820" actId="6549"/>
        <pc:sldMkLst>
          <pc:docMk/>
          <pc:sldMk cId="1977290873" sldId="276"/>
        </pc:sldMkLst>
        <pc:spChg chg="mod">
          <ac:chgData name="Kam Nijjar" userId="d8098e98-2a07-44f4-a6c8-ac4472c7ae1d" providerId="ADAL" clId="{9D32C427-3803-48E3-A09F-0C06716B829E}" dt="2026-01-20T10:12:24.870" v="820" actId="6549"/>
          <ac:spMkLst>
            <pc:docMk/>
            <pc:sldMk cId="1977290873" sldId="276"/>
            <ac:spMk id="14" creationId="{483F36CF-D5C1-9A41-098A-97BF902B474B}"/>
          </ac:spMkLst>
        </pc:spChg>
      </pc:sldChg>
      <pc:sldChg chg="modSp mod">
        <pc:chgData name="Kam Nijjar" userId="d8098e98-2a07-44f4-a6c8-ac4472c7ae1d" providerId="ADAL" clId="{9D32C427-3803-48E3-A09F-0C06716B829E}" dt="2026-01-08T16:15:21.973" v="114" actId="20577"/>
        <pc:sldMkLst>
          <pc:docMk/>
          <pc:sldMk cId="2465993698" sldId="280"/>
        </pc:sldMkLst>
        <pc:spChg chg="mod">
          <ac:chgData name="Kam Nijjar" userId="d8098e98-2a07-44f4-a6c8-ac4472c7ae1d" providerId="ADAL" clId="{9D32C427-3803-48E3-A09F-0C06716B829E}" dt="2026-01-08T16:15:21.973" v="114" actId="20577"/>
          <ac:spMkLst>
            <pc:docMk/>
            <pc:sldMk cId="2465993698" sldId="280"/>
            <ac:spMk id="49" creationId="{A90CA9F2-8FEB-5140-1BDA-11769C641157}"/>
          </ac:spMkLst>
        </pc:spChg>
      </pc:sldChg>
      <pc:sldChg chg="modSp mod">
        <pc:chgData name="Kam Nijjar" userId="d8098e98-2a07-44f4-a6c8-ac4472c7ae1d" providerId="ADAL" clId="{9D32C427-3803-48E3-A09F-0C06716B829E}" dt="2026-01-20T16:33:41.393" v="863" actId="255"/>
        <pc:sldMkLst>
          <pc:docMk/>
          <pc:sldMk cId="1921360808" sldId="285"/>
        </pc:sldMkLst>
        <pc:spChg chg="mod">
          <ac:chgData name="Kam Nijjar" userId="d8098e98-2a07-44f4-a6c8-ac4472c7ae1d" providerId="ADAL" clId="{9D32C427-3803-48E3-A09F-0C06716B829E}" dt="2026-01-20T16:33:41.393" v="863" actId="255"/>
          <ac:spMkLst>
            <pc:docMk/>
            <pc:sldMk cId="1921360808" sldId="285"/>
            <ac:spMk id="4" creationId="{4F177725-487F-BB07-0D62-9C761A377EC2}"/>
          </ac:spMkLst>
        </pc:spChg>
      </pc:sldChg>
      <pc:sldChg chg="modSp mod">
        <pc:chgData name="Kam Nijjar" userId="d8098e98-2a07-44f4-a6c8-ac4472c7ae1d" providerId="ADAL" clId="{9D32C427-3803-48E3-A09F-0C06716B829E}" dt="2026-01-20T10:11:35.092" v="790" actId="6549"/>
        <pc:sldMkLst>
          <pc:docMk/>
          <pc:sldMk cId="540514522" sldId="286"/>
        </pc:sldMkLst>
        <pc:graphicFrameChg chg="mod modGraphic">
          <ac:chgData name="Kam Nijjar" userId="d8098e98-2a07-44f4-a6c8-ac4472c7ae1d" providerId="ADAL" clId="{9D32C427-3803-48E3-A09F-0C06716B829E}" dt="2026-01-20T10:11:35.092" v="790" actId="6549"/>
          <ac:graphicFrameMkLst>
            <pc:docMk/>
            <pc:sldMk cId="540514522" sldId="286"/>
            <ac:graphicFrameMk id="17" creationId="{FAEB3025-8FA7-8ECB-A95A-BB700539E93E}"/>
          </ac:graphicFrameMkLst>
        </pc:graphicFrameChg>
      </pc:sldChg>
      <pc:sldChg chg="addSp delSp modSp mod">
        <pc:chgData name="Kam Nijjar" userId="d8098e98-2a07-44f4-a6c8-ac4472c7ae1d" providerId="ADAL" clId="{9D32C427-3803-48E3-A09F-0C06716B829E}" dt="2026-01-20T10:16:00.748" v="826" actId="20577"/>
        <pc:sldMkLst>
          <pc:docMk/>
          <pc:sldMk cId="1351429347" sldId="287"/>
        </pc:sldMkLst>
        <pc:spChg chg="mod">
          <ac:chgData name="Kam Nijjar" userId="d8098e98-2a07-44f4-a6c8-ac4472c7ae1d" providerId="ADAL" clId="{9D32C427-3803-48E3-A09F-0C06716B829E}" dt="2026-01-08T16:15:58.652" v="139" actId="6549"/>
          <ac:spMkLst>
            <pc:docMk/>
            <pc:sldMk cId="1351429347" sldId="287"/>
            <ac:spMk id="74" creationId="{C1658371-DD8F-8F73-F8B9-532A96D1ADC4}"/>
          </ac:spMkLst>
        </pc:spChg>
        <pc:spChg chg="mod">
          <ac:chgData name="Kam Nijjar" userId="d8098e98-2a07-44f4-a6c8-ac4472c7ae1d" providerId="ADAL" clId="{9D32C427-3803-48E3-A09F-0C06716B829E}" dt="2026-01-20T10:16:00.748" v="826" actId="20577"/>
          <ac:spMkLst>
            <pc:docMk/>
            <pc:sldMk cId="1351429347" sldId="287"/>
            <ac:spMk id="84" creationId="{864CEDFA-1AAB-308A-B32C-B6C96478A107}"/>
          </ac:spMkLst>
        </pc:spChg>
      </pc:sldChg>
      <pc:sldChg chg="modSp mod">
        <pc:chgData name="Kam Nijjar" userId="d8098e98-2a07-44f4-a6c8-ac4472c7ae1d" providerId="ADAL" clId="{9D32C427-3803-48E3-A09F-0C06716B829E}" dt="2026-01-19T17:07:57.703" v="450" actId="6549"/>
        <pc:sldMkLst>
          <pc:docMk/>
          <pc:sldMk cId="1717701079" sldId="288"/>
        </pc:sldMkLst>
        <pc:spChg chg="mod">
          <ac:chgData name="Kam Nijjar" userId="d8098e98-2a07-44f4-a6c8-ac4472c7ae1d" providerId="ADAL" clId="{9D32C427-3803-48E3-A09F-0C06716B829E}" dt="2026-01-19T17:07:57.703" v="450" actId="6549"/>
          <ac:spMkLst>
            <pc:docMk/>
            <pc:sldMk cId="1717701079" sldId="288"/>
            <ac:spMk id="4" creationId="{EFBB460C-6144-F672-3680-90325F4FA9F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9A87F9-068F-1CDD-884B-423F048B2509}"/>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28FBC3-8982-0177-C2A2-24E6D782F499}"/>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F5B91F78-33CA-8144-9540-01E59F9F3A72}" type="datetimeFigureOut">
              <a:rPr lang="en-US" smtClean="0"/>
              <a:t>1/27/2026</a:t>
            </a:fld>
            <a:endParaRPr lang="en-US"/>
          </a:p>
        </p:txBody>
      </p:sp>
      <p:sp>
        <p:nvSpPr>
          <p:cNvPr id="4" name="Footer Placeholder 3">
            <a:extLst>
              <a:ext uri="{FF2B5EF4-FFF2-40B4-BE49-F238E27FC236}">
                <a16:creationId xmlns:a16="http://schemas.microsoft.com/office/drawing/2014/main" id="{AC620C51-3467-72A7-35E7-66EDB899A947}"/>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BE9076-304A-F7BA-8D5A-41D291BC6ACD}"/>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13AE62CA-7123-2E40-B749-9045FA8ADD07}" type="slidenum">
              <a:rPr lang="en-US" smtClean="0"/>
              <a:t>‹#›</a:t>
            </a:fld>
            <a:endParaRPr lang="en-US"/>
          </a:p>
        </p:txBody>
      </p:sp>
    </p:spTree>
    <p:extLst>
      <p:ext uri="{BB962C8B-B14F-4D97-AF65-F5344CB8AC3E}">
        <p14:creationId xmlns:p14="http://schemas.microsoft.com/office/powerpoint/2010/main" val="1916150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B727EBDD-97DC-B541-AD2D-FAB15A6E844D}" type="datetimeFigureOut">
              <a:rPr lang="en-US" smtClean="0"/>
              <a:t>1/27/2026</a:t>
            </a:fld>
            <a:endParaRPr lang="en-US"/>
          </a:p>
        </p:txBody>
      </p:sp>
      <p:sp>
        <p:nvSpPr>
          <p:cNvPr id="4" name="Slide Image Placeholder 3"/>
          <p:cNvSpPr>
            <a:spLocks noGrp="1" noRot="1" noChangeAspect="1"/>
          </p:cNvSpPr>
          <p:nvPr>
            <p:ph type="sldImg" idx="2"/>
          </p:nvPr>
        </p:nvSpPr>
        <p:spPr>
          <a:xfrm>
            <a:off x="2239963" y="1241425"/>
            <a:ext cx="2319337"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A822E589-185D-0144-9067-44DD29D03E35}" type="slidenum">
              <a:rPr lang="en-US" smtClean="0"/>
              <a:t>‹#›</a:t>
            </a:fld>
            <a:endParaRPr lang="en-US"/>
          </a:p>
        </p:txBody>
      </p:sp>
    </p:spTree>
    <p:extLst>
      <p:ext uri="{BB962C8B-B14F-4D97-AF65-F5344CB8AC3E}">
        <p14:creationId xmlns:p14="http://schemas.microsoft.com/office/powerpoint/2010/main" val="1806339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2E589-185D-0144-9067-44DD29D03E35}" type="slidenum">
              <a:rPr lang="en-US" smtClean="0"/>
              <a:t>1</a:t>
            </a:fld>
            <a:endParaRPr lang="en-US"/>
          </a:p>
        </p:txBody>
      </p:sp>
    </p:spTree>
    <p:extLst>
      <p:ext uri="{BB962C8B-B14F-4D97-AF65-F5344CB8AC3E}">
        <p14:creationId xmlns:p14="http://schemas.microsoft.com/office/powerpoint/2010/main" val="28714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11</a:t>
            </a:fld>
            <a:endParaRPr lang="en-US"/>
          </a:p>
        </p:txBody>
      </p:sp>
    </p:spTree>
    <p:extLst>
      <p:ext uri="{BB962C8B-B14F-4D97-AF65-F5344CB8AC3E}">
        <p14:creationId xmlns:p14="http://schemas.microsoft.com/office/powerpoint/2010/main" val="3455986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12</a:t>
            </a:fld>
            <a:endParaRPr lang="en-US"/>
          </a:p>
        </p:txBody>
      </p:sp>
    </p:spTree>
    <p:extLst>
      <p:ext uri="{BB962C8B-B14F-4D97-AF65-F5344CB8AC3E}">
        <p14:creationId xmlns:p14="http://schemas.microsoft.com/office/powerpoint/2010/main" val="330690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2E589-185D-0144-9067-44DD29D03E35}" type="slidenum">
              <a:rPr lang="en-US" smtClean="0"/>
              <a:t>3</a:t>
            </a:fld>
            <a:endParaRPr lang="en-US"/>
          </a:p>
        </p:txBody>
      </p:sp>
    </p:spTree>
    <p:extLst>
      <p:ext uri="{BB962C8B-B14F-4D97-AF65-F5344CB8AC3E}">
        <p14:creationId xmlns:p14="http://schemas.microsoft.com/office/powerpoint/2010/main" val="145072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2E589-185D-0144-9067-44DD29D03E35}" type="slidenum">
              <a:rPr lang="en-US" smtClean="0"/>
              <a:t>4</a:t>
            </a:fld>
            <a:endParaRPr lang="en-US"/>
          </a:p>
        </p:txBody>
      </p:sp>
    </p:spTree>
    <p:extLst>
      <p:ext uri="{BB962C8B-B14F-4D97-AF65-F5344CB8AC3E}">
        <p14:creationId xmlns:p14="http://schemas.microsoft.com/office/powerpoint/2010/main" val="1953684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5</a:t>
            </a:fld>
            <a:endParaRPr lang="en-US"/>
          </a:p>
        </p:txBody>
      </p:sp>
    </p:spTree>
    <p:extLst>
      <p:ext uri="{BB962C8B-B14F-4D97-AF65-F5344CB8AC3E}">
        <p14:creationId xmlns:p14="http://schemas.microsoft.com/office/powerpoint/2010/main" val="1780904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6</a:t>
            </a:fld>
            <a:endParaRPr lang="en-US"/>
          </a:p>
        </p:txBody>
      </p:sp>
    </p:spTree>
    <p:extLst>
      <p:ext uri="{BB962C8B-B14F-4D97-AF65-F5344CB8AC3E}">
        <p14:creationId xmlns:p14="http://schemas.microsoft.com/office/powerpoint/2010/main" val="3691767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22E589-185D-0144-9067-44DD29D03E35}" type="slidenum">
              <a:rPr lang="en-US" smtClean="0"/>
              <a:t>7</a:t>
            </a:fld>
            <a:endParaRPr lang="en-US"/>
          </a:p>
        </p:txBody>
      </p:sp>
    </p:spTree>
    <p:extLst>
      <p:ext uri="{BB962C8B-B14F-4D97-AF65-F5344CB8AC3E}">
        <p14:creationId xmlns:p14="http://schemas.microsoft.com/office/powerpoint/2010/main" val="258581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850C0-9F96-EFBD-CD2A-308750FF9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B0EFFE-AACE-5F1D-00DC-CD7BAE0821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12CA99-E93C-2DB9-9B1B-23366F7639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18D3E6-3926-1098-0001-3E8C0C9940B6}"/>
              </a:ext>
            </a:extLst>
          </p:cNvPr>
          <p:cNvSpPr>
            <a:spLocks noGrp="1"/>
          </p:cNvSpPr>
          <p:nvPr>
            <p:ph type="sldNum" sz="quarter" idx="5"/>
          </p:nvPr>
        </p:nvSpPr>
        <p:spPr/>
        <p:txBody>
          <a:bodyPr/>
          <a:lstStyle/>
          <a:p>
            <a:fld id="{A822E589-185D-0144-9067-44DD29D03E35}" type="slidenum">
              <a:rPr lang="en-US" smtClean="0"/>
              <a:t>8</a:t>
            </a:fld>
            <a:endParaRPr lang="en-US"/>
          </a:p>
        </p:txBody>
      </p:sp>
    </p:spTree>
    <p:extLst>
      <p:ext uri="{BB962C8B-B14F-4D97-AF65-F5344CB8AC3E}">
        <p14:creationId xmlns:p14="http://schemas.microsoft.com/office/powerpoint/2010/main" val="3095350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36309-F71A-E89F-D7E5-C17249A3D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4EB01-7363-68E0-392B-B458BFB387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105B14-D586-F7FF-4EE7-DD0E63A520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44B90D-8BC5-CD95-2282-51431F625637}"/>
              </a:ext>
            </a:extLst>
          </p:cNvPr>
          <p:cNvSpPr>
            <a:spLocks noGrp="1"/>
          </p:cNvSpPr>
          <p:nvPr>
            <p:ph type="sldNum" sz="quarter" idx="5"/>
          </p:nvPr>
        </p:nvSpPr>
        <p:spPr/>
        <p:txBody>
          <a:bodyPr/>
          <a:lstStyle/>
          <a:p>
            <a:fld id="{A822E589-185D-0144-9067-44DD29D03E35}" type="slidenum">
              <a:rPr lang="en-US" smtClean="0"/>
              <a:t>9</a:t>
            </a:fld>
            <a:endParaRPr lang="en-US"/>
          </a:p>
        </p:txBody>
      </p:sp>
    </p:spTree>
    <p:extLst>
      <p:ext uri="{BB962C8B-B14F-4D97-AF65-F5344CB8AC3E}">
        <p14:creationId xmlns:p14="http://schemas.microsoft.com/office/powerpoint/2010/main" val="247108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81536-557F-2F30-3840-BEEE98BA1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4F4327-572E-DD8B-C04E-C96DDFFE1F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6AFE8A-8F8A-9336-5741-32461DF594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B52B43-9140-16E0-5E57-4D8E5D6CE09E}"/>
              </a:ext>
            </a:extLst>
          </p:cNvPr>
          <p:cNvSpPr>
            <a:spLocks noGrp="1"/>
          </p:cNvSpPr>
          <p:nvPr>
            <p:ph type="sldNum" sz="quarter" idx="5"/>
          </p:nvPr>
        </p:nvSpPr>
        <p:spPr/>
        <p:txBody>
          <a:bodyPr/>
          <a:lstStyle/>
          <a:p>
            <a:fld id="{A822E589-185D-0144-9067-44DD29D03E35}" type="slidenum">
              <a:rPr lang="en-US" smtClean="0"/>
              <a:t>10</a:t>
            </a:fld>
            <a:endParaRPr lang="en-US"/>
          </a:p>
        </p:txBody>
      </p:sp>
    </p:spTree>
    <p:extLst>
      <p:ext uri="{BB962C8B-B14F-4D97-AF65-F5344CB8AC3E}">
        <p14:creationId xmlns:p14="http://schemas.microsoft.com/office/powerpoint/2010/main" val="1316171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www.educationmutual.co.uk/service/healthcare-and-wellbeing/"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lgpsmember.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Image">
            <a:extLst>
              <a:ext uri="{FF2B5EF4-FFF2-40B4-BE49-F238E27FC236}">
                <a16:creationId xmlns:a16="http://schemas.microsoft.com/office/drawing/2014/main" id="{8180FF04-E9DA-E881-9D3B-9BE7C9566A33}"/>
              </a:ext>
              <a:ext uri="{C183D7F6-B498-43B3-948B-1728B52AA6E4}">
                <adec:decorative xmlns:adec="http://schemas.microsoft.com/office/drawing/2017/decorative" val="1"/>
              </a:ext>
            </a:extLst>
          </p:cNvPr>
          <p:cNvSpPr>
            <a:spLocks noGrp="1"/>
          </p:cNvSpPr>
          <p:nvPr>
            <p:ph type="pic" sz="quarter" idx="10" hasCustomPrompt="1"/>
          </p:nvPr>
        </p:nvSpPr>
        <p:spPr>
          <a:xfrm>
            <a:off x="0" y="4492861"/>
            <a:ext cx="6866954" cy="5413139"/>
          </a:xfrm>
          <a:custGeom>
            <a:avLst/>
            <a:gdLst>
              <a:gd name="connsiteX0" fmla="*/ 0 w 6858000"/>
              <a:gd name="connsiteY0" fmla="*/ 685403 h 5483225"/>
              <a:gd name="connsiteX1" fmla="*/ 6858000 w 6858000"/>
              <a:gd name="connsiteY1" fmla="*/ 685403 h 5483225"/>
              <a:gd name="connsiteX2" fmla="*/ 6858000 w 6858000"/>
              <a:gd name="connsiteY2" fmla="*/ 4797822 h 5483225"/>
              <a:gd name="connsiteX3" fmla="*/ 0 w 6858000"/>
              <a:gd name="connsiteY3" fmla="*/ 4797822 h 5483225"/>
              <a:gd name="connsiteX4" fmla="*/ 0 w 6858000"/>
              <a:gd name="connsiteY4" fmla="*/ 685403 h 5483225"/>
              <a:gd name="connsiteX0" fmla="*/ 0 w 6858000"/>
              <a:gd name="connsiteY0" fmla="*/ 659530 h 5603222"/>
              <a:gd name="connsiteX1" fmla="*/ 6858000 w 6858000"/>
              <a:gd name="connsiteY1" fmla="*/ 659530 h 5603222"/>
              <a:gd name="connsiteX2" fmla="*/ 6858000 w 6858000"/>
              <a:gd name="connsiteY2" fmla="*/ 4771949 h 5603222"/>
              <a:gd name="connsiteX3" fmla="*/ 16625 w 6858000"/>
              <a:gd name="connsiteY3" fmla="*/ 5603222 h 5603222"/>
              <a:gd name="connsiteX4" fmla="*/ 0 w 6858000"/>
              <a:gd name="connsiteY4" fmla="*/ 659530 h 5603222"/>
              <a:gd name="connsiteX0" fmla="*/ 0 w 6858000"/>
              <a:gd name="connsiteY0" fmla="*/ 659530 h 6067451"/>
              <a:gd name="connsiteX1" fmla="*/ 6858000 w 6858000"/>
              <a:gd name="connsiteY1" fmla="*/ 659530 h 6067451"/>
              <a:gd name="connsiteX2" fmla="*/ 6858000 w 6858000"/>
              <a:gd name="connsiteY2" fmla="*/ 4771949 h 6067451"/>
              <a:gd name="connsiteX3" fmla="*/ 16625 w 6858000"/>
              <a:gd name="connsiteY3" fmla="*/ 5603222 h 6067451"/>
              <a:gd name="connsiteX4" fmla="*/ 0 w 6858000"/>
              <a:gd name="connsiteY4" fmla="*/ 659530 h 6067451"/>
              <a:gd name="connsiteX0" fmla="*/ 0 w 6858000"/>
              <a:gd name="connsiteY0" fmla="*/ 659530 h 5604396"/>
              <a:gd name="connsiteX1" fmla="*/ 6858000 w 6858000"/>
              <a:gd name="connsiteY1" fmla="*/ 659530 h 5604396"/>
              <a:gd name="connsiteX2" fmla="*/ 6858000 w 6858000"/>
              <a:gd name="connsiteY2" fmla="*/ 4771949 h 5604396"/>
              <a:gd name="connsiteX3" fmla="*/ 16625 w 6858000"/>
              <a:gd name="connsiteY3" fmla="*/ 5603222 h 5604396"/>
              <a:gd name="connsiteX4" fmla="*/ 0 w 6858000"/>
              <a:gd name="connsiteY4" fmla="*/ 659530 h 5604396"/>
              <a:gd name="connsiteX0" fmla="*/ 0 w 6858000"/>
              <a:gd name="connsiteY0" fmla="*/ 659530 h 5725434"/>
              <a:gd name="connsiteX1" fmla="*/ 6858000 w 6858000"/>
              <a:gd name="connsiteY1" fmla="*/ 659530 h 5725434"/>
              <a:gd name="connsiteX2" fmla="*/ 6858000 w 6858000"/>
              <a:gd name="connsiteY2" fmla="*/ 5486844 h 5725434"/>
              <a:gd name="connsiteX3" fmla="*/ 16625 w 6858000"/>
              <a:gd name="connsiteY3" fmla="*/ 5603222 h 5725434"/>
              <a:gd name="connsiteX4" fmla="*/ 0 w 6858000"/>
              <a:gd name="connsiteY4" fmla="*/ 659530 h 5725434"/>
              <a:gd name="connsiteX0" fmla="*/ 0 w 6858000"/>
              <a:gd name="connsiteY0" fmla="*/ 659530 h 5606983"/>
              <a:gd name="connsiteX1" fmla="*/ 6858000 w 6858000"/>
              <a:gd name="connsiteY1" fmla="*/ 659530 h 5606983"/>
              <a:gd name="connsiteX2" fmla="*/ 6858000 w 6858000"/>
              <a:gd name="connsiteY2" fmla="*/ 5486844 h 5606983"/>
              <a:gd name="connsiteX3" fmla="*/ 16625 w 6858000"/>
              <a:gd name="connsiteY3" fmla="*/ 5603222 h 5606983"/>
              <a:gd name="connsiteX4" fmla="*/ 0 w 6858000"/>
              <a:gd name="connsiteY4" fmla="*/ 659530 h 5606983"/>
              <a:gd name="connsiteX0" fmla="*/ 1 w 6858001"/>
              <a:gd name="connsiteY0" fmla="*/ 659530 h 5486844"/>
              <a:gd name="connsiteX1" fmla="*/ 6858001 w 6858001"/>
              <a:gd name="connsiteY1" fmla="*/ 659530 h 5486844"/>
              <a:gd name="connsiteX2" fmla="*/ 6858001 w 6858001"/>
              <a:gd name="connsiteY2" fmla="*/ 5486844 h 5486844"/>
              <a:gd name="connsiteX3" fmla="*/ 0 w 6858001"/>
              <a:gd name="connsiteY3" fmla="*/ 5470218 h 5486844"/>
              <a:gd name="connsiteX4" fmla="*/ 1 w 6858001"/>
              <a:gd name="connsiteY4" fmla="*/ 659530 h 5486844"/>
              <a:gd name="connsiteX0" fmla="*/ 0 w 6870357"/>
              <a:gd name="connsiteY0" fmla="*/ 638893 h 5651559"/>
              <a:gd name="connsiteX1" fmla="*/ 6870357 w 6870357"/>
              <a:gd name="connsiteY1" fmla="*/ 824245 h 5651559"/>
              <a:gd name="connsiteX2" fmla="*/ 6870357 w 6870357"/>
              <a:gd name="connsiteY2" fmla="*/ 5651559 h 5651559"/>
              <a:gd name="connsiteX3" fmla="*/ 12356 w 6870357"/>
              <a:gd name="connsiteY3" fmla="*/ 5634933 h 5651559"/>
              <a:gd name="connsiteX4" fmla="*/ 0 w 6870357"/>
              <a:gd name="connsiteY4" fmla="*/ 638893 h 5651559"/>
              <a:gd name="connsiteX0" fmla="*/ 0 w 6870357"/>
              <a:gd name="connsiteY0" fmla="*/ 312364 h 5325030"/>
              <a:gd name="connsiteX1" fmla="*/ 6870357 w 6870357"/>
              <a:gd name="connsiteY1" fmla="*/ 497716 h 5325030"/>
              <a:gd name="connsiteX2" fmla="*/ 6870357 w 6870357"/>
              <a:gd name="connsiteY2" fmla="*/ 5325030 h 5325030"/>
              <a:gd name="connsiteX3" fmla="*/ 12356 w 6870357"/>
              <a:gd name="connsiteY3" fmla="*/ 5308404 h 5325030"/>
              <a:gd name="connsiteX4" fmla="*/ 0 w 6870357"/>
              <a:gd name="connsiteY4" fmla="*/ 312364 h 5325030"/>
              <a:gd name="connsiteX0" fmla="*/ 0 w 6870357"/>
              <a:gd name="connsiteY0" fmla="*/ 251639 h 5264305"/>
              <a:gd name="connsiteX1" fmla="*/ 6858000 w 6870357"/>
              <a:gd name="connsiteY1" fmla="*/ 1536742 h 5264305"/>
              <a:gd name="connsiteX2" fmla="*/ 6870357 w 6870357"/>
              <a:gd name="connsiteY2" fmla="*/ 5264305 h 5264305"/>
              <a:gd name="connsiteX3" fmla="*/ 12356 w 6870357"/>
              <a:gd name="connsiteY3" fmla="*/ 5247679 h 5264305"/>
              <a:gd name="connsiteX4" fmla="*/ 0 w 6870357"/>
              <a:gd name="connsiteY4" fmla="*/ 251639 h 5264305"/>
              <a:gd name="connsiteX0" fmla="*/ 0 w 6870357"/>
              <a:gd name="connsiteY0" fmla="*/ 437631 h 5450297"/>
              <a:gd name="connsiteX1" fmla="*/ 6858000 w 6870357"/>
              <a:gd name="connsiteY1" fmla="*/ 1722734 h 5450297"/>
              <a:gd name="connsiteX2" fmla="*/ 6870357 w 6870357"/>
              <a:gd name="connsiteY2" fmla="*/ 5450297 h 5450297"/>
              <a:gd name="connsiteX3" fmla="*/ 12356 w 6870357"/>
              <a:gd name="connsiteY3" fmla="*/ 5433671 h 5450297"/>
              <a:gd name="connsiteX4" fmla="*/ 0 w 6870357"/>
              <a:gd name="connsiteY4" fmla="*/ 437631 h 5450297"/>
              <a:gd name="connsiteX0" fmla="*/ 0 w 6879065"/>
              <a:gd name="connsiteY0" fmla="*/ 430993 h 5495911"/>
              <a:gd name="connsiteX1" fmla="*/ 6866708 w 6879065"/>
              <a:gd name="connsiteY1" fmla="*/ 1768348 h 5495911"/>
              <a:gd name="connsiteX2" fmla="*/ 6879065 w 6879065"/>
              <a:gd name="connsiteY2" fmla="*/ 5495911 h 5495911"/>
              <a:gd name="connsiteX3" fmla="*/ 21064 w 6879065"/>
              <a:gd name="connsiteY3" fmla="*/ 5479285 h 5495911"/>
              <a:gd name="connsiteX4" fmla="*/ 0 w 6879065"/>
              <a:gd name="connsiteY4" fmla="*/ 430993 h 5495911"/>
              <a:gd name="connsiteX0" fmla="*/ 0 w 6879065"/>
              <a:gd name="connsiteY0" fmla="*/ 361573 h 5426491"/>
              <a:gd name="connsiteX1" fmla="*/ 6866708 w 6879065"/>
              <a:gd name="connsiteY1" fmla="*/ 1698928 h 5426491"/>
              <a:gd name="connsiteX2" fmla="*/ 6879065 w 6879065"/>
              <a:gd name="connsiteY2" fmla="*/ 5426491 h 5426491"/>
              <a:gd name="connsiteX3" fmla="*/ 21064 w 6879065"/>
              <a:gd name="connsiteY3" fmla="*/ 5409865 h 5426491"/>
              <a:gd name="connsiteX4" fmla="*/ 0 w 6879065"/>
              <a:gd name="connsiteY4" fmla="*/ 361573 h 5426491"/>
              <a:gd name="connsiteX0" fmla="*/ 0 w 6879065"/>
              <a:gd name="connsiteY0" fmla="*/ 366222 h 5431140"/>
              <a:gd name="connsiteX1" fmla="*/ 6866708 w 6879065"/>
              <a:gd name="connsiteY1" fmla="*/ 1703577 h 5431140"/>
              <a:gd name="connsiteX2" fmla="*/ 6879065 w 6879065"/>
              <a:gd name="connsiteY2" fmla="*/ 5431140 h 5431140"/>
              <a:gd name="connsiteX3" fmla="*/ 21064 w 6879065"/>
              <a:gd name="connsiteY3" fmla="*/ 5414514 h 5431140"/>
              <a:gd name="connsiteX4" fmla="*/ 0 w 6879065"/>
              <a:gd name="connsiteY4" fmla="*/ 366222 h 5431140"/>
              <a:gd name="connsiteX0" fmla="*/ 0 w 6879065"/>
              <a:gd name="connsiteY0" fmla="*/ 355879 h 5420797"/>
              <a:gd name="connsiteX1" fmla="*/ 6866708 w 6879065"/>
              <a:gd name="connsiteY1" fmla="*/ 1693234 h 5420797"/>
              <a:gd name="connsiteX2" fmla="*/ 6879065 w 6879065"/>
              <a:gd name="connsiteY2" fmla="*/ 5420797 h 5420797"/>
              <a:gd name="connsiteX3" fmla="*/ 21064 w 6879065"/>
              <a:gd name="connsiteY3" fmla="*/ 5404171 h 5420797"/>
              <a:gd name="connsiteX4" fmla="*/ 0 w 6879065"/>
              <a:gd name="connsiteY4" fmla="*/ 355879 h 5420797"/>
              <a:gd name="connsiteX0" fmla="*/ 0 w 6879065"/>
              <a:gd name="connsiteY0" fmla="*/ 367325 h 5432243"/>
              <a:gd name="connsiteX1" fmla="*/ 6866708 w 6879065"/>
              <a:gd name="connsiteY1" fmla="*/ 1704680 h 5432243"/>
              <a:gd name="connsiteX2" fmla="*/ 6879065 w 6879065"/>
              <a:gd name="connsiteY2" fmla="*/ 5432243 h 5432243"/>
              <a:gd name="connsiteX3" fmla="*/ 21064 w 6879065"/>
              <a:gd name="connsiteY3" fmla="*/ 5415617 h 5432243"/>
              <a:gd name="connsiteX4" fmla="*/ 0 w 6879065"/>
              <a:gd name="connsiteY4" fmla="*/ 367325 h 5432243"/>
              <a:gd name="connsiteX0" fmla="*/ 0 w 6866954"/>
              <a:gd name="connsiteY0" fmla="*/ 365102 h 5448187"/>
              <a:gd name="connsiteX1" fmla="*/ 6854597 w 6866954"/>
              <a:gd name="connsiteY1" fmla="*/ 1720624 h 5448187"/>
              <a:gd name="connsiteX2" fmla="*/ 6866954 w 6866954"/>
              <a:gd name="connsiteY2" fmla="*/ 5448187 h 5448187"/>
              <a:gd name="connsiteX3" fmla="*/ 8953 w 6866954"/>
              <a:gd name="connsiteY3" fmla="*/ 5431561 h 5448187"/>
              <a:gd name="connsiteX4" fmla="*/ 0 w 6866954"/>
              <a:gd name="connsiteY4" fmla="*/ 365102 h 5448187"/>
              <a:gd name="connsiteX0" fmla="*/ 0 w 6866954"/>
              <a:gd name="connsiteY0" fmla="*/ 314697 h 5397782"/>
              <a:gd name="connsiteX1" fmla="*/ 6854597 w 6866954"/>
              <a:gd name="connsiteY1" fmla="*/ 1670219 h 5397782"/>
              <a:gd name="connsiteX2" fmla="*/ 6866954 w 6866954"/>
              <a:gd name="connsiteY2" fmla="*/ 5397782 h 5397782"/>
              <a:gd name="connsiteX3" fmla="*/ 8953 w 6866954"/>
              <a:gd name="connsiteY3" fmla="*/ 5381156 h 5397782"/>
              <a:gd name="connsiteX4" fmla="*/ 0 w 6866954"/>
              <a:gd name="connsiteY4" fmla="*/ 314697 h 5397782"/>
              <a:gd name="connsiteX0" fmla="*/ 0 w 6866954"/>
              <a:gd name="connsiteY0" fmla="*/ 309303 h 5392388"/>
              <a:gd name="connsiteX1" fmla="*/ 6866708 w 6866954"/>
              <a:gd name="connsiteY1" fmla="*/ 1713270 h 5392388"/>
              <a:gd name="connsiteX2" fmla="*/ 6866954 w 6866954"/>
              <a:gd name="connsiteY2" fmla="*/ 5392388 h 5392388"/>
              <a:gd name="connsiteX3" fmla="*/ 8953 w 6866954"/>
              <a:gd name="connsiteY3" fmla="*/ 5375762 h 5392388"/>
              <a:gd name="connsiteX4" fmla="*/ 0 w 6866954"/>
              <a:gd name="connsiteY4" fmla="*/ 309303 h 5392388"/>
              <a:gd name="connsiteX0" fmla="*/ 0 w 6866954"/>
              <a:gd name="connsiteY0" fmla="*/ 319987 h 5403072"/>
              <a:gd name="connsiteX1" fmla="*/ 6866708 w 6866954"/>
              <a:gd name="connsiteY1" fmla="*/ 1723954 h 5403072"/>
              <a:gd name="connsiteX2" fmla="*/ 6866954 w 6866954"/>
              <a:gd name="connsiteY2" fmla="*/ 5403072 h 5403072"/>
              <a:gd name="connsiteX3" fmla="*/ 8953 w 6866954"/>
              <a:gd name="connsiteY3" fmla="*/ 5386446 h 5403072"/>
              <a:gd name="connsiteX4" fmla="*/ 0 w 6866954"/>
              <a:gd name="connsiteY4" fmla="*/ 319987 h 5403072"/>
              <a:gd name="connsiteX0" fmla="*/ 0 w 6866954"/>
              <a:gd name="connsiteY0" fmla="*/ 325506 h 5408591"/>
              <a:gd name="connsiteX1" fmla="*/ 6866708 w 6866954"/>
              <a:gd name="connsiteY1" fmla="*/ 1682879 h 5408591"/>
              <a:gd name="connsiteX2" fmla="*/ 6866954 w 6866954"/>
              <a:gd name="connsiteY2" fmla="*/ 5408591 h 5408591"/>
              <a:gd name="connsiteX3" fmla="*/ 8953 w 6866954"/>
              <a:gd name="connsiteY3" fmla="*/ 5391965 h 5408591"/>
              <a:gd name="connsiteX4" fmla="*/ 0 w 6866954"/>
              <a:gd name="connsiteY4" fmla="*/ 325506 h 5408591"/>
              <a:gd name="connsiteX0" fmla="*/ 0 w 6866954"/>
              <a:gd name="connsiteY0" fmla="*/ 330054 h 5413139"/>
              <a:gd name="connsiteX1" fmla="*/ 6866708 w 6866954"/>
              <a:gd name="connsiteY1" fmla="*/ 1687427 h 5413139"/>
              <a:gd name="connsiteX2" fmla="*/ 6866954 w 6866954"/>
              <a:gd name="connsiteY2" fmla="*/ 5413139 h 5413139"/>
              <a:gd name="connsiteX3" fmla="*/ 8953 w 6866954"/>
              <a:gd name="connsiteY3" fmla="*/ 5396513 h 5413139"/>
              <a:gd name="connsiteX4" fmla="*/ 0 w 6866954"/>
              <a:gd name="connsiteY4" fmla="*/ 330054 h 54131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6954" h="5413139">
                <a:moveTo>
                  <a:pt x="0" y="330054"/>
                </a:moveTo>
                <a:cubicBezTo>
                  <a:pt x="3648531" y="-737470"/>
                  <a:pt x="4147814" y="1073068"/>
                  <a:pt x="6866708" y="1687427"/>
                </a:cubicBezTo>
                <a:lnTo>
                  <a:pt x="6866954" y="5413139"/>
                </a:lnTo>
                <a:lnTo>
                  <a:pt x="8953" y="5396513"/>
                </a:lnTo>
                <a:cubicBezTo>
                  <a:pt x="8953" y="4025707"/>
                  <a:pt x="0" y="1700860"/>
                  <a:pt x="0" y="330054"/>
                </a:cubicBezTo>
                <a:close/>
              </a:path>
            </a:pathLst>
          </a:custGeom>
        </p:spPr>
        <p:txBody>
          <a:bodyPr anchor="ctr"/>
          <a:lstStyle>
            <a:lvl1pPr marL="0" indent="0" algn="ctr">
              <a:buNone/>
              <a:defRPr/>
            </a:lvl1pPr>
          </a:lstStyle>
          <a:p>
            <a:r>
              <a:rPr lang="en-US" dirty="0"/>
              <a:t>Picture</a:t>
            </a:r>
          </a:p>
        </p:txBody>
      </p:sp>
      <p:sp>
        <p:nvSpPr>
          <p:cNvPr id="14" name="H2">
            <a:extLst>
              <a:ext uri="{FF2B5EF4-FFF2-40B4-BE49-F238E27FC236}">
                <a16:creationId xmlns:a16="http://schemas.microsoft.com/office/drawing/2014/main" id="{25DA3045-6187-0BD0-B583-277B126CB0AF}"/>
              </a:ext>
            </a:extLst>
          </p:cNvPr>
          <p:cNvSpPr>
            <a:spLocks noGrp="1"/>
          </p:cNvSpPr>
          <p:nvPr>
            <p:ph type="body" sz="quarter" idx="13" hasCustomPrompt="1"/>
          </p:nvPr>
        </p:nvSpPr>
        <p:spPr>
          <a:xfrm>
            <a:off x="365125" y="3189288"/>
            <a:ext cx="6000750" cy="508000"/>
          </a:xfrm>
          <a:prstGeom prst="rect">
            <a:avLst/>
          </a:prstGeom>
        </p:spPr>
        <p:txBody>
          <a:bodyPr/>
          <a:lstStyle>
            <a:lvl1pPr marL="0" indent="0">
              <a:buNone/>
              <a:defRPr lang="en-GB" sz="2800" b="0" kern="1200" dirty="0" smtClean="0">
                <a:solidFill>
                  <a:schemeClr val="bg1"/>
                </a:solidFill>
                <a:latin typeface="Poppins" pitchFamily="2" charset="77"/>
                <a:ea typeface="+mn-ea"/>
                <a:cs typeface="Poppins" pitchFamily="2" charset="77"/>
              </a:defRPr>
            </a:lvl1pPr>
            <a:lvl2pPr marL="342900" indent="0" algn="l">
              <a:buNone/>
              <a:defRPr lang="en-GB" sz="2800" b="0" kern="1200" dirty="0" smtClean="0">
                <a:solidFill>
                  <a:schemeClr val="bg1"/>
                </a:solidFill>
                <a:latin typeface="Poppins" pitchFamily="2" charset="77"/>
                <a:ea typeface="+mn-ea"/>
                <a:cs typeface="Poppins" pitchFamily="2" charset="77"/>
              </a:defRPr>
            </a:lvl2pPr>
            <a:lvl3pPr marL="685800" indent="0">
              <a:buNone/>
              <a:defRPr/>
            </a:lvl3pPr>
          </a:lstStyle>
          <a:p>
            <a:pPr lvl="0"/>
            <a:r>
              <a:rPr lang="en-GB" dirty="0"/>
              <a:t>Central Services Team</a:t>
            </a:r>
          </a:p>
        </p:txBody>
      </p:sp>
      <p:sp>
        <p:nvSpPr>
          <p:cNvPr id="22" name="P">
            <a:extLst>
              <a:ext uri="{FF2B5EF4-FFF2-40B4-BE49-F238E27FC236}">
                <a16:creationId xmlns:a16="http://schemas.microsoft.com/office/drawing/2014/main" id="{6574ED11-D22D-3C7D-E4FE-C608BFF675FE}"/>
              </a:ext>
            </a:extLst>
          </p:cNvPr>
          <p:cNvSpPr>
            <a:spLocks noGrp="1"/>
          </p:cNvSpPr>
          <p:nvPr>
            <p:ph type="body" sz="quarter" idx="16" hasCustomPrompt="1"/>
          </p:nvPr>
        </p:nvSpPr>
        <p:spPr>
          <a:xfrm>
            <a:off x="365125" y="1489075"/>
            <a:ext cx="6000750" cy="291618"/>
          </a:xfrm>
          <a:prstGeom prst="rect">
            <a:avLst/>
          </a:prstGeom>
          <a:noFill/>
        </p:spPr>
        <p:txBody>
          <a:bodyPr wrap="square" rtlCol="0">
            <a:spAutoFit/>
          </a:bodyPr>
          <a:lstStyle>
            <a:lvl1pPr>
              <a:defRPr lang="en-US" sz="1400" dirty="0">
                <a:solidFill>
                  <a:schemeClr val="bg1"/>
                </a:solidFill>
                <a:latin typeface="Poppins" pitchFamily="2" charset="77"/>
                <a:cs typeface="Poppins" pitchFamily="2" charset="77"/>
              </a:defRPr>
            </a:lvl1pPr>
          </a:lstStyle>
          <a:p>
            <a:pPr marL="0" lvl="0" indent="0" defTabSz="457200">
              <a:buNone/>
            </a:pPr>
            <a:r>
              <a:rPr lang="en-US" dirty="0"/>
              <a:t>The Rivers C of E Academy Trust</a:t>
            </a:r>
          </a:p>
        </p:txBody>
      </p:sp>
      <p:sp>
        <p:nvSpPr>
          <p:cNvPr id="23" name="H1">
            <a:extLst>
              <a:ext uri="{FF2B5EF4-FFF2-40B4-BE49-F238E27FC236}">
                <a16:creationId xmlns:a16="http://schemas.microsoft.com/office/drawing/2014/main" id="{9F479061-F7CD-A7B2-2B95-F911803BD2F5}"/>
              </a:ext>
            </a:extLst>
          </p:cNvPr>
          <p:cNvSpPr>
            <a:spLocks noGrp="1"/>
          </p:cNvSpPr>
          <p:nvPr>
            <p:ph type="title" hasCustomPrompt="1"/>
          </p:nvPr>
        </p:nvSpPr>
        <p:spPr>
          <a:xfrm>
            <a:off x="365125" y="1832286"/>
            <a:ext cx="6000750" cy="1356391"/>
          </a:xfrm>
          <a:prstGeom prst="rect">
            <a:avLst/>
          </a:prstGeom>
        </p:spPr>
        <p:txBody>
          <a:bodyPr/>
          <a:lstStyle>
            <a:lvl1pPr>
              <a:defRPr sz="4400" b="1" i="0">
                <a:solidFill>
                  <a:schemeClr val="bg1"/>
                </a:solidFill>
                <a:latin typeface="Poppins" pitchFamily="2" charset="77"/>
                <a:cs typeface="Poppins" pitchFamily="2" charset="77"/>
              </a:defRPr>
            </a:lvl1pPr>
          </a:lstStyle>
          <a:p>
            <a:r>
              <a:rPr lang="en-GB" dirty="0"/>
              <a:t>School </a:t>
            </a:r>
            <a:br>
              <a:rPr lang="en-GB" dirty="0"/>
            </a:br>
            <a:r>
              <a:rPr lang="en-GB" dirty="0"/>
              <a:t>Name</a:t>
            </a:r>
            <a:endParaRPr lang="en-US" dirty="0"/>
          </a:p>
        </p:txBody>
      </p:sp>
      <p:sp>
        <p:nvSpPr>
          <p:cNvPr id="5" name="Image">
            <a:extLst>
              <a:ext uri="{FF2B5EF4-FFF2-40B4-BE49-F238E27FC236}">
                <a16:creationId xmlns:a16="http://schemas.microsoft.com/office/drawing/2014/main" id="{A50C6290-4C3A-06B2-4B33-2C20AE0B0B60}"/>
              </a:ext>
              <a:ext uri="{C183D7F6-B498-43B3-948B-1728B52AA6E4}">
                <adec:decorative xmlns:adec="http://schemas.microsoft.com/office/drawing/2017/decorative" val="1"/>
              </a:ext>
            </a:extLst>
          </p:cNvPr>
          <p:cNvSpPr>
            <a:spLocks noGrp="1"/>
          </p:cNvSpPr>
          <p:nvPr>
            <p:ph type="pic" sz="quarter" idx="11" hasCustomPrompt="1"/>
          </p:nvPr>
        </p:nvSpPr>
        <p:spPr>
          <a:xfrm>
            <a:off x="282575" y="233363"/>
            <a:ext cx="3873500" cy="1096962"/>
          </a:xfrm>
          <a:prstGeom prst="rect">
            <a:avLst/>
          </a:prstGeom>
        </p:spPr>
        <p:txBody>
          <a:bodyPr/>
          <a:lstStyle>
            <a:lvl1pPr marL="0" indent="0">
              <a:buNone/>
              <a:defRPr>
                <a:solidFill>
                  <a:schemeClr val="bg1"/>
                </a:solidFill>
                <a:latin typeface="Poppins" pitchFamily="2" charset="77"/>
                <a:cs typeface="Poppins" pitchFamily="2" charset="77"/>
              </a:defRPr>
            </a:lvl1pPr>
          </a:lstStyle>
          <a:p>
            <a:r>
              <a:rPr lang="en-US" dirty="0"/>
              <a:t>School Logo Here</a:t>
            </a:r>
          </a:p>
        </p:txBody>
      </p:sp>
    </p:spTree>
    <p:extLst>
      <p:ext uri="{BB962C8B-B14F-4D97-AF65-F5344CB8AC3E}">
        <p14:creationId xmlns:p14="http://schemas.microsoft.com/office/powerpoint/2010/main" val="1961448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P">
            <a:extLst>
              <a:ext uri="{FF2B5EF4-FFF2-40B4-BE49-F238E27FC236}">
                <a16:creationId xmlns:a16="http://schemas.microsoft.com/office/drawing/2014/main" id="{C7FA5A7B-6192-BABA-841D-5D79F81F271D}"/>
              </a:ext>
            </a:extLst>
          </p:cNvPr>
          <p:cNvSpPr>
            <a:spLocks noGrp="1"/>
          </p:cNvSpPr>
          <p:nvPr>
            <p:ph type="body" sz="quarter" idx="11" hasCustomPrompt="1"/>
          </p:nvPr>
        </p:nvSpPr>
        <p:spPr>
          <a:xfrm>
            <a:off x="330200" y="1381932"/>
            <a:ext cx="6086475" cy="1687513"/>
          </a:xfrm>
          <a:prstGeom prst="rect">
            <a:avLst/>
          </a:prstGeom>
        </p:spPr>
        <p:txBody>
          <a:bodyPr/>
          <a:lstStyle>
            <a:lvl1pPr marL="0" indent="0">
              <a:buNone/>
              <a:defRPr/>
            </a:lvl1pPr>
          </a:lstStyle>
          <a:p>
            <a:pPr lvl="0"/>
            <a:r>
              <a:rPr lang="en-GB" dirty="0"/>
              <a:t>Enter text here.</a:t>
            </a:r>
            <a:endParaRPr lang="en-US" dirty="0"/>
          </a:p>
        </p:txBody>
      </p:sp>
      <p:sp>
        <p:nvSpPr>
          <p:cNvPr id="4" name="H1">
            <a:extLst>
              <a:ext uri="{FF2B5EF4-FFF2-40B4-BE49-F238E27FC236}">
                <a16:creationId xmlns:a16="http://schemas.microsoft.com/office/drawing/2014/main" id="{029C9560-26B9-2B82-F770-980E8735BA5A}"/>
              </a:ext>
            </a:extLst>
          </p:cNvPr>
          <p:cNvSpPr>
            <a:spLocks noGrp="1"/>
          </p:cNvSpPr>
          <p:nvPr>
            <p:ph type="body" sz="quarter" idx="10" hasCustomPrompt="1"/>
          </p:nvPr>
        </p:nvSpPr>
        <p:spPr>
          <a:xfrm>
            <a:off x="330733" y="457489"/>
            <a:ext cx="6085468" cy="509665"/>
          </a:xfrm>
          <a:prstGeom prst="rect">
            <a:avLst/>
          </a:prstGeom>
        </p:spPr>
        <p:txBody>
          <a:bodyPr/>
          <a:lstStyle>
            <a:lvl1pPr marL="0" indent="0">
              <a:buNone/>
              <a:defRPr sz="4000" b="1">
                <a:solidFill>
                  <a:srgbClr val="014360"/>
                </a:solidFill>
                <a:latin typeface="Poppins" pitchFamily="2" charset="77"/>
                <a:cs typeface="Poppins" pitchFamily="2" charset="77"/>
              </a:defRPr>
            </a:lvl1pPr>
          </a:lstStyle>
          <a:p>
            <a:pPr lvl="0"/>
            <a:r>
              <a:rPr lang="en-US" dirty="0"/>
              <a:t>How to Apply</a:t>
            </a:r>
          </a:p>
        </p:txBody>
      </p:sp>
    </p:spTree>
    <p:extLst>
      <p:ext uri="{BB962C8B-B14F-4D97-AF65-F5344CB8AC3E}">
        <p14:creationId xmlns:p14="http://schemas.microsoft.com/office/powerpoint/2010/main" val="148566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P">
            <a:extLst>
              <a:ext uri="{FF2B5EF4-FFF2-40B4-BE49-F238E27FC236}">
                <a16:creationId xmlns:a16="http://schemas.microsoft.com/office/drawing/2014/main" id="{EC89CBC8-9D60-5D3C-7DDB-F6D45150E3DF}"/>
              </a:ext>
            </a:extLst>
          </p:cNvPr>
          <p:cNvSpPr>
            <a:spLocks noGrp="1"/>
          </p:cNvSpPr>
          <p:nvPr>
            <p:ph type="body" sz="quarter" idx="11" hasCustomPrompt="1"/>
          </p:nvPr>
        </p:nvSpPr>
        <p:spPr>
          <a:xfrm>
            <a:off x="385763" y="5527417"/>
            <a:ext cx="6086475" cy="4003933"/>
          </a:xfrm>
          <a:prstGeom prst="rect">
            <a:avLst/>
          </a:prstGeom>
        </p:spPr>
        <p:txBody>
          <a:bodyPr/>
          <a:lstStyle>
            <a:lvl1pPr marL="0" indent="0">
              <a:buNone/>
              <a:defRPr lang="en-US" sz="1200" b="0" i="0" u="none" strike="noStrike" kern="1200" dirty="0" smtClean="0">
                <a:solidFill>
                  <a:schemeClr val="bg1"/>
                </a:solidFill>
                <a:effectLst/>
                <a:latin typeface="Poppins" pitchFamily="2" charset="77"/>
                <a:ea typeface="+mn-ea"/>
                <a:cs typeface="Poppins" pitchFamily="2" charset="77"/>
              </a:defRPr>
            </a:lvl1pPr>
          </a:lstStyle>
          <a:p>
            <a:pPr lvl="0"/>
            <a:r>
              <a:rPr lang="en-US" dirty="0"/>
              <a:t>Enter Text here</a:t>
            </a:r>
          </a:p>
        </p:txBody>
      </p:sp>
      <p:sp>
        <p:nvSpPr>
          <p:cNvPr id="5" name="H1">
            <a:extLst>
              <a:ext uri="{FF2B5EF4-FFF2-40B4-BE49-F238E27FC236}">
                <a16:creationId xmlns:a16="http://schemas.microsoft.com/office/drawing/2014/main" id="{0F073072-3FE6-A4DF-0CA9-A9196EE35058}"/>
              </a:ext>
            </a:extLst>
          </p:cNvPr>
          <p:cNvSpPr>
            <a:spLocks noGrp="1"/>
          </p:cNvSpPr>
          <p:nvPr>
            <p:ph type="title" hasCustomPrompt="1"/>
          </p:nvPr>
        </p:nvSpPr>
        <p:spPr>
          <a:xfrm>
            <a:off x="385763" y="4666867"/>
            <a:ext cx="6085468" cy="572266"/>
          </a:xfrm>
          <a:prstGeom prst="rect">
            <a:avLst/>
          </a:prstGeom>
        </p:spPr>
        <p:txBody>
          <a:bodyPr/>
          <a:lstStyle>
            <a:lvl1pPr>
              <a:defRPr lang="en-US" sz="4000" b="1" kern="1200" dirty="0">
                <a:solidFill>
                  <a:srgbClr val="78D0F3"/>
                </a:solidFill>
                <a:latin typeface="+mj-lt"/>
                <a:ea typeface="+mn-ea"/>
                <a:cs typeface="Poppins" pitchFamily="2" charset="77"/>
              </a:defRPr>
            </a:lvl1pPr>
          </a:lstStyle>
          <a:p>
            <a:r>
              <a:rPr lang="en-GB" dirty="0"/>
              <a:t>Get in Touch</a:t>
            </a:r>
            <a:endParaRPr lang="en-US" dirty="0"/>
          </a:p>
        </p:txBody>
      </p:sp>
    </p:spTree>
    <p:extLst>
      <p:ext uri="{BB962C8B-B14F-4D97-AF65-F5344CB8AC3E}">
        <p14:creationId xmlns:p14="http://schemas.microsoft.com/office/powerpoint/2010/main" val="1640791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P">
            <a:extLst>
              <a:ext uri="{FF2B5EF4-FFF2-40B4-BE49-F238E27FC236}">
                <a16:creationId xmlns:a16="http://schemas.microsoft.com/office/drawing/2014/main" id="{302DBB09-8FBE-96CC-6499-6CD981280E54}"/>
              </a:ext>
            </a:extLst>
          </p:cNvPr>
          <p:cNvSpPr>
            <a:spLocks noGrp="1"/>
          </p:cNvSpPr>
          <p:nvPr>
            <p:ph type="body" sz="quarter" idx="13" hasCustomPrompt="1"/>
          </p:nvPr>
        </p:nvSpPr>
        <p:spPr>
          <a:xfrm>
            <a:off x="320143" y="3721343"/>
            <a:ext cx="6130226" cy="3363669"/>
          </a:xfrm>
          <a:prstGeom prst="rect">
            <a:avLst/>
          </a:prstGeom>
        </p:spPr>
        <p:txBody>
          <a:bodyPr/>
          <a:lstStyle>
            <a:lvl1pPr marL="0" indent="0">
              <a:buNone/>
              <a:defRPr sz="1100" b="0" i="0">
                <a:solidFill>
                  <a:schemeClr val="bg1"/>
                </a:solidFill>
                <a:latin typeface="Poppins" pitchFamily="2" charset="77"/>
                <a:cs typeface="Poppins" pitchFamily="2" charset="77"/>
              </a:defRPr>
            </a:lvl1pPr>
          </a:lstStyle>
          <a:p>
            <a:pPr lvl="0"/>
            <a:r>
              <a:rPr lang="en-US" sz="1100" b="0" i="0" dirty="0">
                <a:latin typeface="Poppins" pitchFamily="2" charset="77"/>
                <a:cs typeface="Poppins" pitchFamily="2" charset="77"/>
              </a:rPr>
              <a:t>[ETHOS AND VALUES]</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[USPs (up to 5 unique selling points)]</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1.</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2.</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3.</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4.</a:t>
            </a:r>
          </a:p>
          <a:p>
            <a:pPr lvl="0"/>
            <a:endParaRPr lang="en-US" sz="1100" b="0" i="0" dirty="0">
              <a:latin typeface="Poppins" pitchFamily="2" charset="77"/>
              <a:cs typeface="Poppins" pitchFamily="2" charset="77"/>
            </a:endParaRPr>
          </a:p>
          <a:p>
            <a:pPr lvl="0"/>
            <a:r>
              <a:rPr lang="en-US" sz="1100" b="0" i="0" dirty="0">
                <a:latin typeface="Poppins" pitchFamily="2" charset="77"/>
                <a:cs typeface="Poppins" pitchFamily="2" charset="77"/>
              </a:rPr>
              <a:t>5.</a:t>
            </a:r>
          </a:p>
          <a:p>
            <a:pPr lvl="0"/>
            <a:endParaRPr lang="en-US" sz="1100" b="0" i="0" dirty="0">
              <a:latin typeface="Poppins" pitchFamily="2" charset="77"/>
              <a:cs typeface="Poppins" pitchFamily="2" charset="77"/>
            </a:endParaRPr>
          </a:p>
        </p:txBody>
      </p:sp>
      <p:sp>
        <p:nvSpPr>
          <p:cNvPr id="9" name="H1">
            <a:extLst>
              <a:ext uri="{FF2B5EF4-FFF2-40B4-BE49-F238E27FC236}">
                <a16:creationId xmlns:a16="http://schemas.microsoft.com/office/drawing/2014/main" id="{FBE31772-C2BB-A010-F730-6B41A53450A6}"/>
              </a:ext>
            </a:extLst>
          </p:cNvPr>
          <p:cNvSpPr>
            <a:spLocks noGrp="1"/>
          </p:cNvSpPr>
          <p:nvPr>
            <p:ph type="body" sz="quarter" idx="12" hasCustomPrompt="1"/>
          </p:nvPr>
        </p:nvSpPr>
        <p:spPr>
          <a:xfrm>
            <a:off x="325438" y="2985033"/>
            <a:ext cx="6085468" cy="572266"/>
          </a:xfrm>
          <a:prstGeom prst="rect">
            <a:avLst/>
          </a:prstGeom>
        </p:spPr>
        <p:txBody>
          <a:bodyPr/>
          <a:lstStyle>
            <a:lvl1pPr marL="0" indent="0">
              <a:buNone/>
              <a:defRPr sz="3600" b="1">
                <a:solidFill>
                  <a:schemeClr val="bg1"/>
                </a:solidFill>
                <a:latin typeface="Poppins" pitchFamily="2" charset="77"/>
                <a:cs typeface="Poppins" pitchFamily="2" charset="77"/>
              </a:defRPr>
            </a:lvl1pPr>
          </a:lstStyle>
          <a:p>
            <a:pPr lvl="0"/>
            <a:r>
              <a:rPr lang="en-US" dirty="0"/>
              <a:t>What makes us special?</a:t>
            </a:r>
          </a:p>
        </p:txBody>
      </p:sp>
      <p:sp>
        <p:nvSpPr>
          <p:cNvPr id="8" name="P">
            <a:extLst>
              <a:ext uri="{FF2B5EF4-FFF2-40B4-BE49-F238E27FC236}">
                <a16:creationId xmlns:a16="http://schemas.microsoft.com/office/drawing/2014/main" id="{5FB1C866-575A-9991-F4AD-D1FFCDFDAB7A}"/>
              </a:ext>
            </a:extLst>
          </p:cNvPr>
          <p:cNvSpPr>
            <a:spLocks noGrp="1"/>
          </p:cNvSpPr>
          <p:nvPr>
            <p:ph type="body" sz="quarter" idx="11" hasCustomPrompt="1"/>
          </p:nvPr>
        </p:nvSpPr>
        <p:spPr>
          <a:xfrm>
            <a:off x="325438" y="1193800"/>
            <a:ext cx="6130226" cy="1627188"/>
          </a:xfrm>
          <a:prstGeom prst="rect">
            <a:avLst/>
          </a:prstGeom>
        </p:spPr>
        <p:txBody>
          <a:bodyPr/>
          <a:lstStyle>
            <a:lvl1pPr marL="0" indent="0">
              <a:buNone/>
              <a:defRPr sz="1100" b="0" i="0">
                <a:solidFill>
                  <a:schemeClr val="bg1"/>
                </a:solidFill>
                <a:latin typeface="Poppins" pitchFamily="2" charset="77"/>
                <a:cs typeface="Poppins" pitchFamily="2" charset="77"/>
              </a:defRPr>
            </a:lvl1pPr>
          </a:lstStyle>
          <a:p>
            <a:pPr lvl="0"/>
            <a:r>
              <a:rPr lang="en-US" sz="1100" b="0" i="0" dirty="0">
                <a:latin typeface="Poppins" pitchFamily="2" charset="77"/>
                <a:cs typeface="Poppins" pitchFamily="2" charset="77"/>
              </a:rPr>
              <a:t>[HISTORY AND ACHIEVEMENTS]</a:t>
            </a:r>
            <a:endParaRPr lang="en-US" dirty="0"/>
          </a:p>
        </p:txBody>
      </p:sp>
      <p:sp>
        <p:nvSpPr>
          <p:cNvPr id="7" name="H1">
            <a:extLst>
              <a:ext uri="{FF2B5EF4-FFF2-40B4-BE49-F238E27FC236}">
                <a16:creationId xmlns:a16="http://schemas.microsoft.com/office/drawing/2014/main" id="{A5F817C6-450E-B429-F638-921AD81D7980}"/>
              </a:ext>
            </a:extLst>
          </p:cNvPr>
          <p:cNvSpPr>
            <a:spLocks noGrp="1"/>
          </p:cNvSpPr>
          <p:nvPr>
            <p:ph type="body" sz="quarter" idx="10" hasCustomPrompt="1"/>
          </p:nvPr>
        </p:nvSpPr>
        <p:spPr>
          <a:xfrm>
            <a:off x="330733" y="457489"/>
            <a:ext cx="6085468" cy="572266"/>
          </a:xfrm>
          <a:prstGeom prst="rect">
            <a:avLst/>
          </a:prstGeom>
        </p:spPr>
        <p:txBody>
          <a:bodyPr/>
          <a:lstStyle>
            <a:lvl1pPr marL="0" indent="0">
              <a:buNone/>
              <a:defRPr sz="4000" b="1">
                <a:solidFill>
                  <a:schemeClr val="bg1"/>
                </a:solidFill>
                <a:latin typeface="Poppins" pitchFamily="2" charset="77"/>
                <a:cs typeface="Poppins" pitchFamily="2" charset="77"/>
              </a:defRPr>
            </a:lvl1pPr>
          </a:lstStyle>
          <a:p>
            <a:pPr lvl="0"/>
            <a:r>
              <a:rPr lang="en-US" dirty="0"/>
              <a:t>Our Story</a:t>
            </a:r>
          </a:p>
        </p:txBody>
      </p:sp>
    </p:spTree>
    <p:extLst>
      <p:ext uri="{BB962C8B-B14F-4D97-AF65-F5344CB8AC3E}">
        <p14:creationId xmlns:p14="http://schemas.microsoft.com/office/powerpoint/2010/main" val="329640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2">
            <a:extLst>
              <a:ext uri="{FF2B5EF4-FFF2-40B4-BE49-F238E27FC236}">
                <a16:creationId xmlns:a16="http://schemas.microsoft.com/office/drawing/2014/main" id="{C8B38F51-D716-3C7F-0C82-9EA1B1E7B631}"/>
              </a:ext>
            </a:extLst>
          </p:cNvPr>
          <p:cNvSpPr>
            <a:spLocks noGrp="1"/>
          </p:cNvSpPr>
          <p:nvPr>
            <p:ph type="body" sz="quarter" idx="30" hasCustomPrompt="1"/>
          </p:nvPr>
        </p:nvSpPr>
        <p:spPr>
          <a:xfrm>
            <a:off x="4001855" y="1243585"/>
            <a:ext cx="2152760" cy="258274"/>
          </a:xfrm>
          <a:prstGeom prst="rect">
            <a:avLst/>
          </a:prstGeom>
        </p:spPr>
        <p:txBody>
          <a:bodyPr/>
          <a:lstStyle>
            <a:lvl1pPr marL="0" indent="0">
              <a:buNone/>
              <a:defRPr lang="en-GB" sz="1400" b="1" kern="1200" dirty="0" smtClean="0">
                <a:solidFill>
                  <a:srgbClr val="78D0F3"/>
                </a:solidFill>
                <a:latin typeface="Poppins" pitchFamily="2" charset="77"/>
                <a:ea typeface="+mn-ea"/>
                <a:cs typeface="Poppins" pitchFamily="2" charset="77"/>
              </a:defRPr>
            </a:lvl1pPr>
            <a:lvl2pPr marL="342900" indent="0">
              <a:buNone/>
              <a:defRPr lang="en-GB" smtClean="0"/>
            </a:lvl2pPr>
            <a:lvl3pPr marL="685800" indent="0">
              <a:buNone/>
              <a:defRPr lang="en-GB" smtClean="0"/>
            </a:lvl3pPr>
            <a:lvl4pPr marL="1028700" indent="0">
              <a:buNone/>
              <a:defRPr lang="en-GB" smtClean="0"/>
            </a:lvl4pPr>
            <a:lvl5pPr marL="1371600" indent="0">
              <a:buNone/>
              <a:defRPr lang="en-US"/>
            </a:lvl5pPr>
          </a:lstStyle>
          <a:p>
            <a:pPr lvl="0"/>
            <a:r>
              <a:rPr lang="en-GB" dirty="0"/>
              <a:t>Our STARS Values</a:t>
            </a:r>
          </a:p>
        </p:txBody>
      </p:sp>
      <p:sp>
        <p:nvSpPr>
          <p:cNvPr id="7" name="P">
            <a:extLst>
              <a:ext uri="{FF2B5EF4-FFF2-40B4-BE49-F238E27FC236}">
                <a16:creationId xmlns:a16="http://schemas.microsoft.com/office/drawing/2014/main" id="{27BF56B7-D702-856E-AB26-AD3F75D79096}"/>
              </a:ext>
            </a:extLst>
          </p:cNvPr>
          <p:cNvSpPr>
            <a:spLocks noGrp="1"/>
          </p:cNvSpPr>
          <p:nvPr>
            <p:ph type="body" sz="quarter" idx="24" hasCustomPrompt="1"/>
          </p:nvPr>
        </p:nvSpPr>
        <p:spPr>
          <a:xfrm>
            <a:off x="330733" y="6998563"/>
            <a:ext cx="3526159" cy="2262667"/>
          </a:xfrm>
          <a:prstGeom prst="rect">
            <a:avLst/>
          </a:prstGeom>
        </p:spPr>
        <p:txBody>
          <a:bodyPr numCol="1"/>
          <a:lstStyle>
            <a:lvl1pPr marL="0" indent="0">
              <a:buFont typeface="Arial" panose="020B0604020202020204" pitchFamily="34" charset="0"/>
              <a:buNone/>
              <a:defRPr sz="1200" b="0">
                <a:solidFill>
                  <a:schemeClr val="bg1"/>
                </a:solidFill>
                <a:latin typeface="Poppins" pitchFamily="2" charset="77"/>
                <a:cs typeface="Poppins" pitchFamily="2" charset="77"/>
              </a:defRPr>
            </a:lvl1pPr>
          </a:lstStyle>
          <a:p>
            <a:pPr lvl="0"/>
            <a:r>
              <a:rPr lang="en-US" dirty="0"/>
              <a:t>YOUR TEXT HERE</a:t>
            </a:r>
          </a:p>
        </p:txBody>
      </p:sp>
      <p:sp>
        <p:nvSpPr>
          <p:cNvPr id="2" name="P">
            <a:extLst>
              <a:ext uri="{FF2B5EF4-FFF2-40B4-BE49-F238E27FC236}">
                <a16:creationId xmlns:a16="http://schemas.microsoft.com/office/drawing/2014/main" id="{CE3270E4-86D5-A592-EB08-786189CFCD24}"/>
              </a:ext>
            </a:extLst>
          </p:cNvPr>
          <p:cNvSpPr>
            <a:spLocks noGrp="1"/>
          </p:cNvSpPr>
          <p:nvPr>
            <p:ph type="body" sz="quarter" idx="23" hasCustomPrompt="1"/>
          </p:nvPr>
        </p:nvSpPr>
        <p:spPr>
          <a:xfrm>
            <a:off x="330733" y="5632401"/>
            <a:ext cx="3526159" cy="1152332"/>
          </a:xfrm>
          <a:prstGeom prst="rect">
            <a:avLst/>
          </a:prstGeom>
        </p:spPr>
        <p:txBody>
          <a:bodyPr numCol="1"/>
          <a:lstStyle>
            <a:lvl1pPr marL="0" indent="0">
              <a:buFont typeface="Arial" panose="020B0604020202020204" pitchFamily="34" charset="0"/>
              <a:buNone/>
              <a:defRPr sz="1200" b="0">
                <a:solidFill>
                  <a:schemeClr val="bg1"/>
                </a:solidFill>
                <a:latin typeface="Poppins" pitchFamily="2" charset="77"/>
                <a:cs typeface="Poppins" pitchFamily="2" charset="77"/>
              </a:defRPr>
            </a:lvl1pPr>
          </a:lstStyle>
          <a:p>
            <a:pPr lvl="0"/>
            <a:r>
              <a:rPr lang="en-US" dirty="0"/>
              <a:t>YOUR TEXT HERE</a:t>
            </a:r>
          </a:p>
        </p:txBody>
      </p:sp>
      <p:sp>
        <p:nvSpPr>
          <p:cNvPr id="5" name="P">
            <a:extLst>
              <a:ext uri="{FF2B5EF4-FFF2-40B4-BE49-F238E27FC236}">
                <a16:creationId xmlns:a16="http://schemas.microsoft.com/office/drawing/2014/main" id="{C998588A-2AFD-E4B9-2CDD-92EE3D40FA42}"/>
              </a:ext>
            </a:extLst>
          </p:cNvPr>
          <p:cNvSpPr>
            <a:spLocks noGrp="1"/>
          </p:cNvSpPr>
          <p:nvPr>
            <p:ph type="body" sz="quarter" idx="22" hasCustomPrompt="1"/>
          </p:nvPr>
        </p:nvSpPr>
        <p:spPr>
          <a:xfrm>
            <a:off x="330733" y="1243585"/>
            <a:ext cx="3526159" cy="4174985"/>
          </a:xfrm>
          <a:prstGeom prst="rect">
            <a:avLst/>
          </a:prstGeom>
        </p:spPr>
        <p:txBody>
          <a:bodyPr numCol="1"/>
          <a:lstStyle>
            <a:lvl1pPr marL="0" indent="0">
              <a:buFont typeface="Arial" panose="020B0604020202020204" pitchFamily="34" charset="0"/>
              <a:buNone/>
              <a:defRPr sz="1200" b="0">
                <a:solidFill>
                  <a:schemeClr val="bg1"/>
                </a:solidFill>
                <a:latin typeface="Poppins" pitchFamily="2" charset="77"/>
                <a:cs typeface="Poppins" pitchFamily="2" charset="77"/>
              </a:defRPr>
            </a:lvl1pPr>
          </a:lstStyle>
          <a:p>
            <a:pPr lvl="0"/>
            <a:r>
              <a:rPr lang="en-US" dirty="0"/>
              <a:t>YOUR TEXT HERE</a:t>
            </a:r>
          </a:p>
        </p:txBody>
      </p:sp>
      <p:sp>
        <p:nvSpPr>
          <p:cNvPr id="20" name="H1">
            <a:extLst>
              <a:ext uri="{FF2B5EF4-FFF2-40B4-BE49-F238E27FC236}">
                <a16:creationId xmlns:a16="http://schemas.microsoft.com/office/drawing/2014/main" id="{D7FB1E78-3E98-7241-96D6-47F49C92D2F9}"/>
              </a:ext>
            </a:extLst>
          </p:cNvPr>
          <p:cNvSpPr>
            <a:spLocks noGrp="1"/>
          </p:cNvSpPr>
          <p:nvPr>
            <p:ph type="title" hasCustomPrompt="1"/>
          </p:nvPr>
        </p:nvSpPr>
        <p:spPr>
          <a:xfrm>
            <a:off x="330733" y="457489"/>
            <a:ext cx="5823882" cy="572266"/>
          </a:xfrm>
          <a:prstGeom prst="rect">
            <a:avLst/>
          </a:prstGeom>
        </p:spPr>
        <p:txBody>
          <a:bodyPr/>
          <a:lstStyle>
            <a:lvl1pPr>
              <a:defRPr lang="en-GB" sz="4000" b="1" kern="1200" dirty="0" smtClean="0">
                <a:solidFill>
                  <a:srgbClr val="78D0F3"/>
                </a:solidFill>
                <a:latin typeface="Poppins" pitchFamily="2" charset="77"/>
                <a:ea typeface="+mn-ea"/>
                <a:cs typeface="Poppins" pitchFamily="2" charset="77"/>
              </a:defRPr>
            </a:lvl1pPr>
          </a:lstStyle>
          <a:p>
            <a:r>
              <a:rPr lang="en-GB" dirty="0"/>
              <a:t>Click to edit text</a:t>
            </a:r>
            <a:endParaRPr lang="en-US" dirty="0"/>
          </a:p>
        </p:txBody>
      </p:sp>
      <p:sp>
        <p:nvSpPr>
          <p:cNvPr id="25" name="Text Placeholder 24">
            <a:extLst>
              <a:ext uri="{FF2B5EF4-FFF2-40B4-BE49-F238E27FC236}">
                <a16:creationId xmlns:a16="http://schemas.microsoft.com/office/drawing/2014/main" id="{AAA6D111-1774-FC30-70EB-2E00EE0A13D6}"/>
              </a:ext>
            </a:extLst>
          </p:cNvPr>
          <p:cNvSpPr>
            <a:spLocks noGrp="1"/>
          </p:cNvSpPr>
          <p:nvPr>
            <p:ph type="body" sz="quarter" idx="32" hasCustomPrompt="1"/>
          </p:nvPr>
        </p:nvSpPr>
        <p:spPr>
          <a:xfrm>
            <a:off x="5259388" y="2175923"/>
            <a:ext cx="1101725"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Sharing</a:t>
            </a:r>
          </a:p>
        </p:txBody>
      </p:sp>
      <p:sp>
        <p:nvSpPr>
          <p:cNvPr id="26" name="Text Placeholder 24">
            <a:extLst>
              <a:ext uri="{FF2B5EF4-FFF2-40B4-BE49-F238E27FC236}">
                <a16:creationId xmlns:a16="http://schemas.microsoft.com/office/drawing/2014/main" id="{1A206888-CE21-5074-A9EC-98E3705871A0}"/>
              </a:ext>
            </a:extLst>
          </p:cNvPr>
          <p:cNvSpPr>
            <a:spLocks noGrp="1"/>
          </p:cNvSpPr>
          <p:nvPr>
            <p:ph type="body" sz="quarter" idx="33" hasCustomPrompt="1"/>
          </p:nvPr>
        </p:nvSpPr>
        <p:spPr>
          <a:xfrm>
            <a:off x="5259388" y="3465504"/>
            <a:ext cx="1101725"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Trust</a:t>
            </a:r>
          </a:p>
        </p:txBody>
      </p:sp>
      <p:sp>
        <p:nvSpPr>
          <p:cNvPr id="27" name="Text Placeholder 24">
            <a:extLst>
              <a:ext uri="{FF2B5EF4-FFF2-40B4-BE49-F238E27FC236}">
                <a16:creationId xmlns:a16="http://schemas.microsoft.com/office/drawing/2014/main" id="{648C0535-C407-6487-FA70-A30E4F5FC481}"/>
              </a:ext>
            </a:extLst>
          </p:cNvPr>
          <p:cNvSpPr>
            <a:spLocks noGrp="1"/>
          </p:cNvSpPr>
          <p:nvPr>
            <p:ph type="body" sz="quarter" idx="34" hasCustomPrompt="1"/>
          </p:nvPr>
        </p:nvSpPr>
        <p:spPr>
          <a:xfrm>
            <a:off x="5259120" y="4755085"/>
            <a:ext cx="1426160"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Achievement</a:t>
            </a:r>
          </a:p>
        </p:txBody>
      </p:sp>
      <p:sp>
        <p:nvSpPr>
          <p:cNvPr id="28" name="Text Placeholder 24">
            <a:extLst>
              <a:ext uri="{FF2B5EF4-FFF2-40B4-BE49-F238E27FC236}">
                <a16:creationId xmlns:a16="http://schemas.microsoft.com/office/drawing/2014/main" id="{58C2EEFA-2EB1-CE94-7FF2-9D97B4C58C13}"/>
              </a:ext>
            </a:extLst>
          </p:cNvPr>
          <p:cNvSpPr>
            <a:spLocks noGrp="1"/>
          </p:cNvSpPr>
          <p:nvPr>
            <p:ph type="body" sz="quarter" idx="35" hasCustomPrompt="1"/>
          </p:nvPr>
        </p:nvSpPr>
        <p:spPr>
          <a:xfrm>
            <a:off x="5259388" y="6053839"/>
            <a:ext cx="1101725"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Respect</a:t>
            </a:r>
          </a:p>
        </p:txBody>
      </p:sp>
      <p:sp>
        <p:nvSpPr>
          <p:cNvPr id="29" name="Text Placeholder 24">
            <a:extLst>
              <a:ext uri="{FF2B5EF4-FFF2-40B4-BE49-F238E27FC236}">
                <a16:creationId xmlns:a16="http://schemas.microsoft.com/office/drawing/2014/main" id="{C5A2BD30-A6FE-DF68-6D11-ACEF97E904C9}"/>
              </a:ext>
            </a:extLst>
          </p:cNvPr>
          <p:cNvSpPr>
            <a:spLocks noGrp="1"/>
          </p:cNvSpPr>
          <p:nvPr>
            <p:ph type="body" sz="quarter" idx="36" hasCustomPrompt="1"/>
          </p:nvPr>
        </p:nvSpPr>
        <p:spPr>
          <a:xfrm>
            <a:off x="5259388" y="7336229"/>
            <a:ext cx="1101725" cy="257175"/>
          </a:xfrm>
          <a:prstGeom prst="rect">
            <a:avLst/>
          </a:prstGeom>
        </p:spPr>
        <p:txBody>
          <a:bodyPr/>
          <a:lstStyle>
            <a:lvl1pPr marL="0" indent="0">
              <a:buNone/>
              <a:defRPr lang="en-GB" sz="1400" b="1" kern="1200" dirty="0" smtClean="0">
                <a:solidFill>
                  <a:schemeClr val="bg1"/>
                </a:solidFill>
                <a:latin typeface="Poppins" pitchFamily="2" charset="77"/>
                <a:ea typeface="+mn-ea"/>
                <a:cs typeface="Poppins" pitchFamily="2" charset="77"/>
              </a:defRPr>
            </a:lvl1pPr>
          </a:lstStyle>
          <a:p>
            <a:pPr lvl="0"/>
            <a:r>
              <a:rPr lang="en-GB" dirty="0"/>
              <a:t>Safety</a:t>
            </a:r>
          </a:p>
        </p:txBody>
      </p:sp>
    </p:spTree>
    <p:extLst>
      <p:ext uri="{BB962C8B-B14F-4D97-AF65-F5344CB8AC3E}">
        <p14:creationId xmlns:p14="http://schemas.microsoft.com/office/powerpoint/2010/main" val="9843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78D0F3"/>
        </a:solidFill>
        <a:effectLst/>
      </p:bgPr>
    </p:bg>
    <p:spTree>
      <p:nvGrpSpPr>
        <p:cNvPr id="1" name=""/>
        <p:cNvGrpSpPr/>
        <p:nvPr/>
      </p:nvGrpSpPr>
      <p:grpSpPr>
        <a:xfrm>
          <a:off x="0" y="0"/>
          <a:ext cx="0" cy="0"/>
          <a:chOff x="0" y="0"/>
          <a:chExt cx="0" cy="0"/>
        </a:xfrm>
      </p:grpSpPr>
      <p:sp>
        <p:nvSpPr>
          <p:cNvPr id="8" name="P">
            <a:extLst>
              <a:ext uri="{FF2B5EF4-FFF2-40B4-BE49-F238E27FC236}">
                <a16:creationId xmlns:a16="http://schemas.microsoft.com/office/drawing/2014/main" id="{25405503-F129-05EF-9C71-29969E525B69}"/>
              </a:ext>
            </a:extLst>
          </p:cNvPr>
          <p:cNvSpPr>
            <a:spLocks noGrp="1"/>
          </p:cNvSpPr>
          <p:nvPr>
            <p:ph type="body" sz="quarter" idx="22" hasCustomPrompt="1"/>
          </p:nvPr>
        </p:nvSpPr>
        <p:spPr>
          <a:xfrm>
            <a:off x="518990" y="1763486"/>
            <a:ext cx="2197706" cy="7887135"/>
          </a:xfrm>
          <a:prstGeom prst="rect">
            <a:avLst/>
          </a:prstGeom>
        </p:spPr>
        <p:txBody>
          <a:bodyPr numCol="1"/>
          <a:lstStyle>
            <a:lvl1pPr marL="0" indent="0">
              <a:lnSpc>
                <a:spcPct val="100000"/>
              </a:lnSpc>
              <a:spcBef>
                <a:spcPts val="1300"/>
              </a:spcBef>
              <a:buFont typeface="Arial" panose="020B0604020202020204" pitchFamily="34" charset="0"/>
              <a:buNone/>
              <a:defRPr sz="1200" b="0">
                <a:solidFill>
                  <a:srgbClr val="064360"/>
                </a:solidFill>
                <a:latin typeface="Poppins" pitchFamily="2" charset="77"/>
                <a:cs typeface="Poppins" pitchFamily="2" charset="77"/>
              </a:defRPr>
            </a:lvl1pPr>
          </a:lstStyle>
          <a:p>
            <a:pPr lvl="0"/>
            <a:r>
              <a:rPr lang="en-GB" dirty="0"/>
              <a:t>Summerhill Primary Academy Summerhill's Little Treasures </a:t>
            </a:r>
          </a:p>
          <a:p>
            <a:pPr lvl="0"/>
            <a:r>
              <a:rPr lang="en-GB" dirty="0"/>
              <a:t>Jubilee Park Academy </a:t>
            </a:r>
          </a:p>
          <a:p>
            <a:pPr lvl="0"/>
            <a:r>
              <a:rPr lang="en-GB" dirty="0"/>
              <a:t>Dudley Wood Primary School </a:t>
            </a:r>
          </a:p>
          <a:p>
            <a:pPr lvl="0"/>
            <a:r>
              <a:rPr lang="en-GB" dirty="0" err="1"/>
              <a:t>Wychbold</a:t>
            </a:r>
            <a:r>
              <a:rPr lang="en-GB" dirty="0"/>
              <a:t> First and Nursery School </a:t>
            </a:r>
          </a:p>
          <a:p>
            <a:pPr lvl="0"/>
            <a:r>
              <a:rPr lang="en-GB" dirty="0"/>
              <a:t>St Peter's Droitwich CofE Academy </a:t>
            </a:r>
          </a:p>
          <a:p>
            <a:pPr lvl="0"/>
            <a:r>
              <a:rPr lang="en-GB" dirty="0"/>
              <a:t>North Worcester Primary Academy</a:t>
            </a:r>
          </a:p>
          <a:p>
            <a:pPr lvl="0"/>
            <a:r>
              <a:rPr lang="en-GB" dirty="0"/>
              <a:t>Northwick Manor Primary School </a:t>
            </a:r>
          </a:p>
          <a:p>
            <a:pPr lvl="0"/>
            <a:r>
              <a:rPr lang="en-GB" dirty="0"/>
              <a:t>Cranham Primary School </a:t>
            </a:r>
          </a:p>
          <a:p>
            <a:pPr lvl="0"/>
            <a:r>
              <a:rPr lang="en-GB" dirty="0"/>
              <a:t>Cherry Orchard Primary School </a:t>
            </a:r>
          </a:p>
          <a:p>
            <a:pPr lvl="0"/>
            <a:r>
              <a:rPr lang="en-GB" dirty="0"/>
              <a:t>St </a:t>
            </a:r>
            <a:r>
              <a:rPr lang="en-GB" dirty="0" err="1"/>
              <a:t>Clement's</a:t>
            </a:r>
            <a:r>
              <a:rPr lang="en-GB" dirty="0"/>
              <a:t> CofE Primary School and Pre-School</a:t>
            </a:r>
          </a:p>
          <a:p>
            <a:pPr lvl="0"/>
            <a:r>
              <a:rPr lang="en-GB" dirty="0"/>
              <a:t>Great Witley CE Primary School </a:t>
            </a:r>
          </a:p>
          <a:p>
            <a:pPr lvl="0"/>
            <a:r>
              <a:rPr lang="en-GB" dirty="0" err="1"/>
              <a:t>Cutnall</a:t>
            </a:r>
            <a:r>
              <a:rPr lang="en-GB" dirty="0"/>
              <a:t> Green CofE Primary School </a:t>
            </a:r>
          </a:p>
          <a:p>
            <a:pPr lvl="0"/>
            <a:r>
              <a:rPr lang="en-GB" dirty="0" err="1"/>
              <a:t>Burlish</a:t>
            </a:r>
            <a:r>
              <a:rPr lang="en-GB" dirty="0"/>
              <a:t> Park Primary School </a:t>
            </a:r>
          </a:p>
          <a:p>
            <a:pPr lvl="0"/>
            <a:r>
              <a:rPr lang="en-GB" dirty="0" err="1"/>
              <a:t>Heronswood</a:t>
            </a:r>
            <a:r>
              <a:rPr lang="en-GB" dirty="0"/>
              <a:t> Primary School </a:t>
            </a:r>
          </a:p>
          <a:p>
            <a:pPr lvl="0"/>
            <a:r>
              <a:rPr lang="en-GB" dirty="0"/>
              <a:t>Unity Academy </a:t>
            </a:r>
          </a:p>
        </p:txBody>
      </p:sp>
      <p:sp>
        <p:nvSpPr>
          <p:cNvPr id="46" name="Title 1">
            <a:extLst>
              <a:ext uri="{FF2B5EF4-FFF2-40B4-BE49-F238E27FC236}">
                <a16:creationId xmlns:a16="http://schemas.microsoft.com/office/drawing/2014/main" id="{B6E692CD-E3F6-D019-C059-B3F26D7D1572}"/>
              </a:ext>
            </a:extLst>
          </p:cNvPr>
          <p:cNvSpPr>
            <a:spLocks noGrp="1"/>
          </p:cNvSpPr>
          <p:nvPr>
            <p:ph type="title" hasCustomPrompt="1"/>
          </p:nvPr>
        </p:nvSpPr>
        <p:spPr>
          <a:xfrm>
            <a:off x="239591" y="494393"/>
            <a:ext cx="2477106" cy="1269093"/>
          </a:xfrm>
          <a:prstGeom prst="rect">
            <a:avLst/>
          </a:prstGeom>
        </p:spPr>
        <p:txBody>
          <a:bodyPr/>
          <a:lstStyle>
            <a:lvl1pPr>
              <a:defRPr lang="en-US" sz="4000" b="1" kern="1200" dirty="0" smtClean="0">
                <a:solidFill>
                  <a:srgbClr val="064360"/>
                </a:solidFill>
                <a:latin typeface="Poppins" pitchFamily="2" charset="77"/>
                <a:ea typeface="+mn-ea"/>
                <a:cs typeface="Poppins" pitchFamily="2" charset="77"/>
              </a:defRPr>
            </a:lvl1pPr>
          </a:lstStyle>
          <a:p>
            <a:r>
              <a:rPr lang="en-GB" dirty="0"/>
              <a:t>Our</a:t>
            </a:r>
            <a:br>
              <a:rPr lang="en-GB" dirty="0"/>
            </a:br>
            <a:r>
              <a:rPr lang="en-GB" dirty="0"/>
              <a:t>Schools</a:t>
            </a:r>
            <a:endParaRPr lang="en-US" dirty="0"/>
          </a:p>
        </p:txBody>
      </p:sp>
    </p:spTree>
    <p:extLst>
      <p:ext uri="{BB962C8B-B14F-4D97-AF65-F5344CB8AC3E}">
        <p14:creationId xmlns:p14="http://schemas.microsoft.com/office/powerpoint/2010/main" val="157027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Image">
            <a:extLst>
              <a:ext uri="{FF2B5EF4-FFF2-40B4-BE49-F238E27FC236}">
                <a16:creationId xmlns:a16="http://schemas.microsoft.com/office/drawing/2014/main" id="{BEBE34F0-C79C-A071-E017-92FEC06DF688}"/>
              </a:ext>
              <a:ext uri="{C183D7F6-B498-43B3-948B-1728B52AA6E4}">
                <adec:decorative xmlns:adec="http://schemas.microsoft.com/office/drawing/2017/decorative" val="1"/>
              </a:ext>
            </a:extLst>
          </p:cNvPr>
          <p:cNvSpPr>
            <a:spLocks noGrp="1"/>
          </p:cNvSpPr>
          <p:nvPr>
            <p:ph type="pic" sz="quarter" idx="10" hasCustomPrompt="1"/>
          </p:nvPr>
        </p:nvSpPr>
        <p:spPr>
          <a:xfrm>
            <a:off x="-9144" y="0"/>
            <a:ext cx="6867144" cy="3671151"/>
          </a:xfrm>
          <a:custGeom>
            <a:avLst/>
            <a:gdLst>
              <a:gd name="connsiteX0" fmla="*/ 0 w 6858000"/>
              <a:gd name="connsiteY0" fmla="*/ 0 h 3983038"/>
              <a:gd name="connsiteX1" fmla="*/ 6858000 w 6858000"/>
              <a:gd name="connsiteY1" fmla="*/ 0 h 3983038"/>
              <a:gd name="connsiteX2" fmla="*/ 6858000 w 6858000"/>
              <a:gd name="connsiteY2" fmla="*/ 3983038 h 3983038"/>
              <a:gd name="connsiteX3" fmla="*/ 0 w 6858000"/>
              <a:gd name="connsiteY3" fmla="*/ 3983038 h 3983038"/>
              <a:gd name="connsiteX4" fmla="*/ 0 w 6858000"/>
              <a:gd name="connsiteY4" fmla="*/ 0 h 3983038"/>
              <a:gd name="connsiteX0" fmla="*/ 0 w 6858000"/>
              <a:gd name="connsiteY0" fmla="*/ 0 h 3983038"/>
              <a:gd name="connsiteX1" fmla="*/ 6858000 w 6858000"/>
              <a:gd name="connsiteY1" fmla="*/ 0 h 3983038"/>
              <a:gd name="connsiteX2" fmla="*/ 6858000 w 6858000"/>
              <a:gd name="connsiteY2" fmla="*/ 3983038 h 3983038"/>
              <a:gd name="connsiteX3" fmla="*/ 0 w 6858000"/>
              <a:gd name="connsiteY3" fmla="*/ 3277959 h 3983038"/>
              <a:gd name="connsiteX4" fmla="*/ 0 w 6858000"/>
              <a:gd name="connsiteY4" fmla="*/ 0 h 3983038"/>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58000"/>
              <a:gd name="connsiteY0" fmla="*/ 0 h 3277959"/>
              <a:gd name="connsiteX1" fmla="*/ 6858000 w 6858000"/>
              <a:gd name="connsiteY1" fmla="*/ 0 h 3277959"/>
              <a:gd name="connsiteX2" fmla="*/ 6858000 w 6858000"/>
              <a:gd name="connsiteY2" fmla="*/ 3156773 h 3277959"/>
              <a:gd name="connsiteX3" fmla="*/ 0 w 6858000"/>
              <a:gd name="connsiteY3" fmla="*/ 3277959 h 3277959"/>
              <a:gd name="connsiteX4" fmla="*/ 0 w 6858000"/>
              <a:gd name="connsiteY4" fmla="*/ 0 h 3277959"/>
              <a:gd name="connsiteX0" fmla="*/ 0 w 6867144"/>
              <a:gd name="connsiteY0" fmla="*/ 0 h 3671151"/>
              <a:gd name="connsiteX1" fmla="*/ 6867144 w 6867144"/>
              <a:gd name="connsiteY1" fmla="*/ 393192 h 3671151"/>
              <a:gd name="connsiteX2" fmla="*/ 6867144 w 6867144"/>
              <a:gd name="connsiteY2" fmla="*/ 3549965 h 3671151"/>
              <a:gd name="connsiteX3" fmla="*/ 9144 w 6867144"/>
              <a:gd name="connsiteY3" fmla="*/ 3671151 h 3671151"/>
              <a:gd name="connsiteX4" fmla="*/ 0 w 6867144"/>
              <a:gd name="connsiteY4" fmla="*/ 0 h 3671151"/>
              <a:gd name="connsiteX0" fmla="*/ 0 w 6867144"/>
              <a:gd name="connsiteY0" fmla="*/ 0 h 3671151"/>
              <a:gd name="connsiteX1" fmla="*/ 6867144 w 6867144"/>
              <a:gd name="connsiteY1" fmla="*/ 9144 h 3671151"/>
              <a:gd name="connsiteX2" fmla="*/ 6867144 w 6867144"/>
              <a:gd name="connsiteY2" fmla="*/ 3549965 h 3671151"/>
              <a:gd name="connsiteX3" fmla="*/ 9144 w 6867144"/>
              <a:gd name="connsiteY3" fmla="*/ 3671151 h 3671151"/>
              <a:gd name="connsiteX4" fmla="*/ 0 w 6867144"/>
              <a:gd name="connsiteY4" fmla="*/ 0 h 3671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7144" h="3671151">
                <a:moveTo>
                  <a:pt x="0" y="0"/>
                </a:moveTo>
                <a:lnTo>
                  <a:pt x="6867144" y="9144"/>
                </a:lnTo>
                <a:lnTo>
                  <a:pt x="6867144" y="3549965"/>
                </a:lnTo>
                <a:cubicBezTo>
                  <a:pt x="3567592" y="2742062"/>
                  <a:pt x="620579" y="3168047"/>
                  <a:pt x="9144" y="3671151"/>
                </a:cubicBezTo>
                <a:lnTo>
                  <a:pt x="0" y="0"/>
                </a:lnTo>
                <a:close/>
              </a:path>
            </a:pathLst>
          </a:custGeom>
        </p:spPr>
        <p:txBody>
          <a:bodyPr anchor="ctr"/>
          <a:lstStyle>
            <a:lvl1pPr marL="0" indent="0" algn="ctr">
              <a:buNone/>
              <a:defRPr b="1">
                <a:latin typeface="Poppins" pitchFamily="2" charset="77"/>
                <a:cs typeface="Poppins" pitchFamily="2" charset="77"/>
              </a:defRPr>
            </a:lvl1pPr>
          </a:lstStyle>
          <a:p>
            <a:r>
              <a:rPr lang="en-US" dirty="0"/>
              <a:t>Insert Image Here</a:t>
            </a:r>
          </a:p>
        </p:txBody>
      </p:sp>
      <p:pic>
        <p:nvPicPr>
          <p:cNvPr id="3" name="Image">
            <a:extLst>
              <a:ext uri="{FF2B5EF4-FFF2-40B4-BE49-F238E27FC236}">
                <a16:creationId xmlns:a16="http://schemas.microsoft.com/office/drawing/2014/main" id="{B268BDC7-0672-17F3-DCA6-58521D4F74B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3013422"/>
            <a:ext cx="6858000" cy="6892578"/>
          </a:xfrm>
          <a:prstGeom prst="rect">
            <a:avLst/>
          </a:prstGeom>
        </p:spPr>
      </p:pic>
      <p:sp>
        <p:nvSpPr>
          <p:cNvPr id="10" name="H1">
            <a:extLst>
              <a:ext uri="{FF2B5EF4-FFF2-40B4-BE49-F238E27FC236}">
                <a16:creationId xmlns:a16="http://schemas.microsoft.com/office/drawing/2014/main" id="{69D6A5BB-647B-8D06-5062-58FE9C588780}"/>
              </a:ext>
            </a:extLst>
          </p:cNvPr>
          <p:cNvSpPr>
            <a:spLocks noGrp="1"/>
          </p:cNvSpPr>
          <p:nvPr>
            <p:ph type="body" sz="quarter" idx="11" hasCustomPrompt="1"/>
          </p:nvPr>
        </p:nvSpPr>
        <p:spPr>
          <a:xfrm>
            <a:off x="314404" y="4109055"/>
            <a:ext cx="4872037" cy="572266"/>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About the Role</a:t>
            </a:r>
          </a:p>
        </p:txBody>
      </p:sp>
      <p:sp>
        <p:nvSpPr>
          <p:cNvPr id="32" name="Text Placeholder 31">
            <a:extLst>
              <a:ext uri="{FF2B5EF4-FFF2-40B4-BE49-F238E27FC236}">
                <a16:creationId xmlns:a16="http://schemas.microsoft.com/office/drawing/2014/main" id="{C5CD1EF7-7712-A50A-7A99-3D2CFC31098D}"/>
              </a:ext>
            </a:extLst>
          </p:cNvPr>
          <p:cNvSpPr>
            <a:spLocks noGrp="1"/>
          </p:cNvSpPr>
          <p:nvPr>
            <p:ph type="body" sz="quarter" idx="24" hasCustomPrompt="1"/>
          </p:nvPr>
        </p:nvSpPr>
        <p:spPr>
          <a:xfrm>
            <a:off x="312215" y="5073650"/>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Job Title:</a:t>
            </a:r>
          </a:p>
        </p:txBody>
      </p:sp>
      <p:sp>
        <p:nvSpPr>
          <p:cNvPr id="34" name="Text Placeholder 33">
            <a:extLst>
              <a:ext uri="{FF2B5EF4-FFF2-40B4-BE49-F238E27FC236}">
                <a16:creationId xmlns:a16="http://schemas.microsoft.com/office/drawing/2014/main" id="{7EB66D28-9379-A5AA-70F8-3C54AD7E2753}"/>
              </a:ext>
            </a:extLst>
          </p:cNvPr>
          <p:cNvSpPr>
            <a:spLocks noGrp="1"/>
          </p:cNvSpPr>
          <p:nvPr>
            <p:ph type="body" sz="quarter" idx="25" hasCustomPrompt="1"/>
          </p:nvPr>
        </p:nvSpPr>
        <p:spPr>
          <a:xfrm>
            <a:off x="1975945" y="5073651"/>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35" name="Text Placeholder 31">
            <a:extLst>
              <a:ext uri="{FF2B5EF4-FFF2-40B4-BE49-F238E27FC236}">
                <a16:creationId xmlns:a16="http://schemas.microsoft.com/office/drawing/2014/main" id="{A10A9B9F-97E7-FEB1-24D0-80F2BF6BDC7A}"/>
              </a:ext>
            </a:extLst>
          </p:cNvPr>
          <p:cNvSpPr>
            <a:spLocks noGrp="1"/>
          </p:cNvSpPr>
          <p:nvPr>
            <p:ph type="body" sz="quarter" idx="26" hasCustomPrompt="1"/>
          </p:nvPr>
        </p:nvSpPr>
        <p:spPr>
          <a:xfrm>
            <a:off x="312215" y="5430111"/>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Salary:</a:t>
            </a:r>
          </a:p>
        </p:txBody>
      </p:sp>
      <p:sp>
        <p:nvSpPr>
          <p:cNvPr id="36" name="Text Placeholder 33">
            <a:extLst>
              <a:ext uri="{FF2B5EF4-FFF2-40B4-BE49-F238E27FC236}">
                <a16:creationId xmlns:a16="http://schemas.microsoft.com/office/drawing/2014/main" id="{62F3A48B-4060-CA62-CCB9-979582CFA1DF}"/>
              </a:ext>
            </a:extLst>
          </p:cNvPr>
          <p:cNvSpPr>
            <a:spLocks noGrp="1"/>
          </p:cNvSpPr>
          <p:nvPr>
            <p:ph type="body" sz="quarter" idx="27" hasCustomPrompt="1"/>
          </p:nvPr>
        </p:nvSpPr>
        <p:spPr>
          <a:xfrm>
            <a:off x="1975945" y="5430112"/>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37" name="Text Placeholder 31">
            <a:extLst>
              <a:ext uri="{FF2B5EF4-FFF2-40B4-BE49-F238E27FC236}">
                <a16:creationId xmlns:a16="http://schemas.microsoft.com/office/drawing/2014/main" id="{D54AFEA0-ACB0-4D59-5818-9E6C1ACECEED}"/>
              </a:ext>
            </a:extLst>
          </p:cNvPr>
          <p:cNvSpPr>
            <a:spLocks noGrp="1"/>
          </p:cNvSpPr>
          <p:nvPr>
            <p:ph type="body" sz="quarter" idx="28" hasCustomPrompt="1"/>
          </p:nvPr>
        </p:nvSpPr>
        <p:spPr>
          <a:xfrm>
            <a:off x="312215" y="5786570"/>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Contract Type:</a:t>
            </a:r>
          </a:p>
        </p:txBody>
      </p:sp>
      <p:sp>
        <p:nvSpPr>
          <p:cNvPr id="38" name="Text Placeholder 33">
            <a:extLst>
              <a:ext uri="{FF2B5EF4-FFF2-40B4-BE49-F238E27FC236}">
                <a16:creationId xmlns:a16="http://schemas.microsoft.com/office/drawing/2014/main" id="{2906F766-1E0D-809F-EA08-B4E0D92CE2B4}"/>
              </a:ext>
            </a:extLst>
          </p:cNvPr>
          <p:cNvSpPr>
            <a:spLocks noGrp="1"/>
          </p:cNvSpPr>
          <p:nvPr>
            <p:ph type="body" sz="quarter" idx="29" hasCustomPrompt="1"/>
          </p:nvPr>
        </p:nvSpPr>
        <p:spPr>
          <a:xfrm>
            <a:off x="1975945" y="5786571"/>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39" name="Text Placeholder 31">
            <a:extLst>
              <a:ext uri="{FF2B5EF4-FFF2-40B4-BE49-F238E27FC236}">
                <a16:creationId xmlns:a16="http://schemas.microsoft.com/office/drawing/2014/main" id="{2F8C6CC2-FD40-5A9A-E63D-836707E5B0AF}"/>
              </a:ext>
            </a:extLst>
          </p:cNvPr>
          <p:cNvSpPr>
            <a:spLocks noGrp="1"/>
          </p:cNvSpPr>
          <p:nvPr>
            <p:ph type="body" sz="quarter" idx="30" hasCustomPrompt="1"/>
          </p:nvPr>
        </p:nvSpPr>
        <p:spPr>
          <a:xfrm>
            <a:off x="312215" y="6143027"/>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Reporting To:</a:t>
            </a:r>
          </a:p>
        </p:txBody>
      </p:sp>
      <p:sp>
        <p:nvSpPr>
          <p:cNvPr id="40" name="Text Placeholder 33">
            <a:extLst>
              <a:ext uri="{FF2B5EF4-FFF2-40B4-BE49-F238E27FC236}">
                <a16:creationId xmlns:a16="http://schemas.microsoft.com/office/drawing/2014/main" id="{7EBE5CF7-60FA-68B9-5C6E-924DF23C6794}"/>
              </a:ext>
            </a:extLst>
          </p:cNvPr>
          <p:cNvSpPr>
            <a:spLocks noGrp="1"/>
          </p:cNvSpPr>
          <p:nvPr>
            <p:ph type="body" sz="quarter" idx="31" hasCustomPrompt="1"/>
          </p:nvPr>
        </p:nvSpPr>
        <p:spPr>
          <a:xfrm>
            <a:off x="1975945" y="6143028"/>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41" name="Text Placeholder 31">
            <a:extLst>
              <a:ext uri="{FF2B5EF4-FFF2-40B4-BE49-F238E27FC236}">
                <a16:creationId xmlns:a16="http://schemas.microsoft.com/office/drawing/2014/main" id="{3F24C10A-0C73-40A2-7D71-49BC526796E3}"/>
              </a:ext>
            </a:extLst>
          </p:cNvPr>
          <p:cNvSpPr>
            <a:spLocks noGrp="1"/>
          </p:cNvSpPr>
          <p:nvPr>
            <p:ph type="body" sz="quarter" idx="32" hasCustomPrompt="1"/>
          </p:nvPr>
        </p:nvSpPr>
        <p:spPr>
          <a:xfrm>
            <a:off x="312215" y="6499483"/>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Location:</a:t>
            </a:r>
          </a:p>
        </p:txBody>
      </p:sp>
      <p:sp>
        <p:nvSpPr>
          <p:cNvPr id="42" name="Text Placeholder 33">
            <a:extLst>
              <a:ext uri="{FF2B5EF4-FFF2-40B4-BE49-F238E27FC236}">
                <a16:creationId xmlns:a16="http://schemas.microsoft.com/office/drawing/2014/main" id="{8D61D60F-4879-5FC4-01AD-5A360442BBF6}"/>
              </a:ext>
            </a:extLst>
          </p:cNvPr>
          <p:cNvSpPr>
            <a:spLocks noGrp="1"/>
          </p:cNvSpPr>
          <p:nvPr>
            <p:ph type="body" sz="quarter" idx="33" hasCustomPrompt="1"/>
          </p:nvPr>
        </p:nvSpPr>
        <p:spPr>
          <a:xfrm>
            <a:off x="1975945" y="6499484"/>
            <a:ext cx="4567730" cy="266966"/>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
        <p:nvSpPr>
          <p:cNvPr id="45" name="Text Placeholder 31">
            <a:extLst>
              <a:ext uri="{FF2B5EF4-FFF2-40B4-BE49-F238E27FC236}">
                <a16:creationId xmlns:a16="http://schemas.microsoft.com/office/drawing/2014/main" id="{88D36E32-884A-B5AE-9E1A-48A036B25BD4}"/>
              </a:ext>
            </a:extLst>
          </p:cNvPr>
          <p:cNvSpPr>
            <a:spLocks noGrp="1"/>
          </p:cNvSpPr>
          <p:nvPr>
            <p:ph type="body" sz="quarter" idx="34" hasCustomPrompt="1"/>
          </p:nvPr>
        </p:nvSpPr>
        <p:spPr>
          <a:xfrm>
            <a:off x="312215" y="6855937"/>
            <a:ext cx="1572148" cy="266966"/>
          </a:xfrm>
          <a:prstGeom prst="rect">
            <a:avLst/>
          </a:prstGeom>
        </p:spPr>
        <p:txBody>
          <a:bodyPr/>
          <a:lstStyle>
            <a:lvl1pPr marL="0" indent="0">
              <a:buNone/>
              <a:defRPr lang="en-US" sz="1400" b="1" kern="1200" dirty="0" smtClean="0">
                <a:solidFill>
                  <a:schemeClr val="bg1"/>
                </a:solidFill>
                <a:latin typeface="Poppins" pitchFamily="2" charset="77"/>
                <a:ea typeface="+mn-ea"/>
                <a:cs typeface="Poppins" pitchFamily="2" charset="77"/>
              </a:defRPr>
            </a:lvl1pPr>
          </a:lstStyle>
          <a:p>
            <a:pPr lvl="0"/>
            <a:r>
              <a:rPr lang="en-US" dirty="0"/>
              <a:t>About:</a:t>
            </a:r>
          </a:p>
        </p:txBody>
      </p:sp>
      <p:sp>
        <p:nvSpPr>
          <p:cNvPr id="46" name="Text Placeholder 33">
            <a:extLst>
              <a:ext uri="{FF2B5EF4-FFF2-40B4-BE49-F238E27FC236}">
                <a16:creationId xmlns:a16="http://schemas.microsoft.com/office/drawing/2014/main" id="{DA63F799-6551-F9DC-EBE2-218B88979A25}"/>
              </a:ext>
            </a:extLst>
          </p:cNvPr>
          <p:cNvSpPr>
            <a:spLocks noGrp="1"/>
          </p:cNvSpPr>
          <p:nvPr>
            <p:ph type="body" sz="quarter" idx="35" hasCustomPrompt="1"/>
          </p:nvPr>
        </p:nvSpPr>
        <p:spPr>
          <a:xfrm>
            <a:off x="1975945" y="6855937"/>
            <a:ext cx="4567730" cy="2784009"/>
          </a:xfrm>
          <a:prstGeom prst="rect">
            <a:avLst/>
          </a:prstGeom>
        </p:spPr>
        <p:txBody>
          <a:bodyPr/>
          <a:lstStyle>
            <a:lvl1pPr marL="0" indent="0">
              <a:buFont typeface="Arial" panose="020B0604020202020204" pitchFamily="34" charset="0"/>
              <a:buNone/>
              <a:defRPr lang="en-GB" sz="1400" b="0" kern="1200" dirty="0" smtClean="0">
                <a:solidFill>
                  <a:schemeClr val="bg1"/>
                </a:solidFill>
                <a:latin typeface="Poppins" pitchFamily="2" charset="77"/>
                <a:ea typeface="+mn-ea"/>
                <a:cs typeface="Poppins" pitchFamily="2" charset="77"/>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1028700" indent="0">
              <a:buFont typeface="Arial" panose="020B0604020202020204" pitchFamily="34" charset="0"/>
              <a:buNone/>
              <a:defRPr/>
            </a:lvl4pPr>
            <a:lvl5pPr marL="1371600" indent="0">
              <a:buFont typeface="Arial" panose="020B0604020202020204" pitchFamily="34" charset="0"/>
              <a:buNone/>
              <a:defRPr/>
            </a:lvl5pPr>
          </a:lstStyle>
          <a:p>
            <a:pPr lvl="0"/>
            <a:r>
              <a:rPr lang="en-GB" dirty="0"/>
              <a:t>Your text here</a:t>
            </a:r>
            <a:endParaRPr lang="en-US" dirty="0"/>
          </a:p>
        </p:txBody>
      </p:sp>
    </p:spTree>
    <p:extLst>
      <p:ext uri="{BB962C8B-B14F-4D97-AF65-F5344CB8AC3E}">
        <p14:creationId xmlns:p14="http://schemas.microsoft.com/office/powerpoint/2010/main" val="206602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P">
            <a:extLst>
              <a:ext uri="{FF2B5EF4-FFF2-40B4-BE49-F238E27FC236}">
                <a16:creationId xmlns:a16="http://schemas.microsoft.com/office/drawing/2014/main" id="{2A5F2DC2-F262-32D3-2902-EDD6FFBD92BF}"/>
              </a:ext>
            </a:extLst>
          </p:cNvPr>
          <p:cNvSpPr>
            <a:spLocks noGrp="1"/>
          </p:cNvSpPr>
          <p:nvPr>
            <p:ph type="body" sz="quarter" idx="11" hasCustomPrompt="1"/>
          </p:nvPr>
        </p:nvSpPr>
        <p:spPr>
          <a:xfrm>
            <a:off x="325438" y="1193800"/>
            <a:ext cx="6130226" cy="1304479"/>
          </a:xfrm>
          <a:prstGeom prst="rect">
            <a:avLst/>
          </a:prstGeom>
        </p:spPr>
        <p:txBody>
          <a:bodyPr/>
          <a:lstStyle>
            <a:lvl1pPr marL="0" indent="0">
              <a:buNone/>
              <a:defRPr sz="1100" b="0" i="0">
                <a:solidFill>
                  <a:schemeClr val="bg1"/>
                </a:solidFill>
                <a:latin typeface="Poppins" pitchFamily="2" charset="77"/>
                <a:cs typeface="Poppins" pitchFamily="2" charset="77"/>
              </a:defRPr>
            </a:lvl1pPr>
          </a:lstStyle>
          <a:p>
            <a:pPr lvl="0"/>
            <a:r>
              <a:rPr lang="en-US" sz="1100" b="0" i="0" dirty="0">
                <a:latin typeface="Poppins" pitchFamily="2" charset="77"/>
                <a:cs typeface="Poppins" pitchFamily="2" charset="77"/>
              </a:rPr>
              <a:t>Headteacher welcome/ short introduction: 120- 130 words</a:t>
            </a:r>
            <a:endParaRPr lang="en-US" dirty="0"/>
          </a:p>
        </p:txBody>
      </p:sp>
      <p:sp>
        <p:nvSpPr>
          <p:cNvPr id="10" name="H1">
            <a:extLst>
              <a:ext uri="{FF2B5EF4-FFF2-40B4-BE49-F238E27FC236}">
                <a16:creationId xmlns:a16="http://schemas.microsoft.com/office/drawing/2014/main" id="{946345AD-8B53-0A31-A27D-D6D5A290DB22}"/>
              </a:ext>
            </a:extLst>
          </p:cNvPr>
          <p:cNvSpPr>
            <a:spLocks noGrp="1"/>
          </p:cNvSpPr>
          <p:nvPr>
            <p:ph type="body" sz="quarter" idx="12" hasCustomPrompt="1"/>
          </p:nvPr>
        </p:nvSpPr>
        <p:spPr>
          <a:xfrm>
            <a:off x="325438" y="2698900"/>
            <a:ext cx="6085468" cy="572266"/>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Overview</a:t>
            </a:r>
          </a:p>
        </p:txBody>
      </p:sp>
      <p:sp>
        <p:nvSpPr>
          <p:cNvPr id="11" name="P">
            <a:extLst>
              <a:ext uri="{FF2B5EF4-FFF2-40B4-BE49-F238E27FC236}">
                <a16:creationId xmlns:a16="http://schemas.microsoft.com/office/drawing/2014/main" id="{13FB55B3-B66C-032A-FD26-6E8B97C1046D}"/>
              </a:ext>
            </a:extLst>
          </p:cNvPr>
          <p:cNvSpPr>
            <a:spLocks noGrp="1"/>
          </p:cNvSpPr>
          <p:nvPr>
            <p:ph type="body" sz="quarter" idx="13" hasCustomPrompt="1"/>
          </p:nvPr>
        </p:nvSpPr>
        <p:spPr>
          <a:xfrm>
            <a:off x="325438" y="3471787"/>
            <a:ext cx="6130226" cy="5976724"/>
          </a:xfrm>
          <a:prstGeom prst="rect">
            <a:avLst/>
          </a:prstGeom>
        </p:spPr>
        <p:txBody>
          <a:bodyPr/>
          <a:lstStyle>
            <a:lvl1pPr marL="0" indent="0">
              <a:buNone/>
              <a:defRPr sz="1100" b="0" i="0">
                <a:solidFill>
                  <a:schemeClr val="bg1"/>
                </a:solidFill>
                <a:latin typeface="Poppins" pitchFamily="2" charset="77"/>
                <a:cs typeface="Poppins" pitchFamily="2" charset="77"/>
              </a:defRPr>
            </a:lvl1pPr>
          </a:lstStyle>
          <a:p>
            <a:pPr algn="l" rtl="0" fontAlgn="base">
              <a:lnSpc>
                <a:spcPts val="2509"/>
              </a:lnSpc>
              <a:spcBef>
                <a:spcPts val="1800"/>
              </a:spcBef>
              <a:spcAft>
                <a:spcPts val="400"/>
              </a:spcAft>
            </a:pPr>
            <a:r>
              <a:rPr lang="en-US" sz="1100" b="1" dirty="0">
                <a:effectLst/>
              </a:rPr>
              <a:t>School overview template </a:t>
            </a:r>
          </a:p>
          <a:p>
            <a:pPr algn="l" rtl="0" fontAlgn="base">
              <a:lnSpc>
                <a:spcPts val="1376"/>
              </a:lnSpc>
              <a:spcAft>
                <a:spcPts val="800"/>
              </a:spcAft>
            </a:pPr>
            <a:r>
              <a:rPr lang="en-US" sz="1100" b="0" i="0" dirty="0">
                <a:effectLst/>
              </a:rPr>
              <a:t>[School name] is a [primary school/first school/ nursery] located in [City/Town].  </a:t>
            </a:r>
          </a:p>
          <a:p>
            <a:pPr algn="l" rtl="0" fontAlgn="base">
              <a:lnSpc>
                <a:spcPts val="1376"/>
              </a:lnSpc>
              <a:spcAft>
                <a:spcPts val="800"/>
              </a:spcAft>
            </a:pPr>
            <a:r>
              <a:rPr lang="en-US" sz="1100" b="0" i="0" dirty="0">
                <a:effectLst/>
              </a:rPr>
              <a:t>It has [pupil numbers] pupils from age [age – age years] and [staff numbers]. </a:t>
            </a:r>
          </a:p>
          <a:p>
            <a:pPr algn="l" rtl="0" fontAlgn="base">
              <a:lnSpc>
                <a:spcPts val="1376"/>
              </a:lnSpc>
              <a:spcAft>
                <a:spcPts val="800"/>
              </a:spcAft>
            </a:pPr>
            <a:r>
              <a:rPr lang="en-US" sz="1100" b="0" i="0" dirty="0">
                <a:effectLst/>
              </a:rPr>
              <a:t>Established in [year] joined, the school joined The Rivers CofE Academy Trust in [year]. </a:t>
            </a:r>
          </a:p>
          <a:p>
            <a:pPr algn="l" rtl="0" fontAlgn="base">
              <a:lnSpc>
                <a:spcPts val="1376"/>
              </a:lnSpc>
              <a:spcAft>
                <a:spcPts val="800"/>
              </a:spcAft>
            </a:pPr>
            <a:r>
              <a:rPr lang="en-US" sz="1200" b="1" i="0" dirty="0">
                <a:effectLst/>
              </a:rPr>
              <a:t>Ethos</a:t>
            </a:r>
            <a:r>
              <a:rPr lang="en-US" sz="1200" b="0" i="0" dirty="0">
                <a:effectLst/>
              </a:rPr>
              <a:t> </a:t>
            </a:r>
          </a:p>
          <a:p>
            <a:pPr algn="l" rtl="0" fontAlgn="base">
              <a:lnSpc>
                <a:spcPts val="1376"/>
              </a:lnSpc>
              <a:spcAft>
                <a:spcPts val="800"/>
              </a:spcAft>
            </a:pPr>
            <a:r>
              <a:rPr lang="en-US" sz="1100" b="0" i="0" dirty="0">
                <a:effectLst/>
              </a:rPr>
              <a:t>[Write a paragraph overview which explains the culture of the school, how you develop pupils and provide them with an extraordinary education]. </a:t>
            </a:r>
          </a:p>
          <a:p>
            <a:pPr algn="l" rtl="0" fontAlgn="base">
              <a:lnSpc>
                <a:spcPts val="1376"/>
              </a:lnSpc>
              <a:spcAft>
                <a:spcPts val="800"/>
              </a:spcAft>
            </a:pPr>
            <a:r>
              <a:rPr lang="en-US" sz="1200" b="1" i="0" dirty="0">
                <a:effectLst/>
              </a:rPr>
              <a:t>Performance</a:t>
            </a:r>
            <a:r>
              <a:rPr lang="en-US" sz="1200" b="0" i="0" dirty="0">
                <a:effectLst/>
              </a:rPr>
              <a:t> </a:t>
            </a:r>
          </a:p>
          <a:p>
            <a:pPr algn="l" rtl="0" fontAlgn="base">
              <a:lnSpc>
                <a:spcPts val="1376"/>
              </a:lnSpc>
              <a:spcAft>
                <a:spcPts val="800"/>
              </a:spcAft>
            </a:pPr>
            <a:r>
              <a:rPr lang="en-US" sz="1100" b="0" i="0" dirty="0">
                <a:effectLst/>
              </a:rPr>
              <a:t>At this school [%] of pupils meet expected standard and [%] of pupils are achieving at a higher standard at Key Stage 2. </a:t>
            </a:r>
          </a:p>
          <a:p>
            <a:pPr algn="l" rtl="0" fontAlgn="base">
              <a:lnSpc>
                <a:spcPts val="1376"/>
              </a:lnSpc>
              <a:spcAft>
                <a:spcPts val="800"/>
              </a:spcAft>
            </a:pPr>
            <a:r>
              <a:rPr lang="en-US" sz="1100" b="0" i="0" dirty="0">
                <a:effectLst/>
              </a:rPr>
              <a:t>Our latest Ofsted judgment:  </a:t>
            </a:r>
          </a:p>
          <a:p>
            <a:pPr algn="l" rtl="0" fontAlgn="base">
              <a:lnSpc>
                <a:spcPts val="1376"/>
              </a:lnSpc>
              <a:spcAft>
                <a:spcPts val="800"/>
              </a:spcAft>
            </a:pPr>
            <a:r>
              <a:rPr lang="en-US" sz="1200" b="1" i="0" dirty="0">
                <a:effectLst/>
              </a:rPr>
              <a:t>Review score</a:t>
            </a:r>
            <a:r>
              <a:rPr lang="en-US" sz="1200" b="0" i="0" dirty="0">
                <a:effectLst/>
              </a:rPr>
              <a:t> </a:t>
            </a:r>
          </a:p>
          <a:p>
            <a:pPr algn="l" rtl="0" fontAlgn="base">
              <a:lnSpc>
                <a:spcPts val="1376"/>
              </a:lnSpc>
              <a:spcAft>
                <a:spcPts val="800"/>
              </a:spcAft>
            </a:pPr>
            <a:r>
              <a:rPr lang="en-US" sz="1100" b="0" i="0" dirty="0">
                <a:effectLst/>
              </a:rPr>
              <a:t>[%] parents that would recommend </a:t>
            </a:r>
          </a:p>
          <a:p>
            <a:pPr algn="l" rtl="0" fontAlgn="base">
              <a:lnSpc>
                <a:spcPts val="1376"/>
              </a:lnSpc>
              <a:spcAft>
                <a:spcPts val="800"/>
              </a:spcAft>
            </a:pPr>
            <a:r>
              <a:rPr lang="en-US" sz="1100" b="0" i="0" dirty="0">
                <a:effectLst/>
              </a:rPr>
              <a:t>[%] staff that would recommend  </a:t>
            </a:r>
          </a:p>
          <a:p>
            <a:pPr algn="l" rtl="0" fontAlgn="base">
              <a:lnSpc>
                <a:spcPts val="1376"/>
              </a:lnSpc>
              <a:spcAft>
                <a:spcPts val="800"/>
              </a:spcAft>
            </a:pPr>
            <a:r>
              <a:rPr lang="en-US" sz="1100" b="0" i="0" dirty="0">
                <a:effectLst/>
              </a:rPr>
              <a:t>Or positive quote from parent or pupil feedback </a:t>
            </a:r>
          </a:p>
        </p:txBody>
      </p:sp>
      <p:sp>
        <p:nvSpPr>
          <p:cNvPr id="7" name="H1">
            <a:extLst>
              <a:ext uri="{FF2B5EF4-FFF2-40B4-BE49-F238E27FC236}">
                <a16:creationId xmlns:a16="http://schemas.microsoft.com/office/drawing/2014/main" id="{637C4D92-3AF5-56DE-7F9C-FE832BA72787}"/>
              </a:ext>
            </a:extLst>
          </p:cNvPr>
          <p:cNvSpPr>
            <a:spLocks noGrp="1"/>
          </p:cNvSpPr>
          <p:nvPr>
            <p:ph type="body" sz="quarter" idx="10" hasCustomPrompt="1"/>
          </p:nvPr>
        </p:nvSpPr>
        <p:spPr>
          <a:xfrm>
            <a:off x="330733" y="457489"/>
            <a:ext cx="6085468" cy="572266"/>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Welcome</a:t>
            </a:r>
          </a:p>
        </p:txBody>
      </p:sp>
    </p:spTree>
    <p:extLst>
      <p:ext uri="{BB962C8B-B14F-4D97-AF65-F5344CB8AC3E}">
        <p14:creationId xmlns:p14="http://schemas.microsoft.com/office/powerpoint/2010/main" val="1636353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P">
            <a:extLst>
              <a:ext uri="{FF2B5EF4-FFF2-40B4-BE49-F238E27FC236}">
                <a16:creationId xmlns:a16="http://schemas.microsoft.com/office/drawing/2014/main" id="{C998588A-2AFD-E4B9-2CDD-92EE3D40FA42}"/>
              </a:ext>
            </a:extLst>
          </p:cNvPr>
          <p:cNvSpPr>
            <a:spLocks noGrp="1"/>
          </p:cNvSpPr>
          <p:nvPr>
            <p:ph type="body" sz="quarter" idx="22" hasCustomPrompt="1"/>
          </p:nvPr>
        </p:nvSpPr>
        <p:spPr>
          <a:xfrm>
            <a:off x="330733" y="1931494"/>
            <a:ext cx="6097776" cy="5840905"/>
          </a:xfrm>
          <a:prstGeom prst="rect">
            <a:avLst/>
          </a:prstGeom>
        </p:spPr>
        <p:txBody>
          <a:bodyPr numCol="2"/>
          <a:lstStyle>
            <a:lvl1pPr marL="285750" indent="-285750">
              <a:buFont typeface="Arial" panose="020B0604020202020204" pitchFamily="34" charset="0"/>
              <a:buChar char="•"/>
              <a:defRPr sz="1400" b="0">
                <a:solidFill>
                  <a:schemeClr val="bg1"/>
                </a:solidFill>
                <a:latin typeface="Poppins" pitchFamily="2" charset="77"/>
                <a:cs typeface="Poppins" pitchFamily="2" charset="77"/>
              </a:defRPr>
            </a:lvl1pPr>
          </a:lstStyle>
          <a:p>
            <a:pPr lvl="0"/>
            <a:r>
              <a:rPr lang="en-US" dirty="0"/>
              <a:t>YOUR TEXT HERE</a:t>
            </a:r>
          </a:p>
        </p:txBody>
      </p:sp>
      <p:sp>
        <p:nvSpPr>
          <p:cNvPr id="4" name="H2">
            <a:extLst>
              <a:ext uri="{FF2B5EF4-FFF2-40B4-BE49-F238E27FC236}">
                <a16:creationId xmlns:a16="http://schemas.microsoft.com/office/drawing/2014/main" id="{FFEB6316-04D0-0C71-28B2-9F480E9E1942}"/>
              </a:ext>
            </a:extLst>
          </p:cNvPr>
          <p:cNvSpPr>
            <a:spLocks noGrp="1"/>
          </p:cNvSpPr>
          <p:nvPr>
            <p:ph type="body" sz="quarter" idx="11" hasCustomPrompt="1"/>
          </p:nvPr>
        </p:nvSpPr>
        <p:spPr>
          <a:xfrm>
            <a:off x="330733" y="1405777"/>
            <a:ext cx="2205638" cy="266966"/>
          </a:xfrm>
          <a:prstGeom prst="rect">
            <a:avLst/>
          </a:prstGeom>
        </p:spPr>
        <p:txBody>
          <a:bodyPr/>
          <a:lstStyle>
            <a:lvl1pPr marL="0" indent="0">
              <a:buNone/>
              <a:defRPr sz="1400" b="1">
                <a:solidFill>
                  <a:schemeClr val="bg1"/>
                </a:solidFill>
                <a:latin typeface="Poppins" pitchFamily="2" charset="77"/>
                <a:cs typeface="Poppins" pitchFamily="2" charset="77"/>
              </a:defRPr>
            </a:lvl1pPr>
          </a:lstStyle>
          <a:p>
            <a:pPr lvl="0"/>
            <a:r>
              <a:rPr lang="en-US" dirty="0"/>
              <a:t>Key Responsibilities:</a:t>
            </a:r>
          </a:p>
        </p:txBody>
      </p:sp>
      <p:sp>
        <p:nvSpPr>
          <p:cNvPr id="3" name="H1">
            <a:extLst>
              <a:ext uri="{FF2B5EF4-FFF2-40B4-BE49-F238E27FC236}">
                <a16:creationId xmlns:a16="http://schemas.microsoft.com/office/drawing/2014/main" id="{C0A2955C-CC63-B11C-4B3E-48C67D311A4B}"/>
              </a:ext>
            </a:extLst>
          </p:cNvPr>
          <p:cNvSpPr>
            <a:spLocks noGrp="1"/>
          </p:cNvSpPr>
          <p:nvPr>
            <p:ph type="body" sz="quarter" idx="10" hasCustomPrompt="1"/>
          </p:nvPr>
        </p:nvSpPr>
        <p:spPr>
          <a:xfrm>
            <a:off x="330733" y="457489"/>
            <a:ext cx="4872037" cy="572266"/>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Job Description</a:t>
            </a:r>
          </a:p>
        </p:txBody>
      </p:sp>
    </p:spTree>
    <p:extLst>
      <p:ext uri="{BB962C8B-B14F-4D97-AF65-F5344CB8AC3E}">
        <p14:creationId xmlns:p14="http://schemas.microsoft.com/office/powerpoint/2010/main" val="79344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H1">
            <a:extLst>
              <a:ext uri="{FF2B5EF4-FFF2-40B4-BE49-F238E27FC236}">
                <a16:creationId xmlns:a16="http://schemas.microsoft.com/office/drawing/2014/main" id="{82071FE3-8267-F409-C354-E445DE364896}"/>
              </a:ext>
            </a:extLst>
          </p:cNvPr>
          <p:cNvSpPr>
            <a:spLocks noGrp="1"/>
          </p:cNvSpPr>
          <p:nvPr>
            <p:ph type="body" sz="quarter" idx="10" hasCustomPrompt="1"/>
          </p:nvPr>
        </p:nvSpPr>
        <p:spPr>
          <a:xfrm>
            <a:off x="330733" y="457489"/>
            <a:ext cx="6085468" cy="509665"/>
          </a:xfrm>
          <a:prstGeom prst="rect">
            <a:avLst/>
          </a:prstGeom>
        </p:spPr>
        <p:txBody>
          <a:bodyPr/>
          <a:lstStyle>
            <a:lvl1pPr marL="0" indent="0">
              <a:buNone/>
              <a:defRPr sz="4000" b="1">
                <a:solidFill>
                  <a:srgbClr val="78D0F3"/>
                </a:solidFill>
                <a:latin typeface="Poppins" pitchFamily="2" charset="77"/>
                <a:cs typeface="Poppins" pitchFamily="2" charset="77"/>
              </a:defRPr>
            </a:lvl1pPr>
          </a:lstStyle>
          <a:p>
            <a:pPr lvl="0"/>
            <a:r>
              <a:rPr lang="en-US" dirty="0"/>
              <a:t>Person Specifications</a:t>
            </a:r>
          </a:p>
        </p:txBody>
      </p:sp>
      <p:sp>
        <p:nvSpPr>
          <p:cNvPr id="13" name="Text Placeholder 12">
            <a:extLst>
              <a:ext uri="{FF2B5EF4-FFF2-40B4-BE49-F238E27FC236}">
                <a16:creationId xmlns:a16="http://schemas.microsoft.com/office/drawing/2014/main" id="{40953C63-4F5F-801B-7C7B-425D889A0DCF}"/>
              </a:ext>
            </a:extLst>
          </p:cNvPr>
          <p:cNvSpPr>
            <a:spLocks noGrp="1"/>
          </p:cNvSpPr>
          <p:nvPr>
            <p:ph type="body" sz="quarter" idx="26" hasCustomPrompt="1"/>
          </p:nvPr>
        </p:nvSpPr>
        <p:spPr>
          <a:xfrm>
            <a:off x="330733" y="1306933"/>
            <a:ext cx="3979862" cy="268288"/>
          </a:xfrm>
          <a:prstGeom prst="rect">
            <a:avLst/>
          </a:prstGeom>
        </p:spPr>
        <p:txBody>
          <a:bodyPr/>
          <a:lstStyle>
            <a:lvl1pPr marL="0" indent="0">
              <a:buNone/>
              <a:defRPr lang="en-US" sz="1400" b="1" kern="1200" dirty="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Title</a:t>
            </a:r>
            <a:endParaRPr lang="en-US" dirty="0"/>
          </a:p>
        </p:txBody>
      </p:sp>
      <p:sp>
        <p:nvSpPr>
          <p:cNvPr id="15" name="Text Placeholder 14">
            <a:extLst>
              <a:ext uri="{FF2B5EF4-FFF2-40B4-BE49-F238E27FC236}">
                <a16:creationId xmlns:a16="http://schemas.microsoft.com/office/drawing/2014/main" id="{10E302F2-500A-EA5B-CDA7-ACDA85D78EA2}"/>
              </a:ext>
            </a:extLst>
          </p:cNvPr>
          <p:cNvSpPr>
            <a:spLocks noGrp="1"/>
          </p:cNvSpPr>
          <p:nvPr>
            <p:ph type="body" sz="quarter" idx="27" hasCustomPrompt="1"/>
          </p:nvPr>
        </p:nvSpPr>
        <p:spPr>
          <a:xfrm>
            <a:off x="330733" y="1681583"/>
            <a:ext cx="6085468" cy="665163"/>
          </a:xfrm>
          <a:prstGeom prst="rect">
            <a:avLst/>
          </a:prstGeom>
        </p:spPr>
        <p:txBody>
          <a:bodyPr/>
          <a:lstStyle>
            <a:lvl1pPr marL="0" indent="0">
              <a:buNone/>
              <a:defRPr lang="en-GB" sz="1100" b="0" kern="1200" dirty="0" smtClean="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Your text here</a:t>
            </a:r>
            <a:endParaRPr lang="en-US" dirty="0"/>
          </a:p>
        </p:txBody>
      </p:sp>
      <p:sp>
        <p:nvSpPr>
          <p:cNvPr id="16" name="Text Placeholder 12">
            <a:extLst>
              <a:ext uri="{FF2B5EF4-FFF2-40B4-BE49-F238E27FC236}">
                <a16:creationId xmlns:a16="http://schemas.microsoft.com/office/drawing/2014/main" id="{8F4466FA-03FA-8E9F-9A07-62E47D7C8B95}"/>
              </a:ext>
            </a:extLst>
          </p:cNvPr>
          <p:cNvSpPr>
            <a:spLocks noGrp="1"/>
          </p:cNvSpPr>
          <p:nvPr>
            <p:ph type="body" sz="quarter" idx="28" hasCustomPrompt="1"/>
          </p:nvPr>
        </p:nvSpPr>
        <p:spPr>
          <a:xfrm>
            <a:off x="330732" y="2506146"/>
            <a:ext cx="3979861" cy="268288"/>
          </a:xfrm>
          <a:prstGeom prst="rect">
            <a:avLst/>
          </a:prstGeom>
        </p:spPr>
        <p:txBody>
          <a:bodyPr/>
          <a:lstStyle>
            <a:lvl1pPr marL="0" indent="0">
              <a:buNone/>
              <a:defRPr lang="en-US" sz="1400" b="1" kern="1200" dirty="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Title</a:t>
            </a:r>
            <a:endParaRPr lang="en-US" dirty="0"/>
          </a:p>
        </p:txBody>
      </p:sp>
      <p:sp>
        <p:nvSpPr>
          <p:cNvPr id="17" name="Text Placeholder 14">
            <a:extLst>
              <a:ext uri="{FF2B5EF4-FFF2-40B4-BE49-F238E27FC236}">
                <a16:creationId xmlns:a16="http://schemas.microsoft.com/office/drawing/2014/main" id="{73007A75-D087-E004-25CF-6A6BB1BF0632}"/>
              </a:ext>
            </a:extLst>
          </p:cNvPr>
          <p:cNvSpPr>
            <a:spLocks noGrp="1"/>
          </p:cNvSpPr>
          <p:nvPr>
            <p:ph type="body" sz="quarter" idx="29" hasCustomPrompt="1"/>
          </p:nvPr>
        </p:nvSpPr>
        <p:spPr>
          <a:xfrm>
            <a:off x="330733" y="2880796"/>
            <a:ext cx="6085468" cy="665163"/>
          </a:xfrm>
          <a:prstGeom prst="rect">
            <a:avLst/>
          </a:prstGeom>
        </p:spPr>
        <p:txBody>
          <a:bodyPr/>
          <a:lstStyle>
            <a:lvl1pPr marL="0" indent="0">
              <a:buNone/>
              <a:defRPr lang="en-GB" sz="1100" b="0" kern="1200" dirty="0" smtClean="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Your text here</a:t>
            </a:r>
            <a:endParaRPr lang="en-US" dirty="0"/>
          </a:p>
        </p:txBody>
      </p:sp>
      <p:sp>
        <p:nvSpPr>
          <p:cNvPr id="18" name="Text Placeholder 12">
            <a:extLst>
              <a:ext uri="{FF2B5EF4-FFF2-40B4-BE49-F238E27FC236}">
                <a16:creationId xmlns:a16="http://schemas.microsoft.com/office/drawing/2014/main" id="{79C81A36-BC86-2964-4BBB-A3594B994BE3}"/>
              </a:ext>
            </a:extLst>
          </p:cNvPr>
          <p:cNvSpPr>
            <a:spLocks noGrp="1"/>
          </p:cNvSpPr>
          <p:nvPr>
            <p:ph type="body" sz="quarter" idx="30" hasCustomPrompt="1"/>
          </p:nvPr>
        </p:nvSpPr>
        <p:spPr>
          <a:xfrm>
            <a:off x="330733" y="3705359"/>
            <a:ext cx="3979860" cy="268288"/>
          </a:xfrm>
          <a:prstGeom prst="rect">
            <a:avLst/>
          </a:prstGeom>
        </p:spPr>
        <p:txBody>
          <a:bodyPr/>
          <a:lstStyle>
            <a:lvl1pPr marL="0" indent="0">
              <a:buNone/>
              <a:defRPr lang="en-US" sz="1400" b="1" kern="1200" dirty="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Title</a:t>
            </a:r>
            <a:endParaRPr lang="en-US" dirty="0"/>
          </a:p>
        </p:txBody>
      </p:sp>
      <p:sp>
        <p:nvSpPr>
          <p:cNvPr id="19" name="Text Placeholder 14">
            <a:extLst>
              <a:ext uri="{FF2B5EF4-FFF2-40B4-BE49-F238E27FC236}">
                <a16:creationId xmlns:a16="http://schemas.microsoft.com/office/drawing/2014/main" id="{84BD6029-416B-9E76-E104-E6084E7B45B2}"/>
              </a:ext>
            </a:extLst>
          </p:cNvPr>
          <p:cNvSpPr>
            <a:spLocks noGrp="1"/>
          </p:cNvSpPr>
          <p:nvPr>
            <p:ph type="body" sz="quarter" idx="31" hasCustomPrompt="1"/>
          </p:nvPr>
        </p:nvSpPr>
        <p:spPr>
          <a:xfrm>
            <a:off x="330733" y="4080009"/>
            <a:ext cx="6085468" cy="665163"/>
          </a:xfrm>
          <a:prstGeom prst="rect">
            <a:avLst/>
          </a:prstGeom>
        </p:spPr>
        <p:txBody>
          <a:bodyPr/>
          <a:lstStyle>
            <a:lvl1pPr marL="0" indent="0">
              <a:buNone/>
              <a:defRPr lang="en-GB" sz="1100" b="0" kern="1200" dirty="0" smtClean="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Your text here</a:t>
            </a:r>
            <a:endParaRPr lang="en-US" dirty="0"/>
          </a:p>
        </p:txBody>
      </p:sp>
      <p:sp>
        <p:nvSpPr>
          <p:cNvPr id="20" name="Text Placeholder 12">
            <a:extLst>
              <a:ext uri="{FF2B5EF4-FFF2-40B4-BE49-F238E27FC236}">
                <a16:creationId xmlns:a16="http://schemas.microsoft.com/office/drawing/2014/main" id="{F8ADD9E0-B040-1A06-1FF0-1CC7F3B6FAA0}"/>
              </a:ext>
            </a:extLst>
          </p:cNvPr>
          <p:cNvSpPr>
            <a:spLocks noGrp="1"/>
          </p:cNvSpPr>
          <p:nvPr>
            <p:ph type="body" sz="quarter" idx="32" hasCustomPrompt="1"/>
          </p:nvPr>
        </p:nvSpPr>
        <p:spPr>
          <a:xfrm>
            <a:off x="330733" y="4904572"/>
            <a:ext cx="3979860" cy="268288"/>
          </a:xfrm>
          <a:prstGeom prst="rect">
            <a:avLst/>
          </a:prstGeom>
        </p:spPr>
        <p:txBody>
          <a:bodyPr/>
          <a:lstStyle>
            <a:lvl1pPr marL="0" indent="0">
              <a:buNone/>
              <a:defRPr lang="en-US" sz="1400" b="1" kern="1200" dirty="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Title</a:t>
            </a:r>
            <a:endParaRPr lang="en-US" dirty="0"/>
          </a:p>
        </p:txBody>
      </p:sp>
      <p:sp>
        <p:nvSpPr>
          <p:cNvPr id="21" name="Text Placeholder 14">
            <a:extLst>
              <a:ext uri="{FF2B5EF4-FFF2-40B4-BE49-F238E27FC236}">
                <a16:creationId xmlns:a16="http://schemas.microsoft.com/office/drawing/2014/main" id="{D191C4F0-53D1-F93E-BD72-D5F9490709D1}"/>
              </a:ext>
            </a:extLst>
          </p:cNvPr>
          <p:cNvSpPr>
            <a:spLocks noGrp="1"/>
          </p:cNvSpPr>
          <p:nvPr>
            <p:ph type="body" sz="quarter" idx="33" hasCustomPrompt="1"/>
          </p:nvPr>
        </p:nvSpPr>
        <p:spPr>
          <a:xfrm>
            <a:off x="330733" y="5279222"/>
            <a:ext cx="6085468" cy="665163"/>
          </a:xfrm>
          <a:prstGeom prst="rect">
            <a:avLst/>
          </a:prstGeom>
        </p:spPr>
        <p:txBody>
          <a:bodyPr/>
          <a:lstStyle>
            <a:lvl1pPr marL="0" indent="0">
              <a:buNone/>
              <a:defRPr lang="en-GB" sz="1100" b="0" kern="1200" dirty="0" smtClean="0">
                <a:solidFill>
                  <a:schemeClr val="bg1"/>
                </a:solidFill>
                <a:latin typeface="Poppins" pitchFamily="2" charset="77"/>
                <a:ea typeface="+mn-ea"/>
                <a:cs typeface="Poppins" pitchFamily="2" charset="77"/>
              </a:defRPr>
            </a:lvl1pPr>
            <a:lvl2pPr marL="342900" indent="0">
              <a:buNone/>
              <a:defRPr/>
            </a:lvl2pPr>
            <a:lvl3pPr marL="685800" indent="0">
              <a:buNone/>
              <a:defRPr/>
            </a:lvl3pPr>
            <a:lvl4pPr marL="1028700" indent="0">
              <a:buNone/>
              <a:defRPr/>
            </a:lvl4pPr>
            <a:lvl5pPr marL="1371600" indent="0">
              <a:buNone/>
              <a:defRPr/>
            </a:lvl5pPr>
          </a:lstStyle>
          <a:p>
            <a:pPr lvl="0"/>
            <a:r>
              <a:rPr lang="en-GB" dirty="0"/>
              <a:t>Your text here</a:t>
            </a:r>
            <a:endParaRPr lang="en-US" dirty="0"/>
          </a:p>
        </p:txBody>
      </p:sp>
    </p:spTree>
    <p:extLst>
      <p:ext uri="{BB962C8B-B14F-4D97-AF65-F5344CB8AC3E}">
        <p14:creationId xmlns:p14="http://schemas.microsoft.com/office/powerpoint/2010/main" val="145677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93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P">
            <a:extLst>
              <a:ext uri="{FF2B5EF4-FFF2-40B4-BE49-F238E27FC236}">
                <a16:creationId xmlns:a16="http://schemas.microsoft.com/office/drawing/2014/main" id="{115D0006-771D-0460-CB3A-F05AF165301E}"/>
              </a:ext>
            </a:extLst>
          </p:cNvPr>
          <p:cNvSpPr>
            <a:spLocks noGrp="1"/>
          </p:cNvSpPr>
          <p:nvPr>
            <p:ph type="body" sz="quarter" idx="20" hasCustomPrompt="1"/>
          </p:nvPr>
        </p:nvSpPr>
        <p:spPr>
          <a:xfrm>
            <a:off x="3461658" y="1196609"/>
            <a:ext cx="2988129" cy="6951348"/>
          </a:xfrm>
          <a:prstGeom prst="rect">
            <a:avLst/>
          </a:prstGeom>
        </p:spPr>
        <p:txBody>
          <a:bodyPr numCol="1"/>
          <a:lstStyle>
            <a:lvl1pPr marL="0" indent="0">
              <a:buNone/>
              <a:defRPr sz="1400" b="0">
                <a:solidFill>
                  <a:srgbClr val="014360"/>
                </a:solidFill>
                <a:latin typeface="Poppins" pitchFamily="2" charset="77"/>
                <a:cs typeface="Poppins" pitchFamily="2" charset="77"/>
              </a:defRPr>
            </a:lvl1pPr>
          </a:lstStyle>
          <a:p>
            <a:r>
              <a:rPr lang="en-US" sz="1100" b="1" dirty="0"/>
              <a:t>Other staff benefits include:</a:t>
            </a:r>
          </a:p>
          <a:p>
            <a:pPr marL="171450" indent="-171450">
              <a:buFont typeface="Arial" panose="020B0604020202020204" pitchFamily="34" charset="0"/>
              <a:buChar char="•"/>
            </a:pPr>
            <a:r>
              <a:rPr lang="en-US" sz="1100" dirty="0"/>
              <a:t>Competitive salary</a:t>
            </a:r>
          </a:p>
          <a:p>
            <a:pPr marL="171450" indent="-171450">
              <a:buFont typeface="Arial" panose="020B0604020202020204" pitchFamily="34" charset="0"/>
              <a:buChar char="•"/>
            </a:pPr>
            <a:r>
              <a:rPr lang="en-US" sz="1100" dirty="0"/>
              <a:t>Six INSET days per year</a:t>
            </a:r>
          </a:p>
          <a:p>
            <a:pPr marL="171450" indent="-171450">
              <a:buFont typeface="Arial" panose="020B0604020202020204" pitchFamily="34" charset="0"/>
              <a:buChar char="•"/>
            </a:pPr>
            <a:r>
              <a:rPr lang="en-US" sz="1100" dirty="0"/>
              <a:t>Protected CPL time</a:t>
            </a:r>
          </a:p>
          <a:p>
            <a:pPr marL="171450" indent="-171450">
              <a:buFont typeface="Arial" panose="020B0604020202020204" pitchFamily="34" charset="0"/>
              <a:buChar char="•"/>
            </a:pPr>
            <a:r>
              <a:rPr lang="en-US" sz="1100" dirty="0"/>
              <a:t>Continued professional development pathway for every role</a:t>
            </a:r>
          </a:p>
          <a:p>
            <a:pPr marL="171450" indent="-171450">
              <a:buFont typeface="Arial" panose="020B0604020202020204" pitchFamily="34" charset="0"/>
              <a:buChar char="•"/>
            </a:pPr>
            <a:r>
              <a:rPr lang="en-US" sz="1100" dirty="0"/>
              <a:t>No work communication outside working hours</a:t>
            </a:r>
          </a:p>
          <a:p>
            <a:pPr marL="171450" indent="-171450">
              <a:buFont typeface="Arial" panose="020B0604020202020204" pitchFamily="34" charset="0"/>
              <a:buChar char="•"/>
            </a:pPr>
            <a:r>
              <a:rPr lang="en-US" sz="1100" dirty="0"/>
              <a:t>Excellent holiday entitlement for support staff: Bank holidays plus 25 days paid holiday (pro rata)</a:t>
            </a:r>
          </a:p>
          <a:p>
            <a:pPr marL="171450" indent="-171450">
              <a:buFont typeface="Arial" panose="020B0604020202020204" pitchFamily="34" charset="0"/>
              <a:buChar char="•"/>
            </a:pPr>
            <a:r>
              <a:rPr lang="en-US" sz="1100" dirty="0"/>
              <a:t>5 days extra paid holiday after 5 years’ service (pro rata)</a:t>
            </a:r>
          </a:p>
          <a:p>
            <a:pPr marL="171450" indent="-171450">
              <a:buFont typeface="Arial" panose="020B0604020202020204" pitchFamily="34" charset="0"/>
              <a:buChar char="•"/>
            </a:pPr>
            <a:r>
              <a:rPr lang="en-US" sz="1100" dirty="0"/>
              <a:t>Time for You’ day</a:t>
            </a:r>
          </a:p>
          <a:p>
            <a:pPr marL="171450" indent="-171450">
              <a:buFont typeface="Arial" panose="020B0604020202020204" pitchFamily="34" charset="0"/>
              <a:buChar char="•"/>
            </a:pPr>
            <a:r>
              <a:rPr lang="en-US" sz="1100" dirty="0"/>
              <a:t>Family-friendly policies including flexible working, occupational maternity and paternity pay</a:t>
            </a:r>
          </a:p>
          <a:p>
            <a:pPr marL="171450" indent="-171450">
              <a:buFont typeface="Arial" panose="020B0604020202020204" pitchFamily="34" charset="0"/>
              <a:buChar char="•"/>
            </a:pPr>
            <a:r>
              <a:rPr lang="en-US" sz="1100" dirty="0"/>
              <a:t>Reasonable release time for significant personal events</a:t>
            </a:r>
          </a:p>
          <a:p>
            <a:pPr marL="171450" indent="-171450">
              <a:buFont typeface="Arial" panose="020B0604020202020204" pitchFamily="34" charset="0"/>
              <a:buChar char="•"/>
            </a:pPr>
            <a:r>
              <a:rPr lang="en-US" sz="1100" dirty="0"/>
              <a:t>Length of service awards</a:t>
            </a:r>
          </a:p>
          <a:p>
            <a:pPr marL="171450" indent="-171450">
              <a:buFont typeface="Arial" panose="020B0604020202020204" pitchFamily="34" charset="0"/>
              <a:buChar char="•"/>
            </a:pPr>
            <a:r>
              <a:rPr lang="en-US" sz="1100" dirty="0"/>
              <a:t>Resources for retirement and financial planning</a:t>
            </a:r>
          </a:p>
          <a:p>
            <a:pPr marL="171450" indent="-171450">
              <a:buFont typeface="Arial" panose="020B0604020202020204" pitchFamily="34" charset="0"/>
              <a:buChar char="•"/>
            </a:pPr>
            <a:r>
              <a:rPr lang="en-US" sz="1100" dirty="0"/>
              <a:t>Cycle-to-work scheme</a:t>
            </a:r>
          </a:p>
          <a:p>
            <a:pPr marL="171450" indent="-171450">
              <a:buFont typeface="Arial" panose="020B0604020202020204" pitchFamily="34" charset="0"/>
              <a:buChar char="•"/>
            </a:pPr>
            <a:r>
              <a:rPr lang="en-US" sz="1100" dirty="0"/>
              <a:t>Free tea, coffee and milk</a:t>
            </a:r>
            <a:endParaRPr lang="en-US" dirty="0"/>
          </a:p>
        </p:txBody>
      </p:sp>
      <p:sp>
        <p:nvSpPr>
          <p:cNvPr id="3" name="P">
            <a:extLst>
              <a:ext uri="{FF2B5EF4-FFF2-40B4-BE49-F238E27FC236}">
                <a16:creationId xmlns:a16="http://schemas.microsoft.com/office/drawing/2014/main" id="{C6DB368A-4D6E-6C56-78B8-91F4D68B7442}"/>
              </a:ext>
            </a:extLst>
          </p:cNvPr>
          <p:cNvSpPr>
            <a:spLocks noGrp="1"/>
          </p:cNvSpPr>
          <p:nvPr>
            <p:ph type="body" sz="quarter" idx="19" hasCustomPrompt="1"/>
          </p:nvPr>
        </p:nvSpPr>
        <p:spPr>
          <a:xfrm>
            <a:off x="326572" y="1196609"/>
            <a:ext cx="2988129" cy="6951348"/>
          </a:xfrm>
          <a:prstGeom prst="rect">
            <a:avLst/>
          </a:prstGeom>
        </p:spPr>
        <p:txBody>
          <a:bodyPr numCol="1"/>
          <a:lstStyle>
            <a:lvl1pPr marL="0" indent="0">
              <a:buNone/>
              <a:defRPr sz="1200" b="0">
                <a:solidFill>
                  <a:srgbClr val="014360"/>
                </a:solidFill>
                <a:latin typeface="Poppins" pitchFamily="2" charset="77"/>
                <a:cs typeface="Poppins" pitchFamily="2" charset="77"/>
              </a:defRPr>
            </a:lvl1pPr>
          </a:lstStyle>
          <a:p>
            <a:r>
              <a:rPr lang="en-US" sz="1100" dirty="0"/>
              <a:t>We believe that collaboration and staff wellbeing are at the heart of our success.</a:t>
            </a:r>
          </a:p>
          <a:p>
            <a:r>
              <a:rPr lang="en-US" sz="1100" dirty="0"/>
              <a:t>Supported by our trust, we offer a range of benefits to enhance our work environment and support the professional and personal growth of our staff, including work-life balance.</a:t>
            </a:r>
          </a:p>
          <a:p>
            <a:endParaRPr lang="en-US" sz="1100" dirty="0"/>
          </a:p>
          <a:p>
            <a:r>
              <a:rPr lang="en-US" sz="1100" b="1" dirty="0"/>
              <a:t>Education Mutual</a:t>
            </a:r>
          </a:p>
          <a:p>
            <a:r>
              <a:rPr lang="en-US" sz="1100" dirty="0"/>
              <a:t>Staff can access a comprehensive range of healthcare services through Education Mutual, including mental health support, 24/7 GP Healthline, physiotherapy, stress management resources, and occupational health services.</a:t>
            </a:r>
          </a:p>
          <a:p>
            <a:r>
              <a:rPr lang="en-US" sz="1100" dirty="0"/>
              <a:t>Find out more about Healthcare and Wellbeing Services here: </a:t>
            </a:r>
            <a:r>
              <a:rPr lang="en-US" sz="1100" dirty="0">
                <a:hlinkClick r:id="rId3">
                  <a:extLst>
                    <a:ext uri="{A12FA001-AC4F-418D-AE19-62706E023703}">
                      <ahyp:hlinkClr xmlns:ahyp="http://schemas.microsoft.com/office/drawing/2018/hyperlinkcolor" val="tx"/>
                    </a:ext>
                  </a:extLst>
                </a:hlinkClick>
              </a:rPr>
              <a:t>www.educationmutual.co.uk/service/healthcare-and-wellbeing/</a:t>
            </a:r>
            <a:endParaRPr lang="en-US" sz="1100" dirty="0"/>
          </a:p>
          <a:p>
            <a:endParaRPr lang="en-US" sz="1100" dirty="0"/>
          </a:p>
          <a:p>
            <a:r>
              <a:rPr lang="en-US" sz="1100" b="1" dirty="0"/>
              <a:t>Local Government Pension Scheme (LGPS)</a:t>
            </a:r>
          </a:p>
          <a:p>
            <a:r>
              <a:rPr lang="en-US" sz="1100" dirty="0"/>
              <a:t>The Local Government Pension Scheme (LGPS) is a defined benefit plan, meaning your pension is calculated based on your salary and length of service and adjusted for inflation. This ensures a secure and guaranteed income in retirement, unaffected by investment performance.</a:t>
            </a:r>
          </a:p>
          <a:p>
            <a:r>
              <a:rPr lang="en-US" sz="1100" dirty="0"/>
              <a:t>Find out more about LGPS here: </a:t>
            </a:r>
            <a:r>
              <a:rPr lang="en-US" sz="1100" dirty="0">
                <a:hlinkClick r:id="rId4">
                  <a:extLst>
                    <a:ext uri="{A12FA001-AC4F-418D-AE19-62706E023703}">
                      <ahyp:hlinkClr xmlns:ahyp="http://schemas.microsoft.com/office/drawing/2018/hyperlinkcolor" val="tx"/>
                    </a:ext>
                  </a:extLst>
                </a:hlinkClick>
              </a:rPr>
              <a:t>www.lgpsmember.org/</a:t>
            </a:r>
            <a:endParaRPr lang="en-US" sz="1100" dirty="0"/>
          </a:p>
        </p:txBody>
      </p:sp>
      <p:sp>
        <p:nvSpPr>
          <p:cNvPr id="5" name="H1">
            <a:extLst>
              <a:ext uri="{FF2B5EF4-FFF2-40B4-BE49-F238E27FC236}">
                <a16:creationId xmlns:a16="http://schemas.microsoft.com/office/drawing/2014/main" id="{43D46743-9017-829A-D8E3-4126B6AF113B}"/>
              </a:ext>
            </a:extLst>
          </p:cNvPr>
          <p:cNvSpPr>
            <a:spLocks noGrp="1"/>
          </p:cNvSpPr>
          <p:nvPr>
            <p:ph type="body" sz="quarter" idx="10" hasCustomPrompt="1"/>
          </p:nvPr>
        </p:nvSpPr>
        <p:spPr>
          <a:xfrm>
            <a:off x="330733" y="457489"/>
            <a:ext cx="6085468" cy="509665"/>
          </a:xfrm>
          <a:prstGeom prst="rect">
            <a:avLst/>
          </a:prstGeom>
        </p:spPr>
        <p:txBody>
          <a:bodyPr/>
          <a:lstStyle>
            <a:lvl1pPr marL="0" indent="0">
              <a:buNone/>
              <a:defRPr sz="4000" b="1">
                <a:solidFill>
                  <a:srgbClr val="014360"/>
                </a:solidFill>
                <a:latin typeface="Poppins" pitchFamily="2" charset="77"/>
                <a:cs typeface="Poppins" pitchFamily="2" charset="77"/>
              </a:defRPr>
            </a:lvl1pPr>
          </a:lstStyle>
          <a:p>
            <a:pPr lvl="0"/>
            <a:r>
              <a:rPr lang="en-US" dirty="0"/>
              <a:t>Staff Benefits</a:t>
            </a:r>
          </a:p>
        </p:txBody>
      </p:sp>
    </p:spTree>
    <p:extLst>
      <p:ext uri="{BB962C8B-B14F-4D97-AF65-F5344CB8AC3E}">
        <p14:creationId xmlns:p14="http://schemas.microsoft.com/office/powerpoint/2010/main" val="116255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49793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9" r:id="rId3"/>
    <p:sldLayoutId id="2147483666" r:id="rId4"/>
    <p:sldLayoutId id="2147483667" r:id="rId5"/>
    <p:sldLayoutId id="2147483678" r:id="rId6"/>
    <p:sldLayoutId id="2147483674" r:id="rId7"/>
    <p:sldLayoutId id="2147483668" r:id="rId8"/>
    <p:sldLayoutId id="2147483672" r:id="rId9"/>
    <p:sldLayoutId id="2147483675" r:id="rId10"/>
    <p:sldLayoutId id="2147483669" r:id="rId11"/>
    <p:sldLayoutId id="214748367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riverscofe.co.uk/current-vacancies-1/"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mailto:nwoffice@riverscofe.co.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northwickmanor.ovw4.devwebsite.co.uk/"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1.emf"/><Relationship Id="rId5" Type="http://schemas.openxmlformats.org/officeDocument/2006/relationships/hyperlink" Target="https://www.riverscofe.co.uk/" TargetMode="External"/><Relationship Id="rId4" Type="http://schemas.openxmlformats.org/officeDocument/2006/relationships/hyperlink" Target="mailto:info@riverscofe.co.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mutual.co.uk/service/healthcare-and-wellbeing/"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lgpsmember.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5A0226F5-5E87-F5C0-E2F8-412F289573B6}"/>
              </a:ext>
            </a:extLst>
          </p:cNvPr>
          <p:cNvPicPr>
            <a:picLocks noGrp="1" noChangeAspect="1"/>
          </p:cNvPicPr>
          <p:nvPr>
            <p:ph type="pic" sz="quarter" idx="10"/>
          </p:nvPr>
        </p:nvPicPr>
        <p:blipFill>
          <a:blip r:embed="rId3"/>
          <a:srcRect t="9484" b="9484"/>
          <a:stretch>
            <a:fillRect/>
          </a:stretch>
        </p:blipFill>
        <p:spPr/>
      </p:pic>
      <p:sp>
        <p:nvSpPr>
          <p:cNvPr id="103" name="H1">
            <a:extLst>
              <a:ext uri="{FF2B5EF4-FFF2-40B4-BE49-F238E27FC236}">
                <a16:creationId xmlns:a16="http://schemas.microsoft.com/office/drawing/2014/main" id="{9F3423D6-40C8-A157-5B1F-DD0CBA47293A}"/>
              </a:ext>
            </a:extLst>
          </p:cNvPr>
          <p:cNvSpPr>
            <a:spLocks noGrp="1"/>
          </p:cNvSpPr>
          <p:nvPr>
            <p:ph type="title"/>
          </p:nvPr>
        </p:nvSpPr>
        <p:spPr/>
        <p:txBody>
          <a:bodyPr/>
          <a:lstStyle/>
          <a:p>
            <a:r>
              <a:rPr lang="en-US" dirty="0"/>
              <a:t>Application Pack</a:t>
            </a:r>
          </a:p>
        </p:txBody>
      </p:sp>
      <p:sp>
        <p:nvSpPr>
          <p:cNvPr id="49" name="H2">
            <a:extLst>
              <a:ext uri="{FF2B5EF4-FFF2-40B4-BE49-F238E27FC236}">
                <a16:creationId xmlns:a16="http://schemas.microsoft.com/office/drawing/2014/main" id="{A90CA9F2-8FEB-5140-1BDA-11769C641157}"/>
              </a:ext>
            </a:extLst>
          </p:cNvPr>
          <p:cNvSpPr>
            <a:spLocks noGrp="1"/>
          </p:cNvSpPr>
          <p:nvPr>
            <p:ph type="body" sz="quarter" idx="13"/>
          </p:nvPr>
        </p:nvSpPr>
        <p:spPr>
          <a:xfrm>
            <a:off x="365125" y="2635565"/>
            <a:ext cx="6000750" cy="508000"/>
          </a:xfrm>
        </p:spPr>
        <p:txBody>
          <a:bodyPr lIns="91440" tIns="45720" rIns="91440" bIns="45720" anchor="t"/>
          <a:lstStyle/>
          <a:p>
            <a:r>
              <a:rPr lang="en-US" dirty="0">
                <a:latin typeface="Poppins"/>
                <a:cs typeface="Poppins"/>
              </a:rPr>
              <a:t>Cover Supervisor</a:t>
            </a:r>
          </a:p>
          <a:p>
            <a:r>
              <a:rPr lang="en-US" sz="1600" dirty="0">
                <a:latin typeface="Poppins"/>
                <a:cs typeface="Poppins"/>
              </a:rPr>
              <a:t>To commence in February 2026</a:t>
            </a:r>
            <a:endParaRPr lang="en-US" dirty="0">
              <a:latin typeface="Poppins"/>
              <a:cs typeface="Poppins"/>
            </a:endParaRPr>
          </a:p>
        </p:txBody>
      </p:sp>
      <p:pic>
        <p:nvPicPr>
          <p:cNvPr id="15" name="Image" descr="The text shows The Rivers C of E Academy Trust's vision: &quot;An extraordinary education for every pupil&quot;.">
            <a:extLst>
              <a:ext uri="{FF2B5EF4-FFF2-40B4-BE49-F238E27FC236}">
                <a16:creationId xmlns:a16="http://schemas.microsoft.com/office/drawing/2014/main" id="{0B7F5B2C-1442-6FD8-2038-E6272E39CC98}"/>
              </a:ext>
            </a:extLst>
          </p:cNvPr>
          <p:cNvPicPr>
            <a:picLocks noChangeAspect="1"/>
          </p:cNvPicPr>
          <p:nvPr/>
        </p:nvPicPr>
        <p:blipFill>
          <a:blip r:embed="rId4"/>
          <a:stretch>
            <a:fillRect/>
          </a:stretch>
        </p:blipFill>
        <p:spPr>
          <a:xfrm>
            <a:off x="0" y="3606452"/>
            <a:ext cx="6858000" cy="2743200"/>
          </a:xfrm>
          <a:prstGeom prst="rect">
            <a:avLst/>
          </a:prstGeom>
        </p:spPr>
      </p:pic>
      <p:pic>
        <p:nvPicPr>
          <p:cNvPr id="7" name="Image">
            <a:extLst>
              <a:ext uri="{FF2B5EF4-FFF2-40B4-BE49-F238E27FC236}">
                <a16:creationId xmlns:a16="http://schemas.microsoft.com/office/drawing/2014/main" id="{6531DEEF-F52B-FE33-5167-72CDDCEA747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204" y="8767257"/>
            <a:ext cx="3441700" cy="838200"/>
          </a:xfrm>
          <a:prstGeom prst="rect">
            <a:avLst/>
          </a:prstGeom>
        </p:spPr>
      </p:pic>
    </p:spTree>
    <p:extLst>
      <p:ext uri="{BB962C8B-B14F-4D97-AF65-F5344CB8AC3E}">
        <p14:creationId xmlns:p14="http://schemas.microsoft.com/office/powerpoint/2010/main" val="246599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BD081-0BD0-1844-7E28-A2B720EF340E}"/>
            </a:ext>
          </a:extLst>
        </p:cNvPr>
        <p:cNvGrpSpPr/>
        <p:nvPr/>
      </p:nvGrpSpPr>
      <p:grpSpPr>
        <a:xfrm>
          <a:off x="0" y="0"/>
          <a:ext cx="0" cy="0"/>
          <a:chOff x="0" y="0"/>
          <a:chExt cx="0" cy="0"/>
        </a:xfrm>
      </p:grpSpPr>
      <p:sp>
        <p:nvSpPr>
          <p:cNvPr id="23" name="Text Placeholder 22">
            <a:extLst>
              <a:ext uri="{FF2B5EF4-FFF2-40B4-BE49-F238E27FC236}">
                <a16:creationId xmlns:a16="http://schemas.microsoft.com/office/drawing/2014/main" id="{9D31BD7D-35F4-358A-3D80-7B58480200C2}"/>
              </a:ext>
            </a:extLst>
          </p:cNvPr>
          <p:cNvSpPr>
            <a:spLocks noGrp="1"/>
          </p:cNvSpPr>
          <p:nvPr>
            <p:ph type="title" idx="4294967295"/>
          </p:nvPr>
        </p:nvSpPr>
        <p:spPr>
          <a:xfrm>
            <a:off x="386265" y="184024"/>
            <a:ext cx="6085468" cy="509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78D0F3"/>
                </a:solidFill>
                <a:effectLst/>
                <a:uLnTx/>
                <a:uFillTx/>
                <a:latin typeface="Poppins" pitchFamily="2" charset="77"/>
                <a:ea typeface="+mn-ea"/>
                <a:cs typeface="Poppins" pitchFamily="2" charset="77"/>
              </a:rPr>
              <a:t>Person Specification</a:t>
            </a:r>
          </a:p>
        </p:txBody>
      </p:sp>
      <p:graphicFrame>
        <p:nvGraphicFramePr>
          <p:cNvPr id="17" name="Table 16">
            <a:extLst>
              <a:ext uri="{FF2B5EF4-FFF2-40B4-BE49-F238E27FC236}">
                <a16:creationId xmlns:a16="http://schemas.microsoft.com/office/drawing/2014/main" id="{FAEB3025-8FA7-8ECB-A95A-BB700539E93E}"/>
              </a:ext>
            </a:extLst>
          </p:cNvPr>
          <p:cNvGraphicFramePr>
            <a:graphicFrameLocks noGrp="1"/>
          </p:cNvGraphicFramePr>
          <p:nvPr>
            <p:extLst>
              <p:ext uri="{D42A27DB-BD31-4B8C-83A1-F6EECF244321}">
                <p14:modId xmlns:p14="http://schemas.microsoft.com/office/powerpoint/2010/main" val="3353106535"/>
              </p:ext>
            </p:extLst>
          </p:nvPr>
        </p:nvGraphicFramePr>
        <p:xfrm>
          <a:off x="143434" y="783716"/>
          <a:ext cx="6571129" cy="11365761"/>
        </p:xfrm>
        <a:graphic>
          <a:graphicData uri="http://schemas.openxmlformats.org/drawingml/2006/table">
            <a:tbl>
              <a:tblPr firstRow="1" bandRow="1">
                <a:tableStyleId>{5C22544A-7EE6-4342-B048-85BDC9FD1C3A}</a:tableStyleId>
              </a:tblPr>
              <a:tblGrid>
                <a:gridCol w="1342466">
                  <a:extLst>
                    <a:ext uri="{9D8B030D-6E8A-4147-A177-3AD203B41FA5}">
                      <a16:colId xmlns:a16="http://schemas.microsoft.com/office/drawing/2014/main" val="807178418"/>
                    </a:ext>
                  </a:extLst>
                </a:gridCol>
                <a:gridCol w="2486025">
                  <a:extLst>
                    <a:ext uri="{9D8B030D-6E8A-4147-A177-3AD203B41FA5}">
                      <a16:colId xmlns:a16="http://schemas.microsoft.com/office/drawing/2014/main" val="2147551935"/>
                    </a:ext>
                  </a:extLst>
                </a:gridCol>
                <a:gridCol w="2742638">
                  <a:extLst>
                    <a:ext uri="{9D8B030D-6E8A-4147-A177-3AD203B41FA5}">
                      <a16:colId xmlns:a16="http://schemas.microsoft.com/office/drawing/2014/main" val="3172359278"/>
                    </a:ext>
                  </a:extLst>
                </a:gridCol>
              </a:tblGrid>
              <a:tr h="301521">
                <a:tc>
                  <a:txBody>
                    <a:bodyPr/>
                    <a:lstStyle/>
                    <a:p>
                      <a:r>
                        <a:rPr lang="en-US" dirty="0"/>
                        <a:t>Criteria</a:t>
                      </a:r>
                      <a:endParaRPr lang="en-GB" dirty="0"/>
                    </a:p>
                  </a:txBody>
                  <a:tcPr/>
                </a:tc>
                <a:tc>
                  <a:txBody>
                    <a:bodyPr/>
                    <a:lstStyle/>
                    <a:p>
                      <a:r>
                        <a:rPr lang="en-US" dirty="0"/>
                        <a:t>Essential</a:t>
                      </a:r>
                      <a:endParaRPr lang="en-GB" dirty="0"/>
                    </a:p>
                  </a:txBody>
                  <a:tcPr/>
                </a:tc>
                <a:tc>
                  <a:txBody>
                    <a:bodyPr/>
                    <a:lstStyle/>
                    <a:p>
                      <a:r>
                        <a:rPr lang="en-US" dirty="0"/>
                        <a:t>Desirable</a:t>
                      </a:r>
                      <a:endParaRPr lang="en-GB" dirty="0"/>
                    </a:p>
                  </a:txBody>
                  <a:tcPr/>
                </a:tc>
                <a:extLst>
                  <a:ext uri="{0D108BD9-81ED-4DB2-BD59-A6C34878D82A}">
                    <a16:rowId xmlns:a16="http://schemas.microsoft.com/office/drawing/2014/main" val="1816402910"/>
                  </a:ext>
                </a:extLst>
              </a:tr>
              <a:tr h="1166185">
                <a:tc>
                  <a:txBody>
                    <a:bodyPr/>
                    <a:lstStyle/>
                    <a:p>
                      <a:r>
                        <a:rPr lang="en-US" dirty="0">
                          <a:latin typeface="Century Gothic" panose="020B0502020202020204" pitchFamily="34" charset="0"/>
                        </a:rPr>
                        <a:t>Education / Qualifications</a:t>
                      </a:r>
                      <a:endParaRPr lang="en-GB"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en-GB" sz="900" b="0" i="0" u="none" strike="noStrike" noProof="0" dirty="0">
                          <a:latin typeface="Aptos"/>
                        </a:rPr>
                        <a:t>Qualified HLTA</a:t>
                      </a:r>
                      <a:endParaRPr lang="en-GB" sz="900" dirty="0"/>
                    </a:p>
                    <a:p>
                      <a:pPr marL="171450" indent="-171450">
                        <a:buFont typeface="Arial" panose="020B0604020202020204" pitchFamily="34" charset="0"/>
                        <a:buChar char="•"/>
                      </a:pPr>
                      <a:r>
                        <a:rPr lang="en-GB" sz="900" dirty="0"/>
                        <a:t>Good numeracy/literacy skills.</a:t>
                      </a:r>
                    </a:p>
                    <a:p>
                      <a:pPr marL="171450" indent="-171450">
                        <a:buFont typeface="Arial" panose="020B0604020202020204" pitchFamily="34" charset="0"/>
                        <a:buChar char="•"/>
                      </a:pPr>
                      <a:r>
                        <a:rPr lang="en-US" sz="900" dirty="0"/>
                        <a:t>5 GCSE’s with a minimum of Grade C or above in </a:t>
                      </a:r>
                      <a:r>
                        <a:rPr lang="en-US" sz="900" dirty="0" err="1"/>
                        <a:t>Maths</a:t>
                      </a:r>
                      <a:r>
                        <a:rPr lang="en-US" sz="900" dirty="0"/>
                        <a:t> and English (or equivalent qualifications)</a:t>
                      </a:r>
                    </a:p>
                    <a:p>
                      <a:pPr marL="171450" lvl="0" indent="-171450">
                        <a:buFont typeface="Arial" panose="020B0604020202020204" pitchFamily="34" charset="0"/>
                        <a:buChar char="•"/>
                      </a:pPr>
                      <a:endParaRPr lang="en-US" sz="900" b="0" i="0" u="none" strike="noStrike" noProof="0" dirty="0">
                        <a:latin typeface="Aptos"/>
                      </a:endParaRP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Evidence of further CPD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Current First Aid/Paediatric First Aid certificate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a:t>Qualifications/training in social/emotional programmes, e.g. Elsa or Thrive / trauma informed practice </a:t>
                      </a:r>
                      <a:endParaRPr lang="en-GB" sz="900" b="0" i="0" kern="1200" dirty="0">
                        <a:solidFill>
                          <a:schemeClr val="dk1"/>
                        </a:solidFill>
                        <a:effectLst/>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kern="1200" dirty="0">
                          <a:solidFill>
                            <a:schemeClr val="dk1"/>
                          </a:solidFill>
                          <a:effectLst/>
                          <a:latin typeface="+mn-lt"/>
                          <a:ea typeface="+mn-ea"/>
                          <a:cs typeface="+mn-cs"/>
                        </a:rPr>
                        <a:t>Team Teach trained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t>Training in the relevant learning strategies to support children with a range of needs</a:t>
                      </a:r>
                      <a:endParaRPr lang="en-GB" sz="900" b="0" i="0" kern="1200" dirty="0">
                        <a:solidFill>
                          <a:schemeClr val="dk1"/>
                        </a:solidFill>
                        <a:effectLst/>
                        <a:latin typeface="+mn-lt"/>
                        <a:ea typeface="+mn-ea"/>
                        <a:cs typeface="+mn-cs"/>
                      </a:endParaRPr>
                    </a:p>
                  </a:txBody>
                  <a:tcPr/>
                </a:tc>
                <a:extLst>
                  <a:ext uri="{0D108BD9-81ED-4DB2-BD59-A6C34878D82A}">
                    <a16:rowId xmlns:a16="http://schemas.microsoft.com/office/drawing/2014/main" val="3477478433"/>
                  </a:ext>
                </a:extLst>
              </a:tr>
              <a:tr h="227648">
                <a:tc>
                  <a:txBody>
                    <a:bodyPr/>
                    <a:lstStyle/>
                    <a:p>
                      <a:r>
                        <a:rPr lang="en-US" dirty="0">
                          <a:latin typeface="Century Gothic" panose="020B0502020202020204" pitchFamily="34" charset="0"/>
                        </a:rPr>
                        <a:t>Experience</a:t>
                      </a:r>
                      <a:endParaRPr lang="en-GB" dirty="0">
                        <a:latin typeface="Century Gothic" panose="020B0502020202020204" pitchFamily="34" charset="0"/>
                      </a:endParaRPr>
                    </a:p>
                  </a:txBody>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solidFill>
                            <a:srgbClr val="000000"/>
                          </a:solidFill>
                          <a:latin typeface="Aptos"/>
                        </a:rPr>
                        <a:t>Experience of assisting pupils in their learning from across the Primary Age Range</a:t>
                      </a:r>
                      <a:endParaRPr lang="en-US" dirty="0"/>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latin typeface="Aptos"/>
                        </a:rPr>
                        <a:t>Minimum 2 years experience of working with children as a Teaching Assistant in an educational setting</a:t>
                      </a:r>
                      <a:endParaRPr lang="en-US" dirty="0"/>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t>Experience of teaching whole classes as a HLTA or in a similar role</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t>Experience of working with pupils with a range of additional educational needs, more able and special educational needs</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t>Experience in planning and delivering challenging engaging and enjoyable learning activities</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t>Experience of leading learning in large groups or class sessions in teacher absence</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t>Good understanding of behaviour </a:t>
                      </a:r>
                      <a:r>
                        <a:rPr lang="en-GB" sz="900" b="0" i="0" u="none" strike="noStrike" noProof="0"/>
                        <a:t>management</a:t>
                      </a:r>
                      <a:r>
                        <a:rPr lang="en-GB" sz="900" b="0" i="0" u="none" strike="noStrike" noProof="0" dirty="0"/>
                        <a:t> and ability to apply a range of behaviour strategies which contribute to a purposeful learning environment</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t>Good understanding of how children learn</a:t>
                      </a:r>
                    </a:p>
                    <a:p>
                      <a:pPr marL="171450" marR="0" lvl="0" indent="-171450" algn="l">
                        <a:lnSpc>
                          <a:spcPct val="100000"/>
                        </a:lnSpc>
                        <a:spcBef>
                          <a:spcPts val="0"/>
                        </a:spcBef>
                        <a:spcAft>
                          <a:spcPts val="0"/>
                        </a:spcAft>
                        <a:buClrTx/>
                        <a:buSzTx/>
                        <a:buFont typeface="Arial" panose="020B0604020202020204" pitchFamily="34" charset="0"/>
                        <a:buChar char="•"/>
                      </a:pPr>
                      <a:endParaRPr lang="en-GB" sz="900" b="0" i="0" u="none" strike="noStrike" noProof="0" dirty="0"/>
                    </a:p>
                    <a:p>
                      <a:pPr marL="171450" marR="0" lvl="0" indent="-171450" algn="l">
                        <a:lnSpc>
                          <a:spcPct val="100000"/>
                        </a:lnSpc>
                        <a:spcBef>
                          <a:spcPts val="0"/>
                        </a:spcBef>
                        <a:spcAft>
                          <a:spcPts val="0"/>
                        </a:spcAft>
                        <a:buClrTx/>
                        <a:buSzTx/>
                        <a:buFont typeface="Arial" panose="020B0604020202020204" pitchFamily="34" charset="0"/>
                        <a:buChar char="•"/>
                      </a:pPr>
                      <a:endParaRPr lang="en-GB" sz="900" b="0" i="0" u="none" strike="noStrike" noProof="0" dirty="0"/>
                    </a:p>
                  </a:txBody>
                  <a:tcPr/>
                </a:tc>
                <a:tc>
                  <a:txBody>
                    <a:bodyPr/>
                    <a:lstStyle/>
                    <a:p>
                      <a:pPr marL="0" lvl="0" indent="0">
                        <a:buNone/>
                      </a:pPr>
                      <a:r>
                        <a:rPr lang="en-GB" sz="900" b="0" i="0" u="none" strike="noStrike" noProof="0" dirty="0"/>
                        <a:t>Responsibility of attainment and progress for individuals or groups of pupils </a:t>
                      </a:r>
                    </a:p>
                    <a:p>
                      <a:pPr marL="0" lvl="0" indent="0">
                        <a:buNone/>
                      </a:pPr>
                      <a:endParaRPr lang="en-GB" sz="900" b="0" i="0" u="none" strike="noStrike" noProof="0" dirty="0"/>
                    </a:p>
                    <a:p>
                      <a:pPr marL="0" lvl="0" indent="0">
                        <a:buNone/>
                      </a:pPr>
                      <a:r>
                        <a:rPr lang="en-GB" sz="900" b="0" i="0" u="none" strike="noStrike" noProof="0" dirty="0"/>
                        <a:t>Delivering synthetic phonics</a:t>
                      </a:r>
                    </a:p>
                    <a:p>
                      <a:pPr marL="0" lvl="0" indent="0">
                        <a:buNone/>
                      </a:pPr>
                      <a:endParaRPr lang="en-GB" sz="900" b="0" i="0" u="none" strike="noStrike" noProof="0" dirty="0"/>
                    </a:p>
                    <a:p>
                      <a:pPr marL="0" lvl="0" indent="0">
                        <a:buNone/>
                      </a:pPr>
                      <a:endParaRPr lang="en-GB" sz="900" b="0" i="0" u="none" strike="noStrike" noProof="0" dirty="0"/>
                    </a:p>
                    <a:p>
                      <a:pPr marL="0" lvl="0" indent="0">
                        <a:buNone/>
                      </a:pPr>
                      <a:endParaRPr lang="en-GB" sz="900" b="0" i="0" u="none" strike="noStrike" noProof="0" dirty="0">
                        <a:latin typeface="Aptos"/>
                      </a:endParaRPr>
                    </a:p>
                  </a:txBody>
                  <a:tcPr/>
                </a:tc>
                <a:extLst>
                  <a:ext uri="{0D108BD9-81ED-4DB2-BD59-A6C34878D82A}">
                    <a16:rowId xmlns:a16="http://schemas.microsoft.com/office/drawing/2014/main" val="2405567851"/>
                  </a:ext>
                </a:extLst>
              </a:tr>
              <a:tr h="1024416">
                <a:tc>
                  <a:txBody>
                    <a:bodyPr/>
                    <a:lstStyle/>
                    <a:p>
                      <a:r>
                        <a:rPr lang="en-US" dirty="0">
                          <a:latin typeface="Century Gothic" panose="020B0502020202020204" pitchFamily="34" charset="0"/>
                        </a:rPr>
                        <a:t>Skills and knowledge</a:t>
                      </a:r>
                    </a:p>
                    <a:p>
                      <a:pPr lvl="0">
                        <a:buNone/>
                      </a:pPr>
                      <a:endParaRPr lang="en-US" dirty="0">
                        <a:latin typeface="Century Gothic" panose="020B0502020202020204" pitchFamily="34" charset="0"/>
                      </a:endParaRPr>
                    </a:p>
                    <a:p>
                      <a:endParaRPr lang="en-GB" sz="1350" b="0" i="0" u="none" strike="noStrike" kern="1200" baseline="0" dirty="0">
                        <a:solidFill>
                          <a:schemeClr val="dk1"/>
                        </a:solidFill>
                        <a:latin typeface="Century Gothic" panose="020B0502020202020204" pitchFamily="34" charset="0"/>
                        <a:ea typeface="+mn-ea"/>
                        <a:cs typeface="+mn-cs"/>
                      </a:endParaRPr>
                    </a:p>
                  </a:txBody>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solidFill>
                            <a:srgbClr val="000000"/>
                          </a:solidFill>
                          <a:latin typeface="Aptos"/>
                        </a:rPr>
                        <a:t>Demonstrate knowledge and understanding of the HLTA standards</a:t>
                      </a:r>
                      <a:endParaRPr lang="en-GB" sz="900" dirty="0"/>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solidFill>
                            <a:srgbClr val="000000"/>
                          </a:solidFill>
                          <a:latin typeface="Aptos"/>
                        </a:rPr>
                        <a:t>Understand the key factors that affect children's learning and progress </a:t>
                      </a:r>
                      <a:endParaRPr lang="en-GB" sz="900" dirty="0"/>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solidFill>
                            <a:srgbClr val="000000"/>
                          </a:solidFill>
                          <a:latin typeface="Aptos"/>
                        </a:rPr>
                        <a:t>Know how to contribute to effective personalised provision  </a:t>
                      </a:r>
                      <a:endParaRPr lang="en-GB" sz="900" dirty="0"/>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GB" sz="900" dirty="0"/>
                        <a:t>Have an understanding of what constitutes high quality educational provision and the characteristics of effective learning</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solidFill>
                            <a:srgbClr val="000000"/>
                          </a:solidFill>
                          <a:latin typeface="+mn-lt"/>
                          <a:cs typeface="Poppins"/>
                        </a:rPr>
                        <a:t>Be competent in the use of IT </a:t>
                      </a:r>
                      <a:r>
                        <a:rPr lang="en-US" sz="900" b="0" i="0" u="none" strike="noStrike" noProof="0" dirty="0">
                          <a:solidFill>
                            <a:srgbClr val="000000"/>
                          </a:solidFill>
                          <a:latin typeface="+mn-lt"/>
                          <a:cs typeface="Poppins"/>
                        </a:rPr>
                        <a:t>to support learning</a:t>
                      </a:r>
                      <a:endParaRPr lang="en-GB" sz="900" dirty="0">
                        <a:latin typeface="+mn-lt"/>
                        <a:cs typeface="Poppins"/>
                      </a:endParaRP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solidFill>
                            <a:srgbClr val="000000"/>
                          </a:solidFill>
                          <a:latin typeface="Aptos"/>
                        </a:rPr>
                        <a:t>Know how statutory and non‐statutory frameworks for the school curriculum relate to the age and ability ranges of the learners you support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solidFill>
                            <a:srgbClr val="000000"/>
                          </a:solidFill>
                          <a:latin typeface="Aptos"/>
                        </a:rPr>
                        <a:t>Understand the objectives, content and intended outcomes for the learning activities in which you are involved</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noProof="0" dirty="0">
                          <a:solidFill>
                            <a:srgbClr val="000000"/>
                          </a:solidFill>
                          <a:latin typeface="Aptos"/>
                        </a:rPr>
                        <a:t> Know how to support learners in accessing the curriculum in accordance with the special educational needs (SEND) code of practice and equalities legislation </a:t>
                      </a:r>
                    </a:p>
                    <a:p>
                      <a:pPr marL="171450" marR="0" lvl="0" indent="-171450" algn="l">
                        <a:lnSpc>
                          <a:spcPct val="100000"/>
                        </a:lnSpc>
                        <a:spcBef>
                          <a:spcPts val="0"/>
                        </a:spcBef>
                        <a:spcAft>
                          <a:spcPts val="0"/>
                        </a:spcAft>
                        <a:buClrTx/>
                        <a:buSzTx/>
                        <a:buFont typeface="Arial" panose="020B0604020202020204" pitchFamily="34" charset="0"/>
                        <a:buChar char="•"/>
                      </a:pPr>
                      <a:endParaRPr lang="en-GB" sz="900" b="0" i="0" u="none" strike="noStrike" noProof="0" dirty="0">
                        <a:solidFill>
                          <a:srgbClr val="000000"/>
                        </a:solidFill>
                        <a:latin typeface="Aptos"/>
                      </a:endParaRPr>
                    </a:p>
                    <a:p>
                      <a:pPr marL="171450" marR="0" lvl="0" indent="-171450" algn="l">
                        <a:lnSpc>
                          <a:spcPct val="100000"/>
                        </a:lnSpc>
                        <a:spcBef>
                          <a:spcPts val="0"/>
                        </a:spcBef>
                        <a:spcAft>
                          <a:spcPts val="0"/>
                        </a:spcAft>
                        <a:buClrTx/>
                        <a:buSzTx/>
                        <a:buFont typeface="Arial" panose="020B0604020202020204" pitchFamily="34" charset="0"/>
                        <a:buChar char="•"/>
                      </a:pPr>
                      <a:endParaRPr lang="en-GB" sz="900" b="0" i="0" u="none" strike="noStrike" noProof="0" dirty="0">
                        <a:solidFill>
                          <a:schemeClr val="tx1"/>
                        </a:solidFill>
                        <a:latin typeface="+mn-lt"/>
                        <a:cs typeface="Poppins"/>
                      </a:endParaRPr>
                    </a:p>
                  </a:txBody>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GB" sz="900" kern="1200" dirty="0">
                          <a:solidFill>
                            <a:schemeClr val="dk1"/>
                          </a:solidFill>
                          <a:effectLst/>
                          <a:latin typeface="+mn-lt"/>
                          <a:ea typeface="+mn-ea"/>
                          <a:cs typeface="+mn-cs"/>
                        </a:rPr>
                        <a:t>Ability to deliver targeted support programmes</a:t>
                      </a:r>
                      <a:endParaRPr lang="en-US" dirty="0"/>
                    </a:p>
                    <a:p>
                      <a:pPr marL="0" lvl="0" indent="0">
                        <a:buFont typeface="Arial" panose="020B0604020202020204" pitchFamily="34" charset="0"/>
                        <a:buNone/>
                      </a:pPr>
                      <a:endParaRPr lang="en-GB" dirty="0"/>
                    </a:p>
                  </a:txBody>
                  <a:tcPr/>
                </a:tc>
                <a:extLst>
                  <a:ext uri="{0D108BD9-81ED-4DB2-BD59-A6C34878D82A}">
                    <a16:rowId xmlns:a16="http://schemas.microsoft.com/office/drawing/2014/main" val="1563077715"/>
                  </a:ext>
                </a:extLst>
              </a:tr>
              <a:tr h="1024415">
                <a:tc>
                  <a:txBody>
                    <a:bodyPr/>
                    <a:lstStyle/>
                    <a:p>
                      <a:pPr lvl="0">
                        <a:buNone/>
                      </a:pPr>
                      <a:r>
                        <a:rPr lang="en-US" dirty="0"/>
                        <a:t>Personal qualities</a:t>
                      </a:r>
                    </a:p>
                  </a:txBody>
                  <a:tcPr/>
                </a:tc>
                <a:tc>
                  <a:txBody>
                    <a:bodyPr/>
                    <a:lstStyle/>
                    <a:p>
                      <a:pPr marL="171450" lvl="0" indent="-171450">
                        <a:buFont typeface="Arial" panose="020B0604020202020204" pitchFamily="34" charset="0"/>
                        <a:buChar char="•"/>
                      </a:pPr>
                      <a:r>
                        <a:rPr lang="en-US" sz="900" dirty="0">
                          <a:latin typeface="+mn-lt"/>
                          <a:cs typeface="Poppins"/>
                        </a:rPr>
                        <a:t>Ability to establish positive relationships with staff , pupils and parents </a:t>
                      </a:r>
                      <a:endParaRPr lang="en-US" sz="900" dirty="0">
                        <a:latin typeface="+mn-lt"/>
                      </a:endParaRPr>
                    </a:p>
                    <a:p>
                      <a:pPr marL="171450" lvl="0" indent="-171450">
                        <a:buFont typeface="Arial" panose="020B0604020202020204" pitchFamily="34" charset="0"/>
                        <a:buChar char="•"/>
                      </a:pPr>
                      <a:r>
                        <a:rPr lang="en-GB" sz="900" dirty="0">
                          <a:latin typeface="+mn-lt"/>
                        </a:rPr>
                        <a:t>Flexible and keen to adapt to the needs of the school. </a:t>
                      </a:r>
                    </a:p>
                    <a:p>
                      <a:pPr marL="171450" lvl="0" indent="-171450">
                        <a:buFont typeface="Arial" panose="020B0604020202020204" pitchFamily="34" charset="0"/>
                        <a:buChar char="•"/>
                      </a:pPr>
                      <a:r>
                        <a:rPr lang="en-GB" sz="900" b="0" i="0" u="none" strike="noStrike" noProof="0" dirty="0">
                          <a:solidFill>
                            <a:srgbClr val="0B0C0C"/>
                          </a:solidFill>
                          <a:latin typeface="+mn-lt"/>
                        </a:rPr>
                        <a:t>Be encouraging and supportive.</a:t>
                      </a:r>
                      <a:endParaRPr lang="en-US" sz="900" dirty="0">
                        <a:latin typeface="+mn-lt"/>
                        <a:cs typeface="Poppins"/>
                      </a:endParaRPr>
                    </a:p>
                    <a:p>
                      <a:pPr marL="171450" lvl="0" indent="-171450">
                        <a:buFont typeface="Arial" panose="020B0604020202020204" pitchFamily="34" charset="0"/>
                        <a:buChar char="•"/>
                      </a:pPr>
                      <a:r>
                        <a:rPr lang="en-US" sz="900" dirty="0">
                          <a:latin typeface="+mn-lt"/>
                          <a:cs typeface="Poppins"/>
                        </a:rPr>
                        <a:t>High standards and expectations of pupils and yourself </a:t>
                      </a:r>
                      <a:endParaRPr lang="en-US" sz="900" dirty="0">
                        <a:latin typeface="+mn-lt"/>
                      </a:endParaRPr>
                    </a:p>
                    <a:p>
                      <a:pPr marL="171450" lvl="0" indent="-171450">
                        <a:buFont typeface="Arial" panose="020B0604020202020204" pitchFamily="34" charset="0"/>
                        <a:buChar char="•"/>
                      </a:pPr>
                      <a:r>
                        <a:rPr lang="en-US" sz="900" dirty="0">
                          <a:latin typeface="+mn-lt"/>
                          <a:cs typeface="Poppins"/>
                        </a:rPr>
                        <a:t>A positive outlook </a:t>
                      </a:r>
                      <a:r>
                        <a:rPr lang="en-GB" sz="900" b="0" i="0" u="none" strike="noStrike" noProof="0" dirty="0">
                          <a:solidFill>
                            <a:srgbClr val="0B0C0C"/>
                          </a:solidFill>
                          <a:latin typeface="+mn-lt"/>
                        </a:rPr>
                        <a:t>towards teaching and aiding children's development.</a:t>
                      </a:r>
                    </a:p>
                    <a:p>
                      <a:pPr marL="171450" lvl="0" indent="-171450">
                        <a:buFont typeface="Arial" panose="020B0604020202020204" pitchFamily="34" charset="0"/>
                        <a:buChar char="•"/>
                      </a:pPr>
                      <a:r>
                        <a:rPr lang="en-GB" sz="900" b="0" i="0" u="none" strike="noStrike" noProof="0" dirty="0">
                          <a:solidFill>
                            <a:srgbClr val="0B0C0C"/>
                          </a:solidFill>
                        </a:rPr>
                        <a:t>Ability to work autonomously with minimum supervision, or as part of a team as necessary</a:t>
                      </a:r>
                      <a:endParaRPr lang="en-GB" sz="900" b="0" i="0" u="none" strike="noStrike" noProof="0" dirty="0">
                        <a:solidFill>
                          <a:srgbClr val="0B0C0C"/>
                        </a:solidFill>
                        <a:latin typeface="+mn-lt"/>
                      </a:endParaRPr>
                    </a:p>
                    <a:p>
                      <a:pPr marL="171450" lvl="0" indent="-171450">
                        <a:buFont typeface="Arial" panose="020B0604020202020204" pitchFamily="34" charset="0"/>
                        <a:buChar char="•"/>
                      </a:pPr>
                      <a:r>
                        <a:rPr lang="en-GB" sz="900" b="0" i="0" u="none" strike="noStrike" noProof="0" dirty="0">
                          <a:solidFill>
                            <a:srgbClr val="0B0C0C"/>
                          </a:solidFill>
                          <a:latin typeface="Aptos"/>
                        </a:rPr>
                        <a:t>Being solution focussed</a:t>
                      </a:r>
                      <a:endParaRPr lang="en-GB" sz="900" b="0" i="0" u="none" strike="noStrike" noProof="0" dirty="0">
                        <a:solidFill>
                          <a:srgbClr val="0B0C0C"/>
                        </a:solidFill>
                      </a:endParaRPr>
                    </a:p>
                    <a:p>
                      <a:pPr marL="171450" lvl="0" indent="-171450">
                        <a:buFont typeface="Arial" panose="020B0604020202020204" pitchFamily="34" charset="0"/>
                        <a:buChar char="•"/>
                      </a:pPr>
                      <a:r>
                        <a:rPr lang="en-US" sz="900" dirty="0">
                          <a:latin typeface="+mn-lt"/>
                        </a:rPr>
                        <a:t>Commitment to a collaborative approach to professional development </a:t>
                      </a:r>
                      <a:endParaRPr lang="en-US" sz="900" b="0" i="0" u="none" strike="noStrike" noProof="0" dirty="0">
                        <a:solidFill>
                          <a:srgbClr val="000000"/>
                        </a:solidFill>
                        <a:latin typeface="+mn-lt"/>
                      </a:endParaRPr>
                    </a:p>
                    <a:p>
                      <a:pPr marL="171450" lvl="0" indent="-171450">
                        <a:buFont typeface="Arial" panose="020B0604020202020204" pitchFamily="34" charset="0"/>
                        <a:buChar char="•"/>
                      </a:pPr>
                      <a:r>
                        <a:rPr lang="en-US" sz="900" dirty="0">
                          <a:latin typeface="+mn-lt"/>
                        </a:rPr>
                        <a:t>Commitment to safeguarding and equality</a:t>
                      </a:r>
                    </a:p>
                    <a:p>
                      <a:pPr marL="171450" marR="0" lvl="0" indent="-171450" algn="l" rtl="0">
                        <a:lnSpc>
                          <a:spcPct val="100000"/>
                        </a:lnSpc>
                        <a:spcBef>
                          <a:spcPts val="0"/>
                        </a:spcBef>
                        <a:spcAft>
                          <a:spcPts val="0"/>
                        </a:spcAft>
                        <a:buClrTx/>
                        <a:buSzTx/>
                        <a:buFont typeface="Arial" panose="020B0604020202020204" pitchFamily="34" charset="0"/>
                        <a:buChar char="•"/>
                      </a:pPr>
                      <a:r>
                        <a:rPr lang="en-GB" sz="900" dirty="0">
                          <a:latin typeface="+mn-lt"/>
                        </a:rPr>
                        <a:t>Self-motivated and well organised</a:t>
                      </a:r>
                      <a:endParaRPr lang="en-US" sz="900" dirty="0">
                        <a:latin typeface="+mn-lt"/>
                      </a:endParaRPr>
                    </a:p>
                    <a:p>
                      <a:pPr marL="171450" marR="0" lvl="0" indent="-171450" algn="l">
                        <a:lnSpc>
                          <a:spcPct val="100000"/>
                        </a:lnSpc>
                        <a:spcBef>
                          <a:spcPts val="0"/>
                        </a:spcBef>
                        <a:spcAft>
                          <a:spcPts val="0"/>
                        </a:spcAft>
                        <a:buClrTx/>
                        <a:buSzTx/>
                        <a:buFont typeface="Arial" panose="020B0604020202020204" pitchFamily="34" charset="0"/>
                        <a:buChar char="•"/>
                      </a:pPr>
                      <a:r>
                        <a:rPr lang="en-US" sz="900" b="0" i="0" u="none" strike="noStrike" noProof="0" dirty="0">
                          <a:solidFill>
                            <a:srgbClr val="000000"/>
                          </a:solidFill>
                          <a:latin typeface="+mn-lt"/>
                        </a:rPr>
                        <a:t>Commitment to maintaining confidentiality at all times.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kern="1200" dirty="0">
                          <a:solidFill>
                            <a:schemeClr val="dk1"/>
                          </a:solidFill>
                          <a:effectLst/>
                          <a:latin typeface="+mn-lt"/>
                          <a:ea typeface="+mn-ea"/>
                          <a:cs typeface="+mn-cs"/>
                        </a:rPr>
                        <a:t>compassionate and patient approach</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noProof="0" dirty="0">
                          <a:latin typeface="+mn-lt"/>
                        </a:rPr>
                        <a:t>Emotional resilience in working with challenging behaviours.</a:t>
                      </a:r>
                      <a:endParaRPr lang="en-GB" sz="900" dirty="0">
                        <a:latin typeface="+mn-lt"/>
                        <a:cs typeface="Poppins"/>
                      </a:endParaRPr>
                    </a:p>
                  </a:txBody>
                  <a:tcPr/>
                </a:tc>
                <a:tc>
                  <a:txBody>
                    <a:bodyPr/>
                    <a:lstStyle/>
                    <a:p>
                      <a:endParaRPr lang="en-US" sz="1000" dirty="0">
                        <a:latin typeface="+mn-lt"/>
                      </a:endParaRPr>
                    </a:p>
                  </a:txBody>
                  <a:tcPr/>
                </a:tc>
                <a:extLst>
                  <a:ext uri="{0D108BD9-81ED-4DB2-BD59-A6C34878D82A}">
                    <a16:rowId xmlns:a16="http://schemas.microsoft.com/office/drawing/2014/main" val="2212803044"/>
                  </a:ext>
                </a:extLst>
              </a:tr>
            </a:tbl>
          </a:graphicData>
        </a:graphic>
      </p:graphicFrame>
    </p:spTree>
    <p:extLst>
      <p:ext uri="{BB962C8B-B14F-4D97-AF65-F5344CB8AC3E}">
        <p14:creationId xmlns:p14="http://schemas.microsoft.com/office/powerpoint/2010/main" val="54051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H1">
            <a:extLst>
              <a:ext uri="{FF2B5EF4-FFF2-40B4-BE49-F238E27FC236}">
                <a16:creationId xmlns:a16="http://schemas.microsoft.com/office/drawing/2014/main" id="{11D69FAB-698F-69E9-CE68-2E29173E87E1}"/>
              </a:ext>
            </a:extLst>
          </p:cNvPr>
          <p:cNvSpPr>
            <a:spLocks noGrp="1"/>
          </p:cNvSpPr>
          <p:nvPr>
            <p:ph type="title" idx="4294967295"/>
          </p:nvPr>
        </p:nvSpPr>
        <p:spPr>
          <a:xfrm>
            <a:off x="330733" y="457489"/>
            <a:ext cx="6085468" cy="7447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14360"/>
                </a:solidFill>
                <a:effectLst/>
                <a:uLnTx/>
                <a:uFillTx/>
                <a:latin typeface="Poppins" pitchFamily="2" charset="77"/>
                <a:ea typeface="+mn-ea"/>
                <a:cs typeface="Poppins" pitchFamily="2" charset="77"/>
              </a:rPr>
              <a:t>How to Apply</a:t>
            </a:r>
          </a:p>
        </p:txBody>
      </p:sp>
      <p:sp>
        <p:nvSpPr>
          <p:cNvPr id="14" name="P">
            <a:extLst>
              <a:ext uri="{FF2B5EF4-FFF2-40B4-BE49-F238E27FC236}">
                <a16:creationId xmlns:a16="http://schemas.microsoft.com/office/drawing/2014/main" id="{483F36CF-D5C1-9A41-098A-97BF902B474B}"/>
              </a:ext>
            </a:extLst>
          </p:cNvPr>
          <p:cNvSpPr>
            <a:spLocks noGrp="1"/>
          </p:cNvSpPr>
          <p:nvPr>
            <p:ph type="body" sz="quarter" idx="11"/>
          </p:nvPr>
        </p:nvSpPr>
        <p:spPr>
          <a:xfrm>
            <a:off x="330200" y="1507067"/>
            <a:ext cx="6086475" cy="2183190"/>
          </a:xfrm>
        </p:spPr>
        <p:txBody>
          <a:bodyPr/>
          <a:lstStyle/>
          <a:p>
            <a:pPr fontAlgn="base">
              <a:lnSpc>
                <a:spcPts val="1482"/>
              </a:lnSpc>
              <a:spcAft>
                <a:spcPts val="800"/>
              </a:spcAft>
            </a:pPr>
            <a:r>
              <a:rPr lang="en-GB" sz="1400" dirty="0">
                <a:solidFill>
                  <a:srgbClr val="064360"/>
                </a:solidFill>
                <a:latin typeface="Poppins" pitchFamily="2" charset="77"/>
                <a:cs typeface="Poppins" pitchFamily="2" charset="77"/>
              </a:rPr>
              <a:t>Application forms are available to download </a:t>
            </a:r>
            <a:r>
              <a:rPr lang="en-GB" sz="1400" b="1" dirty="0">
                <a:solidFill>
                  <a:srgbClr val="064360"/>
                </a:solidFill>
                <a:latin typeface="Poppins" pitchFamily="2" charset="77"/>
                <a:cs typeface="Poppins" pitchFamily="2" charset="77"/>
                <a:hlinkClick r:id="rId3"/>
              </a:rPr>
              <a:t>here</a:t>
            </a:r>
            <a:r>
              <a:rPr lang="en-GB" sz="1400" dirty="0">
                <a:solidFill>
                  <a:srgbClr val="064360"/>
                </a:solidFill>
                <a:latin typeface="Poppins" pitchFamily="2" charset="77"/>
                <a:cs typeface="Poppins" pitchFamily="2" charset="77"/>
              </a:rPr>
              <a:t>: </a:t>
            </a:r>
          </a:p>
          <a:p>
            <a:pPr fontAlgn="base">
              <a:lnSpc>
                <a:spcPts val="1482"/>
              </a:lnSpc>
              <a:spcAft>
                <a:spcPts val="800"/>
              </a:spcAft>
            </a:pPr>
            <a:r>
              <a:rPr lang="en-GB" sz="1400" dirty="0">
                <a:solidFill>
                  <a:srgbClr val="064360"/>
                </a:solidFill>
                <a:latin typeface="Poppins" pitchFamily="2" charset="77"/>
                <a:cs typeface="Poppins" pitchFamily="2" charset="77"/>
              </a:rPr>
              <a:t>Please email completed application forms to Miranda Giddings, </a:t>
            </a:r>
            <a:r>
              <a:rPr lang="en-GB" sz="1400" dirty="0">
                <a:solidFill>
                  <a:srgbClr val="064360"/>
                </a:solidFill>
                <a:latin typeface="Poppins" pitchFamily="2" charset="77"/>
                <a:cs typeface="Poppins" pitchFamily="2" charset="77"/>
                <a:hlinkClick r:id="rId4"/>
              </a:rPr>
              <a:t>nwoffice@riverscofe.co.uk</a:t>
            </a:r>
            <a:r>
              <a:rPr lang="en-GB" sz="1400" dirty="0">
                <a:solidFill>
                  <a:srgbClr val="064360"/>
                </a:solidFill>
                <a:latin typeface="Poppins" pitchFamily="2" charset="77"/>
                <a:cs typeface="Poppins" pitchFamily="2" charset="77"/>
              </a:rPr>
              <a:t> by </a:t>
            </a:r>
            <a:r>
              <a:rPr lang="en-GB" sz="1400" b="1" dirty="0">
                <a:latin typeface="Poppins" pitchFamily="2" charset="77"/>
                <a:cs typeface="Poppins" pitchFamily="2" charset="77"/>
              </a:rPr>
              <a:t>Tuesday 10</a:t>
            </a:r>
            <a:r>
              <a:rPr lang="en-GB" sz="1400" b="1" baseline="30000" dirty="0">
                <a:latin typeface="Poppins" pitchFamily="2" charset="77"/>
                <a:cs typeface="Poppins" pitchFamily="2" charset="77"/>
              </a:rPr>
              <a:t>th</a:t>
            </a:r>
            <a:r>
              <a:rPr lang="en-GB" sz="1400" b="1" dirty="0">
                <a:latin typeface="Poppins" pitchFamily="2" charset="77"/>
                <a:cs typeface="Poppins" pitchFamily="2" charset="77"/>
              </a:rPr>
              <a:t> February 2026</a:t>
            </a:r>
            <a:r>
              <a:rPr lang="en-GB" sz="1400" dirty="0">
                <a:latin typeface="Poppins" pitchFamily="2" charset="77"/>
                <a:cs typeface="Poppins" pitchFamily="2" charset="77"/>
              </a:rPr>
              <a:t>.</a:t>
            </a:r>
          </a:p>
          <a:p>
            <a:pPr fontAlgn="base">
              <a:lnSpc>
                <a:spcPts val="1482"/>
              </a:lnSpc>
              <a:spcAft>
                <a:spcPts val="800"/>
              </a:spcAft>
            </a:pPr>
            <a:r>
              <a:rPr lang="en-GB" sz="1400" dirty="0">
                <a:solidFill>
                  <a:srgbClr val="064360"/>
                </a:solidFill>
                <a:latin typeface="Poppins" pitchFamily="2" charset="77"/>
                <a:cs typeface="Poppins" pitchFamily="2" charset="77"/>
              </a:rPr>
              <a:t>Interviews will take place on </a:t>
            </a:r>
            <a:r>
              <a:rPr lang="en-GB" sz="1400" b="1" dirty="0">
                <a:latin typeface="Poppins" pitchFamily="2" charset="77"/>
                <a:cs typeface="Poppins" pitchFamily="2" charset="77"/>
              </a:rPr>
              <a:t>Wednesday 25</a:t>
            </a:r>
            <a:r>
              <a:rPr lang="en-GB" sz="1400" b="1" baseline="30000" dirty="0">
                <a:latin typeface="Poppins" pitchFamily="2" charset="77"/>
                <a:cs typeface="Poppins" pitchFamily="2" charset="77"/>
              </a:rPr>
              <a:t>th</a:t>
            </a:r>
            <a:r>
              <a:rPr lang="en-GB" sz="1400" b="1" dirty="0">
                <a:latin typeface="Poppins" pitchFamily="2" charset="77"/>
                <a:cs typeface="Poppins" pitchFamily="2" charset="77"/>
              </a:rPr>
              <a:t> February 2026.</a:t>
            </a:r>
          </a:p>
          <a:p>
            <a:pPr fontAlgn="base">
              <a:lnSpc>
                <a:spcPts val="1482"/>
              </a:lnSpc>
              <a:spcAft>
                <a:spcPts val="800"/>
              </a:spcAft>
            </a:pPr>
            <a:r>
              <a:rPr lang="en-GB" sz="1400" dirty="0">
                <a:solidFill>
                  <a:srgbClr val="064360"/>
                </a:solidFill>
                <a:latin typeface="Poppins" pitchFamily="2" charset="77"/>
                <a:cs typeface="Poppins" pitchFamily="2" charset="77"/>
              </a:rPr>
              <a:t>We do not accept CVs.</a:t>
            </a:r>
          </a:p>
          <a:p>
            <a:pPr fontAlgn="base">
              <a:lnSpc>
                <a:spcPts val="1482"/>
              </a:lnSpc>
              <a:spcAft>
                <a:spcPts val="800"/>
              </a:spcAft>
            </a:pPr>
            <a:endParaRPr lang="en-GB" sz="1400" dirty="0">
              <a:solidFill>
                <a:srgbClr val="064360"/>
              </a:solidFill>
              <a:latin typeface="Poppins" pitchFamily="2" charset="77"/>
              <a:cs typeface="Poppins" pitchFamily="2" charset="77"/>
            </a:endParaRPr>
          </a:p>
          <a:p>
            <a:pPr fontAlgn="base">
              <a:lnSpc>
                <a:spcPts val="1482"/>
              </a:lnSpc>
              <a:spcAft>
                <a:spcPts val="800"/>
              </a:spcAft>
            </a:pPr>
            <a:r>
              <a:rPr lang="en-GB" sz="1400" dirty="0">
                <a:solidFill>
                  <a:srgbClr val="064360"/>
                </a:solidFill>
                <a:latin typeface="Poppins" pitchFamily="2" charset="77"/>
                <a:cs typeface="Poppins" pitchFamily="2" charset="77"/>
              </a:rPr>
              <a:t>We are committed to safeguarding and promoting the well-being of children and expect everyone to share this commitment. The successful applicant will undergo a full enhanced DBS check.</a:t>
            </a:r>
          </a:p>
        </p:txBody>
      </p:sp>
    </p:spTree>
    <p:extLst>
      <p:ext uri="{BB962C8B-B14F-4D97-AF65-F5344CB8AC3E}">
        <p14:creationId xmlns:p14="http://schemas.microsoft.com/office/powerpoint/2010/main" val="1977290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1">
            <a:extLst>
              <a:ext uri="{FF2B5EF4-FFF2-40B4-BE49-F238E27FC236}">
                <a16:creationId xmlns:a16="http://schemas.microsoft.com/office/drawing/2014/main" id="{4FCD9235-2CA1-7F26-0B11-5227B67BA99F}"/>
              </a:ext>
            </a:extLst>
          </p:cNvPr>
          <p:cNvSpPr>
            <a:spLocks noGrp="1"/>
          </p:cNvSpPr>
          <p:nvPr>
            <p:ph type="title"/>
          </p:nvPr>
        </p:nvSpPr>
        <p:spPr/>
        <p:txBody>
          <a:bodyPr/>
          <a:lstStyle/>
          <a:p>
            <a:r>
              <a:rPr lang="en-US" dirty="0"/>
              <a:t>Get in Touch</a:t>
            </a:r>
          </a:p>
        </p:txBody>
      </p:sp>
      <p:sp>
        <p:nvSpPr>
          <p:cNvPr id="7" name="P">
            <a:extLst>
              <a:ext uri="{FF2B5EF4-FFF2-40B4-BE49-F238E27FC236}">
                <a16:creationId xmlns:a16="http://schemas.microsoft.com/office/drawing/2014/main" id="{C2D55B2B-7303-06EA-72A2-C355D962E574}"/>
              </a:ext>
            </a:extLst>
          </p:cNvPr>
          <p:cNvSpPr>
            <a:spLocks noGrp="1"/>
          </p:cNvSpPr>
          <p:nvPr>
            <p:ph type="body" sz="quarter" idx="11"/>
          </p:nvPr>
        </p:nvSpPr>
        <p:spPr/>
        <p:txBody>
          <a:bodyPr/>
          <a:lstStyle/>
          <a:p>
            <a:pPr fontAlgn="base">
              <a:lnSpc>
                <a:spcPts val="1482"/>
              </a:lnSpc>
              <a:spcAft>
                <a:spcPts val="800"/>
              </a:spcAft>
            </a:pPr>
            <a:r>
              <a:rPr lang="en-GB" b="1" dirty="0"/>
              <a:t>Northwick Manor Primary School</a:t>
            </a:r>
          </a:p>
          <a:p>
            <a:pPr fontAlgn="base">
              <a:lnSpc>
                <a:spcPts val="1482"/>
              </a:lnSpc>
              <a:spcAft>
                <a:spcPts val="800"/>
              </a:spcAft>
            </a:pPr>
            <a:r>
              <a:rPr lang="en-GB" dirty="0"/>
              <a:t>Northwick Road, Worcester WR3 7EA</a:t>
            </a:r>
          </a:p>
          <a:p>
            <a:pPr fontAlgn="base">
              <a:lnSpc>
                <a:spcPts val="1482"/>
              </a:lnSpc>
              <a:spcAft>
                <a:spcPts val="800"/>
              </a:spcAft>
            </a:pPr>
            <a:r>
              <a:rPr lang="en-GB" dirty="0"/>
              <a:t>T: 01905 454430</a:t>
            </a:r>
          </a:p>
          <a:p>
            <a:pPr fontAlgn="base">
              <a:lnSpc>
                <a:spcPts val="1482"/>
              </a:lnSpc>
              <a:spcAft>
                <a:spcPts val="800"/>
              </a:spcAft>
            </a:pPr>
            <a:r>
              <a:rPr lang="en-GB" dirty="0"/>
              <a:t>E: nwoffice@riverscofe.co.uk</a:t>
            </a:r>
          </a:p>
          <a:p>
            <a:pPr fontAlgn="base">
              <a:lnSpc>
                <a:spcPts val="1482"/>
              </a:lnSpc>
              <a:spcAft>
                <a:spcPts val="800"/>
              </a:spcAft>
            </a:pPr>
            <a:r>
              <a:rPr lang="en-US" dirty="0">
                <a:hlinkClick r:id="rId3"/>
              </a:rPr>
              <a:t>Northwick Manor Primary School – Home</a:t>
            </a:r>
            <a:endParaRPr lang="en-US" dirty="0"/>
          </a:p>
          <a:p>
            <a:pPr fontAlgn="base">
              <a:lnSpc>
                <a:spcPts val="1482"/>
              </a:lnSpc>
              <a:spcAft>
                <a:spcPts val="800"/>
              </a:spcAft>
            </a:pPr>
            <a:r>
              <a:rPr lang="en-GB" b="1" dirty="0"/>
              <a:t>The Rivers C of E Academy Trust</a:t>
            </a:r>
            <a:r>
              <a:rPr lang="en-GB" dirty="0"/>
              <a:t> </a:t>
            </a:r>
          </a:p>
          <a:p>
            <a:pPr fontAlgn="base">
              <a:lnSpc>
                <a:spcPts val="1482"/>
              </a:lnSpc>
              <a:spcAft>
                <a:spcPts val="800"/>
              </a:spcAft>
            </a:pPr>
            <a:r>
              <a:rPr lang="en-GB" dirty="0"/>
              <a:t>School Lane, </a:t>
            </a:r>
            <a:r>
              <a:rPr lang="en-GB" dirty="0" err="1"/>
              <a:t>Cutnall</a:t>
            </a:r>
            <a:r>
              <a:rPr lang="en-GB" dirty="0"/>
              <a:t> Green, Droitwich, WR9 0PH </a:t>
            </a:r>
          </a:p>
          <a:p>
            <a:pPr fontAlgn="base">
              <a:lnSpc>
                <a:spcPts val="1482"/>
              </a:lnSpc>
              <a:spcAft>
                <a:spcPts val="800"/>
              </a:spcAft>
            </a:pPr>
            <a:r>
              <a:rPr lang="en-GB" b="1" dirty="0"/>
              <a:t>T</a:t>
            </a:r>
            <a:r>
              <a:rPr lang="en-GB" dirty="0"/>
              <a:t>: 01299 851178</a:t>
            </a:r>
          </a:p>
          <a:p>
            <a:pPr fontAlgn="base">
              <a:lnSpc>
                <a:spcPts val="1482"/>
              </a:lnSpc>
              <a:spcAft>
                <a:spcPts val="800"/>
              </a:spcAft>
            </a:pPr>
            <a:r>
              <a:rPr lang="en-GB" b="1" dirty="0"/>
              <a:t>E</a:t>
            </a:r>
            <a:r>
              <a:rPr lang="en-GB" dirty="0"/>
              <a:t>:  </a:t>
            </a:r>
            <a:r>
              <a:rPr lang="en-GB" dirty="0">
                <a:hlinkClick r:id="rId4">
                  <a:extLst>
                    <a:ext uri="{A12FA001-AC4F-418D-AE19-62706E023703}">
                      <ahyp:hlinkClr xmlns:ahyp="http://schemas.microsoft.com/office/drawing/2018/hyperlinkcolor" val="tx"/>
                    </a:ext>
                  </a:extLst>
                </a:hlinkClick>
              </a:rPr>
              <a:t>info@riverscofe.co.uk</a:t>
            </a:r>
            <a:endParaRPr lang="en-GB" dirty="0"/>
          </a:p>
          <a:p>
            <a:pPr fontAlgn="base">
              <a:lnSpc>
                <a:spcPts val="1482"/>
              </a:lnSpc>
              <a:spcAft>
                <a:spcPts val="800"/>
              </a:spcAft>
            </a:pPr>
            <a:r>
              <a:rPr lang="en-GB" b="1" dirty="0"/>
              <a:t>W</a:t>
            </a:r>
            <a:r>
              <a:rPr lang="en-GB" dirty="0"/>
              <a:t>: </a:t>
            </a:r>
            <a:r>
              <a:rPr lang="en-GB" u="sng" dirty="0">
                <a:hlinkClick r:id="rId5">
                  <a:extLst>
                    <a:ext uri="{A12FA001-AC4F-418D-AE19-62706E023703}">
                      <ahyp:hlinkClr xmlns:ahyp="http://schemas.microsoft.com/office/drawing/2018/hyperlinkcolor" val="tx"/>
                    </a:ext>
                  </a:extLst>
                </a:hlinkClick>
              </a:rPr>
              <a:t>www.riverscofe.co.uk/</a:t>
            </a:r>
            <a:r>
              <a:rPr lang="en-GB" dirty="0">
                <a:hlinkClick r:id="rId5">
                  <a:extLst>
                    <a:ext uri="{A12FA001-AC4F-418D-AE19-62706E023703}">
                      <ahyp:hlinkClr xmlns:ahyp="http://schemas.microsoft.com/office/drawing/2018/hyperlinkcolor" val="tx"/>
                    </a:ext>
                  </a:extLst>
                </a:hlinkClick>
              </a:rPr>
              <a:t> </a:t>
            </a:r>
            <a:endParaRPr lang="en-GB" dirty="0"/>
          </a:p>
        </p:txBody>
      </p:sp>
      <p:pic>
        <p:nvPicPr>
          <p:cNvPr id="4" name="Image">
            <a:extLst>
              <a:ext uri="{FF2B5EF4-FFF2-40B4-BE49-F238E27FC236}">
                <a16:creationId xmlns:a16="http://schemas.microsoft.com/office/drawing/2014/main" id="{EDE69403-CEC4-4C14-6B5A-DE031490E4A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86266" y="340895"/>
            <a:ext cx="2937999" cy="717752"/>
          </a:xfrm>
          <a:prstGeom prst="rect">
            <a:avLst/>
          </a:prstGeom>
        </p:spPr>
      </p:pic>
    </p:spTree>
    <p:extLst>
      <p:ext uri="{BB962C8B-B14F-4D97-AF65-F5344CB8AC3E}">
        <p14:creationId xmlns:p14="http://schemas.microsoft.com/office/powerpoint/2010/main" val="297654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E8BC301-0152-064D-99F8-51EFE7B96A87}"/>
              </a:ext>
            </a:extLst>
          </p:cNvPr>
          <p:cNvSpPr>
            <a:spLocks noGrp="1"/>
          </p:cNvSpPr>
          <p:nvPr>
            <p:ph type="title" idx="4294967295"/>
          </p:nvPr>
        </p:nvSpPr>
        <p:spPr>
          <a:xfrm>
            <a:off x="330733" y="457489"/>
            <a:ext cx="6085468" cy="572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78D0F3"/>
                </a:solidFill>
                <a:effectLst/>
                <a:uLnTx/>
                <a:uFillTx/>
                <a:latin typeface="Poppins" pitchFamily="2" charset="77"/>
                <a:ea typeface="+mn-ea"/>
                <a:cs typeface="Poppins" pitchFamily="2" charset="77"/>
              </a:rPr>
              <a:t>Welcome</a:t>
            </a:r>
          </a:p>
        </p:txBody>
      </p:sp>
      <p:sp>
        <p:nvSpPr>
          <p:cNvPr id="11" name="Text Placeholder 10">
            <a:extLst>
              <a:ext uri="{FF2B5EF4-FFF2-40B4-BE49-F238E27FC236}">
                <a16:creationId xmlns:a16="http://schemas.microsoft.com/office/drawing/2014/main" id="{A4870027-59AF-C57F-525F-C72F288A548C}"/>
              </a:ext>
            </a:extLst>
          </p:cNvPr>
          <p:cNvSpPr>
            <a:spLocks noGrp="1"/>
          </p:cNvSpPr>
          <p:nvPr>
            <p:ph type="body" sz="quarter" idx="11"/>
          </p:nvPr>
        </p:nvSpPr>
        <p:spPr>
          <a:xfrm>
            <a:off x="-88135" y="1111544"/>
            <a:ext cx="6821960" cy="1304479"/>
          </a:xfrm>
        </p:spPr>
        <p:txBody>
          <a:bodyPr lIns="91440" tIns="45720" rIns="91440" bIns="45720" anchor="t"/>
          <a:lstStyle/>
          <a:p>
            <a:pPr marL="457200" algn="just"/>
            <a:r>
              <a:rPr lang="en-GB" kern="100" dirty="0">
                <a:latin typeface="Poppins"/>
                <a:ea typeface="Aptos" panose="020B0004020202020204" pitchFamily="34" charset="0"/>
                <a:cs typeface="Poppins"/>
              </a:rPr>
              <a:t>Thank you </a:t>
            </a:r>
            <a:r>
              <a:rPr lang="en-GB" kern="100" dirty="0">
                <a:effectLst/>
                <a:latin typeface="Poppins"/>
                <a:ea typeface="Aptos" panose="020B0004020202020204" pitchFamily="34" charset="0"/>
                <a:cs typeface="Poppins"/>
              </a:rPr>
              <a:t>for your interest in our fantastic school</a:t>
            </a:r>
            <a:r>
              <a:rPr lang="en-US" kern="100" dirty="0">
                <a:effectLst/>
                <a:latin typeface="Poppins"/>
                <a:ea typeface="Aptos" panose="020B0004020202020204" pitchFamily="34" charset="0"/>
                <a:cs typeface="Poppins"/>
              </a:rPr>
              <a:t>. </a:t>
            </a:r>
          </a:p>
          <a:p>
            <a:pPr marL="457200" algn="just"/>
            <a:r>
              <a:rPr lang="en-GB" kern="100" dirty="0">
                <a:effectLst/>
                <a:latin typeface="Poppins" panose="00000500000000000000" pitchFamily="2" charset="0"/>
                <a:ea typeface="Aptos" panose="020B0004020202020204" pitchFamily="34" charset="0"/>
                <a:cs typeface="Poppins" panose="00000500000000000000" pitchFamily="2" charset="0"/>
              </a:rPr>
              <a:t>Children at Northwick experience a truly personal journey where they feel valued and able to flourish, supported by inspiring teachers and an array of superb educational, and co-curricular opportunities.  Happy children succeed, and we place the relationships between staff, children and parents at the forefront of all we do.</a:t>
            </a:r>
          </a:p>
          <a:p>
            <a:pPr marL="457200" algn="just">
              <a:buNone/>
            </a:pPr>
            <a:r>
              <a:rPr lang="en-GB" dirty="0">
                <a:effectLst/>
                <a:latin typeface="Poppins" panose="00000500000000000000" pitchFamily="2" charset="0"/>
                <a:ea typeface="Times New Roman" panose="02020603050405020304" pitchFamily="18" charset="0"/>
                <a:cs typeface="Poppins" panose="00000500000000000000" pitchFamily="2" charset="0"/>
              </a:rPr>
              <a:t>This is truly a remarkable and welcoming community to be a part of, for both staff and pupils.</a:t>
            </a:r>
          </a:p>
          <a:p>
            <a:endParaRPr lang="en-US" dirty="0"/>
          </a:p>
        </p:txBody>
      </p:sp>
      <p:sp>
        <p:nvSpPr>
          <p:cNvPr id="12" name="Text Placeholder 11">
            <a:extLst>
              <a:ext uri="{FF2B5EF4-FFF2-40B4-BE49-F238E27FC236}">
                <a16:creationId xmlns:a16="http://schemas.microsoft.com/office/drawing/2014/main" id="{BBAE3A15-01CC-DB66-E0B1-7001499256C1}"/>
              </a:ext>
            </a:extLst>
          </p:cNvPr>
          <p:cNvSpPr>
            <a:spLocks noGrp="1"/>
          </p:cNvSpPr>
          <p:nvPr>
            <p:ph type="body" sz="quarter" idx="12"/>
          </p:nvPr>
        </p:nvSpPr>
        <p:spPr/>
        <p:txBody>
          <a:bodyPr/>
          <a:lstStyle/>
          <a:p>
            <a:r>
              <a:rPr lang="en-US" dirty="0"/>
              <a:t>Overview</a:t>
            </a:r>
          </a:p>
        </p:txBody>
      </p:sp>
      <p:sp>
        <p:nvSpPr>
          <p:cNvPr id="13" name="Text Placeholder 12">
            <a:extLst>
              <a:ext uri="{FF2B5EF4-FFF2-40B4-BE49-F238E27FC236}">
                <a16:creationId xmlns:a16="http://schemas.microsoft.com/office/drawing/2014/main" id="{E2241B43-DFF9-B77B-80C4-511E5534824C}"/>
              </a:ext>
            </a:extLst>
          </p:cNvPr>
          <p:cNvSpPr>
            <a:spLocks noGrp="1"/>
          </p:cNvSpPr>
          <p:nvPr>
            <p:ph type="body" sz="quarter" idx="13"/>
          </p:nvPr>
        </p:nvSpPr>
        <p:spPr/>
        <p:txBody>
          <a:bodyPr/>
          <a:lstStyle/>
          <a:p>
            <a:pPr algn="l" rtl="0" fontAlgn="base">
              <a:lnSpc>
                <a:spcPts val="1376"/>
              </a:lnSpc>
              <a:spcAft>
                <a:spcPts val="800"/>
              </a:spcAft>
            </a:pPr>
            <a:r>
              <a:rPr lang="en-US" sz="1100" b="0" i="0" dirty="0">
                <a:effectLst/>
              </a:rPr>
              <a:t>Northwick Manor is a primary school located in Worcester.  It has 600 pupils from age [4 – 11 years] and 82 staff numbers.  Established over 80 years ago, the school joined The Rivers CofE Academy Trust in 2018. </a:t>
            </a:r>
          </a:p>
          <a:p>
            <a:pPr algn="l" rtl="0" fontAlgn="base">
              <a:lnSpc>
                <a:spcPts val="1376"/>
              </a:lnSpc>
              <a:spcAft>
                <a:spcPts val="800"/>
              </a:spcAft>
            </a:pPr>
            <a:r>
              <a:rPr lang="en-US" sz="1200" b="1" i="0" dirty="0">
                <a:effectLst/>
              </a:rPr>
              <a:t>Ethos</a:t>
            </a:r>
            <a:r>
              <a:rPr lang="en-US" sz="1200" b="0" i="0" dirty="0">
                <a:effectLst/>
              </a:rPr>
              <a:t> </a:t>
            </a:r>
          </a:p>
          <a:p>
            <a:pPr algn="just" rtl="0" fontAlgn="base">
              <a:lnSpc>
                <a:spcPts val="1376"/>
              </a:lnSpc>
              <a:spcAft>
                <a:spcPts val="800"/>
              </a:spcAft>
            </a:pPr>
            <a:r>
              <a:rPr lang="en-US" b="0" i="0" dirty="0">
                <a:effectLst/>
              </a:rPr>
              <a:t>At Northwick we place a high value on the educational experience of all our pupils and achieve this within the atmosphere of a friendly learning community. The school’s principal philosophy is that ‘pupils should be confident, happy, and successful’. Together we aim to be a school of excellence, always encouraging our children to aim high, and providing opportunities for them to develop their talents and potential in a nurturing environment.</a:t>
            </a:r>
            <a:endParaRPr lang="en-GB" dirty="0">
              <a:effectLst/>
              <a:latin typeface="Poppins" panose="00000500000000000000" pitchFamily="2" charset="0"/>
              <a:ea typeface="Times New Roman" panose="02020603050405020304" pitchFamily="18" charset="0"/>
              <a:cs typeface="Poppins" panose="00000500000000000000" pitchFamily="2" charset="0"/>
            </a:endParaRPr>
          </a:p>
          <a:p>
            <a:pPr algn="l" rtl="0" fontAlgn="base">
              <a:lnSpc>
                <a:spcPts val="1376"/>
              </a:lnSpc>
              <a:spcAft>
                <a:spcPts val="800"/>
              </a:spcAft>
            </a:pPr>
            <a:r>
              <a:rPr lang="en-US" sz="1200" b="1" i="0" dirty="0">
                <a:effectLst/>
              </a:rPr>
              <a:t>Performance</a:t>
            </a:r>
            <a:r>
              <a:rPr lang="en-US" sz="1200" b="0" i="0" dirty="0">
                <a:effectLst/>
              </a:rPr>
              <a:t> </a:t>
            </a:r>
          </a:p>
          <a:p>
            <a:pPr algn="l" rtl="0" fontAlgn="base">
              <a:lnSpc>
                <a:spcPts val="1376"/>
              </a:lnSpc>
              <a:spcAft>
                <a:spcPts val="800"/>
              </a:spcAft>
            </a:pPr>
            <a:r>
              <a:rPr lang="en-US" sz="1100" b="0" i="0" dirty="0">
                <a:effectLst/>
              </a:rPr>
              <a:t>At Northwick, </a:t>
            </a:r>
            <a:r>
              <a:rPr lang="en-US" dirty="0"/>
              <a:t>92%</a:t>
            </a:r>
            <a:r>
              <a:rPr lang="en-US" sz="1100" b="0" i="0" dirty="0">
                <a:effectLst/>
              </a:rPr>
              <a:t> of pupils met the expected standard in their Phonics Screening Test [2025] and </a:t>
            </a:r>
            <a:r>
              <a:rPr lang="en-US" dirty="0"/>
              <a:t>68.5</a:t>
            </a:r>
            <a:r>
              <a:rPr lang="en-US" sz="1100" b="0" i="0" dirty="0">
                <a:effectLst/>
              </a:rPr>
              <a:t>% of pupils met  the expected standard in Reading, Writing and Mathematics Combined at Key Stage 2. </a:t>
            </a:r>
          </a:p>
          <a:p>
            <a:pPr algn="l" rtl="0" fontAlgn="base">
              <a:lnSpc>
                <a:spcPts val="1376"/>
              </a:lnSpc>
              <a:spcAft>
                <a:spcPts val="800"/>
              </a:spcAft>
            </a:pPr>
            <a:r>
              <a:rPr lang="en-US" sz="1100" b="0" i="0" dirty="0">
                <a:effectLst/>
              </a:rPr>
              <a:t>Our latest Ofsted judgment:  Outstanding</a:t>
            </a:r>
          </a:p>
          <a:p>
            <a:pPr algn="l" rtl="0" fontAlgn="base">
              <a:lnSpc>
                <a:spcPts val="1376"/>
              </a:lnSpc>
              <a:spcAft>
                <a:spcPts val="800"/>
              </a:spcAft>
            </a:pPr>
            <a:r>
              <a:rPr lang="en-US" sz="1200" b="1" i="0" dirty="0">
                <a:effectLst/>
              </a:rPr>
              <a:t>Review score</a:t>
            </a:r>
            <a:r>
              <a:rPr lang="en-US" sz="1200" b="0" i="0" dirty="0">
                <a:effectLst/>
              </a:rPr>
              <a:t> </a:t>
            </a:r>
          </a:p>
          <a:p>
            <a:pPr algn="l" rtl="0" fontAlgn="base">
              <a:lnSpc>
                <a:spcPct val="100000"/>
              </a:lnSpc>
              <a:spcBef>
                <a:spcPts val="0"/>
              </a:spcBef>
            </a:pPr>
            <a:r>
              <a:rPr lang="en-US" b="0" i="1" dirty="0">
                <a:solidFill>
                  <a:srgbClr val="FFFFFF"/>
                </a:solidFill>
                <a:effectLst/>
                <a:latin typeface="Poppins" panose="00000500000000000000" pitchFamily="2" charset="0"/>
                <a:cs typeface="Poppins" panose="00000500000000000000" pitchFamily="2" charset="0"/>
              </a:rPr>
              <a:t>"We love the school, couldn't be happier</a:t>
            </a:r>
          </a:p>
          <a:p>
            <a:pPr algn="l" rtl="0" fontAlgn="base">
              <a:lnSpc>
                <a:spcPct val="100000"/>
              </a:lnSpc>
              <a:spcBef>
                <a:spcPts val="0"/>
              </a:spcBef>
            </a:pPr>
            <a:r>
              <a:rPr lang="en-US" b="0" i="1" dirty="0">
                <a:solidFill>
                  <a:srgbClr val="FFFFFF"/>
                </a:solidFill>
                <a:effectLst/>
                <a:latin typeface="Poppins" panose="00000500000000000000" pitchFamily="2" charset="0"/>
                <a:cs typeface="Poppins" panose="00000500000000000000" pitchFamily="2" charset="0"/>
              </a:rPr>
              <a:t> with my child's progress“.</a:t>
            </a:r>
          </a:p>
          <a:p>
            <a:pPr algn="l" rtl="0" fontAlgn="base">
              <a:lnSpc>
                <a:spcPct val="100000"/>
              </a:lnSpc>
              <a:spcBef>
                <a:spcPts val="0"/>
              </a:spcBef>
            </a:pPr>
            <a:r>
              <a:rPr lang="en-GB" b="0" i="1" dirty="0">
                <a:solidFill>
                  <a:srgbClr val="489ED4"/>
                </a:solidFill>
                <a:effectLst/>
                <a:latin typeface="Raleway" pitchFamily="2" charset="0"/>
              </a:rPr>
              <a:t>Parent</a:t>
            </a:r>
            <a:endParaRPr lang="en-US" b="0" i="0" dirty="0">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3486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H1">
            <a:extLst>
              <a:ext uri="{FF2B5EF4-FFF2-40B4-BE49-F238E27FC236}">
                <a16:creationId xmlns:a16="http://schemas.microsoft.com/office/drawing/2014/main" id="{EEE0E24B-6F0D-CF9E-D8DC-D51228960D48}"/>
              </a:ext>
            </a:extLst>
          </p:cNvPr>
          <p:cNvSpPr>
            <a:spLocks noGrp="1"/>
          </p:cNvSpPr>
          <p:nvPr>
            <p:ph type="title"/>
          </p:nvPr>
        </p:nvSpPr>
        <p:spPr/>
        <p:txBody>
          <a:bodyPr/>
          <a:lstStyle/>
          <a:p>
            <a:r>
              <a:rPr lang="en-US" dirty="0"/>
              <a:t>About Us</a:t>
            </a:r>
          </a:p>
        </p:txBody>
      </p:sp>
      <p:sp>
        <p:nvSpPr>
          <p:cNvPr id="14" name="P">
            <a:extLst>
              <a:ext uri="{FF2B5EF4-FFF2-40B4-BE49-F238E27FC236}">
                <a16:creationId xmlns:a16="http://schemas.microsoft.com/office/drawing/2014/main" id="{FA2D6D47-85B0-1DAF-113B-2CF5571F9BAE}"/>
              </a:ext>
            </a:extLst>
          </p:cNvPr>
          <p:cNvSpPr>
            <a:spLocks noGrp="1"/>
          </p:cNvSpPr>
          <p:nvPr>
            <p:ph type="body" sz="quarter" idx="22"/>
          </p:nvPr>
        </p:nvSpPr>
        <p:spPr>
          <a:xfrm>
            <a:off x="330733" y="1243585"/>
            <a:ext cx="3526159" cy="4388816"/>
          </a:xfrm>
        </p:spPr>
        <p:txBody>
          <a:bodyPr/>
          <a:lstStyle/>
          <a:p>
            <a:pPr fontAlgn="base">
              <a:lnSpc>
                <a:spcPts val="1569"/>
              </a:lnSpc>
              <a:spcAft>
                <a:spcPts val="800"/>
              </a:spcAft>
            </a:pPr>
            <a:r>
              <a:rPr lang="en-GB" dirty="0"/>
              <a:t>The Rivers C of E Academy Trust is a multi-academy school trust, specialists in early years and primary provision, serving over 5250 pupils across three local authorities: Worcestershire, Dudley and Sandwell. ​ </a:t>
            </a:r>
          </a:p>
          <a:p>
            <a:pPr fontAlgn="base">
              <a:lnSpc>
                <a:spcPts val="1569"/>
              </a:lnSpc>
              <a:spcAft>
                <a:spcPts val="800"/>
              </a:spcAft>
            </a:pPr>
            <a:r>
              <a:rPr lang="en-GB" dirty="0"/>
              <a:t>Established in 2014, The Rivers C of E Academy Trust now comprises of a respected teaching alliance, sixteen </a:t>
            </a:r>
            <a:br>
              <a:rPr lang="en-GB" dirty="0"/>
            </a:br>
            <a:r>
              <a:rPr lang="en-GB" dirty="0"/>
              <a:t>‘Good’ and ‘Outstanding’ primary, first,</a:t>
            </a:r>
            <a:br>
              <a:rPr lang="en-GB" dirty="0"/>
            </a:br>
            <a:r>
              <a:rPr lang="en-GB" dirty="0"/>
              <a:t>and nursery settings and an alternative provision. We are a connected learning community with a shared aim to create </a:t>
            </a:r>
            <a:br>
              <a:rPr lang="en-GB" dirty="0"/>
            </a:br>
            <a:r>
              <a:rPr lang="en-GB" dirty="0">
                <a:solidFill>
                  <a:srgbClr val="78D0F3"/>
                </a:solidFill>
              </a:rPr>
              <a:t>‘</a:t>
            </a:r>
            <a:r>
              <a:rPr lang="en-GB" b="1" dirty="0">
                <a:solidFill>
                  <a:srgbClr val="78D0F3"/>
                </a:solidFill>
              </a:rPr>
              <a:t>an extraordinary education for every pupil</a:t>
            </a:r>
            <a:r>
              <a:rPr lang="en-GB" dirty="0">
                <a:solidFill>
                  <a:srgbClr val="78D0F3"/>
                </a:solidFill>
              </a:rPr>
              <a:t>’. ​ </a:t>
            </a:r>
          </a:p>
          <a:p>
            <a:pPr fontAlgn="base">
              <a:lnSpc>
                <a:spcPts val="1569"/>
              </a:lnSpc>
              <a:spcAft>
                <a:spcPts val="800"/>
              </a:spcAft>
            </a:pPr>
            <a:r>
              <a:rPr lang="en-GB" dirty="0"/>
              <a:t>We are a community of schools with a ‘Christian ethos’, welcoming families from all faiths and no faiths, but together we are guided by our shared mission, vision and values. ​</a:t>
            </a:r>
          </a:p>
        </p:txBody>
      </p:sp>
      <p:sp>
        <p:nvSpPr>
          <p:cNvPr id="12" name="P">
            <a:extLst>
              <a:ext uri="{FF2B5EF4-FFF2-40B4-BE49-F238E27FC236}">
                <a16:creationId xmlns:a16="http://schemas.microsoft.com/office/drawing/2014/main" id="{FB21B8A7-D307-D401-8090-0AC3B29D5A91}"/>
              </a:ext>
            </a:extLst>
          </p:cNvPr>
          <p:cNvSpPr>
            <a:spLocks noGrp="1"/>
          </p:cNvSpPr>
          <p:nvPr>
            <p:ph type="body" sz="quarter" idx="23"/>
          </p:nvPr>
        </p:nvSpPr>
        <p:spPr>
          <a:xfrm>
            <a:off x="330733" y="5739315"/>
            <a:ext cx="3526159" cy="1045417"/>
          </a:xfrm>
        </p:spPr>
        <p:txBody>
          <a:bodyPr/>
          <a:lstStyle/>
          <a:p>
            <a:r>
              <a:rPr lang="en-US" sz="1400" b="1" dirty="0">
                <a:solidFill>
                  <a:srgbClr val="78D0F3"/>
                </a:solidFill>
              </a:rPr>
              <a:t>Our</a:t>
            </a:r>
            <a:r>
              <a:rPr lang="en-US" sz="1400" dirty="0"/>
              <a:t> </a:t>
            </a:r>
            <a:r>
              <a:rPr lang="en-US" sz="1400" b="1" dirty="0">
                <a:solidFill>
                  <a:srgbClr val="78D0F3"/>
                </a:solidFill>
              </a:rPr>
              <a:t>Mission</a:t>
            </a:r>
            <a:endParaRPr lang="en-GB" sz="1400" dirty="0"/>
          </a:p>
          <a:p>
            <a:pPr marL="171450" indent="-171450">
              <a:buFont typeface="Arial" panose="020B0604020202020204" pitchFamily="34" charset="0"/>
              <a:buChar char="•"/>
            </a:pPr>
            <a:r>
              <a:rPr lang="en-GB" dirty="0"/>
              <a:t>Extraordinary Education </a:t>
            </a:r>
            <a:r>
              <a:rPr lang="en-US" dirty="0"/>
              <a:t>​</a:t>
            </a:r>
            <a:endParaRPr lang="en-GB" dirty="0"/>
          </a:p>
          <a:p>
            <a:pPr marL="171450" indent="-171450">
              <a:buFont typeface="Arial" panose="020B0604020202020204" pitchFamily="34" charset="0"/>
              <a:buChar char="•"/>
            </a:pPr>
            <a:r>
              <a:rPr lang="en-GB" dirty="0"/>
              <a:t>Extraordinary People </a:t>
            </a:r>
            <a:r>
              <a:rPr lang="en-US" dirty="0"/>
              <a:t>​</a:t>
            </a:r>
            <a:endParaRPr lang="en-GB" dirty="0"/>
          </a:p>
          <a:p>
            <a:pPr marL="171450" indent="-171450">
              <a:buFont typeface="Arial" panose="020B0604020202020204" pitchFamily="34" charset="0"/>
              <a:buChar char="•"/>
            </a:pPr>
            <a:r>
              <a:rPr lang="en-GB" dirty="0"/>
              <a:t>Extraordinary Futures</a:t>
            </a:r>
            <a:endParaRPr lang="en-US" dirty="0"/>
          </a:p>
        </p:txBody>
      </p:sp>
      <p:sp>
        <p:nvSpPr>
          <p:cNvPr id="13" name="P">
            <a:extLst>
              <a:ext uri="{FF2B5EF4-FFF2-40B4-BE49-F238E27FC236}">
                <a16:creationId xmlns:a16="http://schemas.microsoft.com/office/drawing/2014/main" id="{A150BDF2-489F-CDB7-B89B-C63B578CB752}"/>
              </a:ext>
            </a:extLst>
          </p:cNvPr>
          <p:cNvSpPr>
            <a:spLocks noGrp="1"/>
          </p:cNvSpPr>
          <p:nvPr>
            <p:ph type="body" sz="quarter" idx="24"/>
          </p:nvPr>
        </p:nvSpPr>
        <p:spPr/>
        <p:txBody>
          <a:bodyPr/>
          <a:lstStyle/>
          <a:p>
            <a:r>
              <a:rPr lang="en-US" sz="1400" b="1" dirty="0">
                <a:solidFill>
                  <a:srgbClr val="78D0F3"/>
                </a:solidFill>
              </a:rPr>
              <a:t>Our</a:t>
            </a:r>
            <a:r>
              <a:rPr lang="en-US" sz="1400" dirty="0"/>
              <a:t> </a:t>
            </a:r>
            <a:r>
              <a:rPr lang="en-US" sz="1400" b="1" dirty="0">
                <a:solidFill>
                  <a:srgbClr val="78D0F3"/>
                </a:solidFill>
              </a:rPr>
              <a:t>Vision</a:t>
            </a:r>
          </a:p>
          <a:p>
            <a:r>
              <a:rPr lang="en-US" dirty="0">
                <a:ea typeface="Times New Roman" panose="02020603050405020304" pitchFamily="18" charset="0"/>
              </a:rPr>
              <a:t>Through an </a:t>
            </a:r>
            <a:r>
              <a:rPr lang="en-US" b="1" dirty="0">
                <a:solidFill>
                  <a:srgbClr val="78D0F3"/>
                </a:solidFill>
                <a:ea typeface="Times New Roman" panose="02020603050405020304" pitchFamily="18" charset="0"/>
              </a:rPr>
              <a:t>extraordinary education</a:t>
            </a:r>
            <a:r>
              <a:rPr lang="en-US" dirty="0">
                <a:ea typeface="Times New Roman" panose="02020603050405020304" pitchFamily="18" charset="0"/>
              </a:rPr>
              <a:t>, </a:t>
            </a:r>
            <a:br>
              <a:rPr lang="en-US" dirty="0">
                <a:ea typeface="Times New Roman" panose="02020603050405020304" pitchFamily="18" charset="0"/>
              </a:rPr>
            </a:br>
            <a:r>
              <a:rPr lang="en-US" dirty="0">
                <a:ea typeface="Times New Roman" panose="02020603050405020304" pitchFamily="18" charset="0"/>
              </a:rPr>
              <a:t>we empower pupils to be life-long learners and see their limitless potential. Respectful relationships and an unwavering focus on discovering talents and interests enable pupils to flourish and be </a:t>
            </a:r>
            <a:r>
              <a:rPr lang="en-US" b="1" dirty="0">
                <a:solidFill>
                  <a:srgbClr val="78D0F3"/>
                </a:solidFill>
                <a:ea typeface="Times New Roman" panose="02020603050405020304" pitchFamily="18" charset="0"/>
              </a:rPr>
              <a:t>extraordinary people</a:t>
            </a:r>
            <a:r>
              <a:rPr lang="en-US" dirty="0">
                <a:ea typeface="Times New Roman" panose="02020603050405020304" pitchFamily="18" charset="0"/>
              </a:rPr>
              <a:t>. Together, we spark aspiration and drive achievement, so that pupils </a:t>
            </a:r>
            <a:br>
              <a:rPr lang="en-US" dirty="0">
                <a:ea typeface="Times New Roman" panose="02020603050405020304" pitchFamily="18" charset="0"/>
              </a:rPr>
            </a:br>
            <a:r>
              <a:rPr lang="en-US" dirty="0">
                <a:ea typeface="Times New Roman" panose="02020603050405020304" pitchFamily="18" charset="0"/>
              </a:rPr>
              <a:t>contribute positively to society and to </a:t>
            </a:r>
            <a:br>
              <a:rPr lang="en-US" dirty="0">
                <a:ea typeface="Times New Roman" panose="02020603050405020304" pitchFamily="18" charset="0"/>
              </a:rPr>
            </a:br>
            <a:r>
              <a:rPr lang="en-US" dirty="0">
                <a:ea typeface="Times New Roman" panose="02020603050405020304" pitchFamily="18" charset="0"/>
              </a:rPr>
              <a:t>their </a:t>
            </a:r>
            <a:r>
              <a:rPr lang="en-US" b="1" dirty="0">
                <a:solidFill>
                  <a:srgbClr val="78D0F3"/>
                </a:solidFill>
                <a:ea typeface="Times New Roman" panose="02020603050405020304" pitchFamily="18" charset="0"/>
              </a:rPr>
              <a:t>extraordinary futures</a:t>
            </a:r>
            <a:r>
              <a:rPr lang="en-US" dirty="0">
                <a:solidFill>
                  <a:srgbClr val="78D0F3"/>
                </a:solidFill>
                <a:ea typeface="Times New Roman" panose="02020603050405020304" pitchFamily="18" charset="0"/>
              </a:rPr>
              <a:t> </a:t>
            </a:r>
            <a:r>
              <a:rPr lang="en-US" dirty="0">
                <a:ea typeface="Times New Roman" panose="02020603050405020304" pitchFamily="18" charset="0"/>
              </a:rPr>
              <a:t>in an </a:t>
            </a:r>
            <a:br>
              <a:rPr lang="en-US" dirty="0">
                <a:ea typeface="Times New Roman" panose="02020603050405020304" pitchFamily="18" charset="0"/>
              </a:rPr>
            </a:br>
            <a:r>
              <a:rPr lang="en-US" dirty="0">
                <a:ea typeface="Times New Roman" panose="02020603050405020304" pitchFamily="18" charset="0"/>
              </a:rPr>
              <a:t>ever-changing world.</a:t>
            </a:r>
          </a:p>
        </p:txBody>
      </p:sp>
      <p:sp>
        <p:nvSpPr>
          <p:cNvPr id="40" name="Text Placeholder 39">
            <a:extLst>
              <a:ext uri="{FF2B5EF4-FFF2-40B4-BE49-F238E27FC236}">
                <a16:creationId xmlns:a16="http://schemas.microsoft.com/office/drawing/2014/main" id="{DFB6A3FD-D228-CEAD-29ED-0DE2558D8ADC}"/>
              </a:ext>
            </a:extLst>
          </p:cNvPr>
          <p:cNvSpPr>
            <a:spLocks noGrp="1"/>
          </p:cNvSpPr>
          <p:nvPr>
            <p:ph type="body" sz="quarter" idx="30"/>
          </p:nvPr>
        </p:nvSpPr>
        <p:spPr/>
        <p:txBody>
          <a:bodyPr/>
          <a:lstStyle/>
          <a:p>
            <a:r>
              <a:rPr lang="en-US" dirty="0"/>
              <a:t>Our STARS Values</a:t>
            </a:r>
          </a:p>
        </p:txBody>
      </p:sp>
      <p:sp>
        <p:nvSpPr>
          <p:cNvPr id="41" name="Text Placeholder 40">
            <a:extLst>
              <a:ext uri="{FF2B5EF4-FFF2-40B4-BE49-F238E27FC236}">
                <a16:creationId xmlns:a16="http://schemas.microsoft.com/office/drawing/2014/main" id="{7728A961-B03D-6BEC-B8F1-6FD01D106D9D}"/>
              </a:ext>
            </a:extLst>
          </p:cNvPr>
          <p:cNvSpPr>
            <a:spLocks noGrp="1"/>
          </p:cNvSpPr>
          <p:nvPr>
            <p:ph type="body" sz="quarter" idx="32"/>
          </p:nvPr>
        </p:nvSpPr>
        <p:spPr/>
        <p:txBody>
          <a:bodyPr/>
          <a:lstStyle/>
          <a:p>
            <a:r>
              <a:rPr lang="en-US" dirty="0"/>
              <a:t>Sharing</a:t>
            </a:r>
          </a:p>
        </p:txBody>
      </p:sp>
      <p:pic>
        <p:nvPicPr>
          <p:cNvPr id="31" name="Image">
            <a:extLst>
              <a:ext uri="{FF2B5EF4-FFF2-40B4-BE49-F238E27FC236}">
                <a16:creationId xmlns:a16="http://schemas.microsoft.com/office/drawing/2014/main" id="{DFE84ED8-CEBF-8917-7B4B-69032EF898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75570" y="1672493"/>
            <a:ext cx="1098067" cy="1045778"/>
          </a:xfrm>
          <a:prstGeom prst="rect">
            <a:avLst/>
          </a:prstGeom>
        </p:spPr>
      </p:pic>
      <p:sp>
        <p:nvSpPr>
          <p:cNvPr id="42" name="Text Placeholder 41">
            <a:extLst>
              <a:ext uri="{FF2B5EF4-FFF2-40B4-BE49-F238E27FC236}">
                <a16:creationId xmlns:a16="http://schemas.microsoft.com/office/drawing/2014/main" id="{C004BD6E-65AD-5E32-0078-A7D8C7798015}"/>
              </a:ext>
            </a:extLst>
          </p:cNvPr>
          <p:cNvSpPr>
            <a:spLocks noGrp="1"/>
          </p:cNvSpPr>
          <p:nvPr>
            <p:ph type="body" sz="quarter" idx="33"/>
          </p:nvPr>
        </p:nvSpPr>
        <p:spPr/>
        <p:txBody>
          <a:bodyPr/>
          <a:lstStyle/>
          <a:p>
            <a:r>
              <a:rPr lang="en-US" dirty="0"/>
              <a:t>Trust</a:t>
            </a:r>
          </a:p>
        </p:txBody>
      </p:sp>
      <p:pic>
        <p:nvPicPr>
          <p:cNvPr id="29" name="Image">
            <a:extLst>
              <a:ext uri="{FF2B5EF4-FFF2-40B4-BE49-F238E27FC236}">
                <a16:creationId xmlns:a16="http://schemas.microsoft.com/office/drawing/2014/main" id="{74469F22-2B18-2D4B-AEFD-83D85E65F38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75570" y="2950553"/>
            <a:ext cx="1098067" cy="1045778"/>
          </a:xfrm>
          <a:prstGeom prst="rect">
            <a:avLst/>
          </a:prstGeom>
        </p:spPr>
      </p:pic>
      <p:sp>
        <p:nvSpPr>
          <p:cNvPr id="43" name="Text Placeholder 42">
            <a:extLst>
              <a:ext uri="{FF2B5EF4-FFF2-40B4-BE49-F238E27FC236}">
                <a16:creationId xmlns:a16="http://schemas.microsoft.com/office/drawing/2014/main" id="{596BEBD2-9EEF-6BA1-A22A-3D3C78817FBA}"/>
              </a:ext>
            </a:extLst>
          </p:cNvPr>
          <p:cNvSpPr>
            <a:spLocks noGrp="1"/>
          </p:cNvSpPr>
          <p:nvPr>
            <p:ph type="body" sz="quarter" idx="34"/>
          </p:nvPr>
        </p:nvSpPr>
        <p:spPr/>
        <p:txBody>
          <a:bodyPr/>
          <a:lstStyle/>
          <a:p>
            <a:r>
              <a:rPr lang="en-US" dirty="0"/>
              <a:t>Achievement</a:t>
            </a:r>
          </a:p>
        </p:txBody>
      </p:sp>
      <p:pic>
        <p:nvPicPr>
          <p:cNvPr id="27" name="Image">
            <a:extLst>
              <a:ext uri="{FF2B5EF4-FFF2-40B4-BE49-F238E27FC236}">
                <a16:creationId xmlns:a16="http://schemas.microsoft.com/office/drawing/2014/main" id="{A29BEC7D-560D-66B1-D65A-DB198ECEDE8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075570" y="4228613"/>
            <a:ext cx="1098067" cy="1045778"/>
          </a:xfrm>
          <a:prstGeom prst="rect">
            <a:avLst/>
          </a:prstGeom>
        </p:spPr>
      </p:pic>
      <p:sp>
        <p:nvSpPr>
          <p:cNvPr id="44" name="Text Placeholder 43">
            <a:extLst>
              <a:ext uri="{FF2B5EF4-FFF2-40B4-BE49-F238E27FC236}">
                <a16:creationId xmlns:a16="http://schemas.microsoft.com/office/drawing/2014/main" id="{A48F3EC3-986F-D841-DB67-D1188B5258CF}"/>
              </a:ext>
            </a:extLst>
          </p:cNvPr>
          <p:cNvSpPr>
            <a:spLocks noGrp="1"/>
          </p:cNvSpPr>
          <p:nvPr>
            <p:ph type="body" sz="quarter" idx="35"/>
          </p:nvPr>
        </p:nvSpPr>
        <p:spPr/>
        <p:txBody>
          <a:bodyPr/>
          <a:lstStyle/>
          <a:p>
            <a:r>
              <a:rPr lang="en-US" dirty="0"/>
              <a:t>Respect</a:t>
            </a:r>
          </a:p>
        </p:txBody>
      </p:sp>
      <p:pic>
        <p:nvPicPr>
          <p:cNvPr id="25" name="Image">
            <a:extLst>
              <a:ext uri="{FF2B5EF4-FFF2-40B4-BE49-F238E27FC236}">
                <a16:creationId xmlns:a16="http://schemas.microsoft.com/office/drawing/2014/main" id="{FDDE1377-0EC2-A695-989A-5A97F2DE4F1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075570" y="5506673"/>
            <a:ext cx="1098067" cy="1045778"/>
          </a:xfrm>
          <a:prstGeom prst="rect">
            <a:avLst/>
          </a:prstGeom>
        </p:spPr>
      </p:pic>
      <p:sp>
        <p:nvSpPr>
          <p:cNvPr id="45" name="Text Placeholder 44">
            <a:extLst>
              <a:ext uri="{FF2B5EF4-FFF2-40B4-BE49-F238E27FC236}">
                <a16:creationId xmlns:a16="http://schemas.microsoft.com/office/drawing/2014/main" id="{B84F56F0-5D52-5178-4C5D-B9297DB77FC8}"/>
              </a:ext>
            </a:extLst>
          </p:cNvPr>
          <p:cNvSpPr>
            <a:spLocks noGrp="1"/>
          </p:cNvSpPr>
          <p:nvPr>
            <p:ph type="body" sz="quarter" idx="36"/>
          </p:nvPr>
        </p:nvSpPr>
        <p:spPr/>
        <p:txBody>
          <a:bodyPr/>
          <a:lstStyle/>
          <a:p>
            <a:r>
              <a:rPr lang="en-US" dirty="0"/>
              <a:t>Safety</a:t>
            </a:r>
          </a:p>
        </p:txBody>
      </p:sp>
      <p:pic>
        <p:nvPicPr>
          <p:cNvPr id="23" name="Image">
            <a:extLst>
              <a:ext uri="{FF2B5EF4-FFF2-40B4-BE49-F238E27FC236}">
                <a16:creationId xmlns:a16="http://schemas.microsoft.com/office/drawing/2014/main" id="{10429940-1581-11EE-8717-C928002CA15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75570" y="6784732"/>
            <a:ext cx="1098067" cy="1045778"/>
          </a:xfrm>
          <a:prstGeom prst="rect">
            <a:avLst/>
          </a:prstGeom>
        </p:spPr>
      </p:pic>
    </p:spTree>
    <p:extLst>
      <p:ext uri="{BB962C8B-B14F-4D97-AF65-F5344CB8AC3E}">
        <p14:creationId xmlns:p14="http://schemas.microsoft.com/office/powerpoint/2010/main" val="191097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1">
            <a:extLst>
              <a:ext uri="{FF2B5EF4-FFF2-40B4-BE49-F238E27FC236}">
                <a16:creationId xmlns:a16="http://schemas.microsoft.com/office/drawing/2014/main" id="{E4B11501-A068-091E-0CB5-CB3B26E29ACE}"/>
              </a:ext>
            </a:extLst>
          </p:cNvPr>
          <p:cNvSpPr>
            <a:spLocks noGrp="1"/>
          </p:cNvSpPr>
          <p:nvPr>
            <p:ph type="title"/>
          </p:nvPr>
        </p:nvSpPr>
        <p:spPr/>
        <p:txBody>
          <a:bodyPr/>
          <a:lstStyle/>
          <a:p>
            <a:r>
              <a:rPr lang="en-US" dirty="0"/>
              <a:t>Our </a:t>
            </a:r>
            <a:br>
              <a:rPr lang="en-US" dirty="0"/>
            </a:br>
            <a:r>
              <a:rPr lang="en-US" dirty="0"/>
              <a:t>Schools</a:t>
            </a:r>
          </a:p>
        </p:txBody>
      </p:sp>
      <p:pic>
        <p:nvPicPr>
          <p:cNvPr id="19" name="Image" descr="The map shows the approximate location of all 15 academies in The Rivers C of E Academy Trust.&#10;North Worcester Primary Academy, Northwick Manor Primary School, Cranham Primary School, Cherry Orchard Primary School, and St Clement's C of E Primary School and Pre-school are all located in the Worcester area.&#10; &#10;Heronswood Primary School and Unity Academy are located in the Kidderminster area. Slightly south of them is Burlish Park Primary School, located in Stourport-on-Severn. Southwest is Great Witley CE Primary School, located in Great Witley.&#10; &#10; &#10;Cutnall Green C of E Primary School is located in Cutnall Green, Droitwich. St Peter's Droitwich C of E Academy is located in Droitwich Spa.&#10;A little further north is Wychbold First and Nursery School, located in Wychbold, Droitwich.&#10; &#10;Dudley Wood Primary School is located north of Stourbridge, in Dudley.&#10; &#10;Going north of West Bromwich are Summerhill Primary Academy and its nursery provision, Summerhill's Little Treasures, and Jubilee Park Academy, both located in Tipton.">
            <a:extLst>
              <a:ext uri="{FF2B5EF4-FFF2-40B4-BE49-F238E27FC236}">
                <a16:creationId xmlns:a16="http://schemas.microsoft.com/office/drawing/2014/main" id="{BF071317-5801-9EA6-3EA1-A51C1BFB8F19}"/>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2612571" y="5169"/>
            <a:ext cx="4245428" cy="9906000"/>
          </a:xfrm>
          <a:prstGeom prst="rect">
            <a:avLst/>
          </a:prstGeom>
        </p:spPr>
      </p:pic>
      <p:sp>
        <p:nvSpPr>
          <p:cNvPr id="2" name="P">
            <a:extLst>
              <a:ext uri="{FF2B5EF4-FFF2-40B4-BE49-F238E27FC236}">
                <a16:creationId xmlns:a16="http://schemas.microsoft.com/office/drawing/2014/main" id="{32084EAE-84C4-3F09-A774-CF35501610A7}"/>
              </a:ext>
              <a:ext uri="{C183D7F6-B498-43B3-948B-1728B52AA6E4}">
                <adec:decorative xmlns:adec="http://schemas.microsoft.com/office/drawing/2017/decorative" val="0"/>
              </a:ext>
            </a:extLst>
          </p:cNvPr>
          <p:cNvSpPr>
            <a:spLocks noGrp="1"/>
          </p:cNvSpPr>
          <p:nvPr>
            <p:ph type="body" sz="quarter" idx="22"/>
          </p:nvPr>
        </p:nvSpPr>
        <p:spPr/>
        <p:txBody>
          <a:bodyPr/>
          <a:lstStyle/>
          <a:p>
            <a:pPr lvl="0"/>
            <a:r>
              <a:rPr lang="en-GB" dirty="0"/>
              <a:t>Summerhill Primary Academy Summerhill's Little Treasures </a:t>
            </a:r>
          </a:p>
          <a:p>
            <a:pPr lvl="0"/>
            <a:r>
              <a:rPr lang="en-GB" dirty="0"/>
              <a:t>Jubilee Park Academy </a:t>
            </a:r>
          </a:p>
          <a:p>
            <a:pPr lvl="0">
              <a:spcBef>
                <a:spcPts val="1900"/>
              </a:spcBef>
            </a:pPr>
            <a:r>
              <a:rPr lang="en-GB" dirty="0"/>
              <a:t>Dudley Wood Primary School </a:t>
            </a:r>
          </a:p>
          <a:p>
            <a:pPr lvl="0"/>
            <a:r>
              <a:rPr lang="en-GB" dirty="0" err="1"/>
              <a:t>Wychbold</a:t>
            </a:r>
            <a:r>
              <a:rPr lang="en-GB" dirty="0"/>
              <a:t> First and Nursery School </a:t>
            </a:r>
          </a:p>
          <a:p>
            <a:pPr lvl="0">
              <a:spcBef>
                <a:spcPts val="1000"/>
              </a:spcBef>
            </a:pPr>
            <a:r>
              <a:rPr lang="en-GB" dirty="0"/>
              <a:t>St Peter's Droitwich CofE Academy </a:t>
            </a:r>
          </a:p>
          <a:p>
            <a:pPr lvl="0">
              <a:spcBef>
                <a:spcPts val="1000"/>
              </a:spcBef>
            </a:pPr>
            <a:r>
              <a:rPr lang="en-GB" dirty="0"/>
              <a:t>North Worcester Primary Academy</a:t>
            </a:r>
          </a:p>
          <a:p>
            <a:pPr lvl="0"/>
            <a:r>
              <a:rPr lang="en-GB" dirty="0"/>
              <a:t>Northwick Manor Primary School </a:t>
            </a:r>
          </a:p>
          <a:p>
            <a:pPr lvl="0"/>
            <a:r>
              <a:rPr lang="en-GB" dirty="0"/>
              <a:t>Cranham Primary School </a:t>
            </a:r>
          </a:p>
          <a:p>
            <a:pPr lvl="0">
              <a:spcBef>
                <a:spcPts val="1900"/>
              </a:spcBef>
            </a:pPr>
            <a:r>
              <a:rPr lang="en-GB" dirty="0"/>
              <a:t>Cherry Orchard Primary School </a:t>
            </a:r>
          </a:p>
          <a:p>
            <a:pPr lvl="0"/>
            <a:r>
              <a:rPr lang="en-GB" dirty="0"/>
              <a:t>St </a:t>
            </a:r>
            <a:r>
              <a:rPr lang="en-GB" dirty="0" err="1"/>
              <a:t>Clement's</a:t>
            </a:r>
            <a:r>
              <a:rPr lang="en-GB" dirty="0"/>
              <a:t> CofE Primary School and Pre-School</a:t>
            </a:r>
          </a:p>
          <a:p>
            <a:pPr lvl="0">
              <a:spcBef>
                <a:spcPts val="1000"/>
              </a:spcBef>
            </a:pPr>
            <a:r>
              <a:rPr lang="en-GB" dirty="0"/>
              <a:t>Great Witley CE Primary School </a:t>
            </a:r>
          </a:p>
          <a:p>
            <a:pPr lvl="0">
              <a:spcBef>
                <a:spcPts val="1000"/>
              </a:spcBef>
            </a:pPr>
            <a:r>
              <a:rPr lang="en-GB" dirty="0" err="1"/>
              <a:t>Cutnall</a:t>
            </a:r>
            <a:r>
              <a:rPr lang="en-GB" dirty="0"/>
              <a:t> Green CofE Primary School </a:t>
            </a:r>
          </a:p>
          <a:p>
            <a:pPr lvl="0"/>
            <a:r>
              <a:rPr lang="en-GB" dirty="0" err="1"/>
              <a:t>Burlish</a:t>
            </a:r>
            <a:r>
              <a:rPr lang="en-GB" dirty="0"/>
              <a:t> Park Primary School </a:t>
            </a:r>
          </a:p>
          <a:p>
            <a:pPr lvl="0"/>
            <a:r>
              <a:rPr lang="en-GB" dirty="0" err="1"/>
              <a:t>Heronswood</a:t>
            </a:r>
            <a:r>
              <a:rPr lang="en-GB" dirty="0"/>
              <a:t> Primary School </a:t>
            </a:r>
          </a:p>
          <a:p>
            <a:pPr lvl="0"/>
            <a:r>
              <a:rPr lang="en-GB" dirty="0"/>
              <a:t>Unity Academy </a:t>
            </a:r>
          </a:p>
        </p:txBody>
      </p:sp>
      <p:pic>
        <p:nvPicPr>
          <p:cNvPr id="18" name="Image">
            <a:extLst>
              <a:ext uri="{FF2B5EF4-FFF2-40B4-BE49-F238E27FC236}">
                <a16:creationId xmlns:a16="http://schemas.microsoft.com/office/drawing/2014/main" id="{9E11FD33-A634-0D8D-D2B2-943504DDF33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39590" y="9018017"/>
            <a:ext cx="216861" cy="295719"/>
          </a:xfrm>
          <a:prstGeom prst="rect">
            <a:avLst/>
          </a:prstGeom>
        </p:spPr>
      </p:pic>
      <p:pic>
        <p:nvPicPr>
          <p:cNvPr id="16" name="Image">
            <a:extLst>
              <a:ext uri="{FF2B5EF4-FFF2-40B4-BE49-F238E27FC236}">
                <a16:creationId xmlns:a16="http://schemas.microsoft.com/office/drawing/2014/main" id="{E15B53D3-6A3F-0EB7-F281-D284F1C6E00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39590" y="8510792"/>
            <a:ext cx="216861" cy="295719"/>
          </a:xfrm>
          <a:prstGeom prst="rect">
            <a:avLst/>
          </a:prstGeom>
        </p:spPr>
      </p:pic>
      <p:pic>
        <p:nvPicPr>
          <p:cNvPr id="15" name="Image">
            <a:extLst>
              <a:ext uri="{FF2B5EF4-FFF2-40B4-BE49-F238E27FC236}">
                <a16:creationId xmlns:a16="http://schemas.microsoft.com/office/drawing/2014/main" id="{353B20B4-5EB6-70D5-EDAF-D810768E7D9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39590" y="8003572"/>
            <a:ext cx="216861" cy="295719"/>
          </a:xfrm>
          <a:prstGeom prst="rect">
            <a:avLst/>
          </a:prstGeom>
        </p:spPr>
      </p:pic>
      <p:pic>
        <p:nvPicPr>
          <p:cNvPr id="14" name="Image">
            <a:extLst>
              <a:ext uri="{FF2B5EF4-FFF2-40B4-BE49-F238E27FC236}">
                <a16:creationId xmlns:a16="http://schemas.microsoft.com/office/drawing/2014/main" id="{554F5705-2177-2743-3B2F-84AAFD45F68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39590" y="7496352"/>
            <a:ext cx="216861" cy="295719"/>
          </a:xfrm>
          <a:prstGeom prst="rect">
            <a:avLst/>
          </a:prstGeom>
        </p:spPr>
      </p:pic>
      <p:pic>
        <p:nvPicPr>
          <p:cNvPr id="13" name="Image">
            <a:extLst>
              <a:ext uri="{FF2B5EF4-FFF2-40B4-BE49-F238E27FC236}">
                <a16:creationId xmlns:a16="http://schemas.microsoft.com/office/drawing/2014/main" id="{9727549D-A4DF-2142-6FDA-6797DAC0A140}"/>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39590" y="6989132"/>
            <a:ext cx="216861" cy="295719"/>
          </a:xfrm>
          <a:prstGeom prst="rect">
            <a:avLst/>
          </a:prstGeom>
        </p:spPr>
      </p:pic>
      <p:pic>
        <p:nvPicPr>
          <p:cNvPr id="12" name="Image">
            <a:extLst>
              <a:ext uri="{FF2B5EF4-FFF2-40B4-BE49-F238E27FC236}">
                <a16:creationId xmlns:a16="http://schemas.microsoft.com/office/drawing/2014/main" id="{3271F4FC-48B6-C131-8062-187188E32918}"/>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39590" y="6470337"/>
            <a:ext cx="216861" cy="295719"/>
          </a:xfrm>
          <a:prstGeom prst="rect">
            <a:avLst/>
          </a:prstGeom>
        </p:spPr>
      </p:pic>
      <p:pic>
        <p:nvPicPr>
          <p:cNvPr id="11" name="Image">
            <a:extLst>
              <a:ext uri="{FF2B5EF4-FFF2-40B4-BE49-F238E27FC236}">
                <a16:creationId xmlns:a16="http://schemas.microsoft.com/office/drawing/2014/main" id="{06EE401C-4F6C-9646-5205-E53FC690E175}"/>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239590" y="5968540"/>
            <a:ext cx="216861" cy="295719"/>
          </a:xfrm>
          <a:prstGeom prst="rect">
            <a:avLst/>
          </a:prstGeom>
        </p:spPr>
      </p:pic>
      <p:pic>
        <p:nvPicPr>
          <p:cNvPr id="10" name="Image">
            <a:extLst>
              <a:ext uri="{FF2B5EF4-FFF2-40B4-BE49-F238E27FC236}">
                <a16:creationId xmlns:a16="http://schemas.microsoft.com/office/drawing/2014/main" id="{8BE588D1-7010-A9DA-829B-7A27CE1A0C9A}"/>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239590" y="5466742"/>
            <a:ext cx="216861" cy="295719"/>
          </a:xfrm>
          <a:prstGeom prst="rect">
            <a:avLst/>
          </a:prstGeom>
        </p:spPr>
      </p:pic>
      <p:pic>
        <p:nvPicPr>
          <p:cNvPr id="9" name="Image">
            <a:extLst>
              <a:ext uri="{FF2B5EF4-FFF2-40B4-BE49-F238E27FC236}">
                <a16:creationId xmlns:a16="http://schemas.microsoft.com/office/drawing/2014/main" id="{07755B55-794F-6AB0-7FCA-A229A62B2858}"/>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215077" y="4981941"/>
            <a:ext cx="216861" cy="295719"/>
          </a:xfrm>
          <a:prstGeom prst="rect">
            <a:avLst/>
          </a:prstGeom>
        </p:spPr>
      </p:pic>
      <p:pic>
        <p:nvPicPr>
          <p:cNvPr id="8" name="Image">
            <a:extLst>
              <a:ext uri="{FF2B5EF4-FFF2-40B4-BE49-F238E27FC236}">
                <a16:creationId xmlns:a16="http://schemas.microsoft.com/office/drawing/2014/main" id="{04AEA99D-0D2F-6F4C-DC74-1E11268E5240}"/>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239590" y="4463146"/>
            <a:ext cx="216861" cy="295719"/>
          </a:xfrm>
          <a:prstGeom prst="rect">
            <a:avLst/>
          </a:prstGeom>
        </p:spPr>
      </p:pic>
      <p:pic>
        <p:nvPicPr>
          <p:cNvPr id="7" name="Image">
            <a:extLst>
              <a:ext uri="{FF2B5EF4-FFF2-40B4-BE49-F238E27FC236}">
                <a16:creationId xmlns:a16="http://schemas.microsoft.com/office/drawing/2014/main" id="{1FD51FBE-C403-6D60-B545-96479684349A}"/>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239590" y="3961348"/>
            <a:ext cx="216861" cy="295719"/>
          </a:xfrm>
          <a:prstGeom prst="rect">
            <a:avLst/>
          </a:prstGeom>
        </p:spPr>
      </p:pic>
      <p:pic>
        <p:nvPicPr>
          <p:cNvPr id="6" name="Image">
            <a:extLst>
              <a:ext uri="{FF2B5EF4-FFF2-40B4-BE49-F238E27FC236}">
                <a16:creationId xmlns:a16="http://schemas.microsoft.com/office/drawing/2014/main" id="{77BB8B7C-D952-A65B-0ECF-9E39C51C78C0}"/>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239590" y="3459550"/>
            <a:ext cx="216861" cy="295719"/>
          </a:xfrm>
          <a:prstGeom prst="rect">
            <a:avLst/>
          </a:prstGeom>
        </p:spPr>
      </p:pic>
      <p:pic>
        <p:nvPicPr>
          <p:cNvPr id="5" name="Image">
            <a:extLst>
              <a:ext uri="{FF2B5EF4-FFF2-40B4-BE49-F238E27FC236}">
                <a16:creationId xmlns:a16="http://schemas.microsoft.com/office/drawing/2014/main" id="{D88A640B-59B3-301C-95E3-991EF9CA8231}"/>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239590" y="2957752"/>
            <a:ext cx="216861" cy="295719"/>
          </a:xfrm>
          <a:prstGeom prst="rect">
            <a:avLst/>
          </a:prstGeom>
        </p:spPr>
      </p:pic>
      <p:pic>
        <p:nvPicPr>
          <p:cNvPr id="4" name="Image">
            <a:extLst>
              <a:ext uri="{FF2B5EF4-FFF2-40B4-BE49-F238E27FC236}">
                <a16:creationId xmlns:a16="http://schemas.microsoft.com/office/drawing/2014/main" id="{187A36FA-E821-872D-71D8-4DD68C4625BE}"/>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239590" y="2455954"/>
            <a:ext cx="216861" cy="295719"/>
          </a:xfrm>
          <a:prstGeom prst="rect">
            <a:avLst/>
          </a:prstGeom>
        </p:spPr>
      </p:pic>
      <p:pic>
        <p:nvPicPr>
          <p:cNvPr id="17" name="Image">
            <a:extLst>
              <a:ext uri="{FF2B5EF4-FFF2-40B4-BE49-F238E27FC236}">
                <a16:creationId xmlns:a16="http://schemas.microsoft.com/office/drawing/2014/main" id="{0290C015-350C-13DC-2B39-14A9D72B55C3}"/>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239590" y="1954156"/>
            <a:ext cx="216861" cy="295719"/>
          </a:xfrm>
          <a:prstGeom prst="rect">
            <a:avLst/>
          </a:prstGeom>
        </p:spPr>
      </p:pic>
    </p:spTree>
    <p:extLst>
      <p:ext uri="{BB962C8B-B14F-4D97-AF65-F5344CB8AC3E}">
        <p14:creationId xmlns:p14="http://schemas.microsoft.com/office/powerpoint/2010/main" val="172657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1">
            <a:extLst>
              <a:ext uri="{FF2B5EF4-FFF2-40B4-BE49-F238E27FC236}">
                <a16:creationId xmlns:a16="http://schemas.microsoft.com/office/drawing/2014/main" id="{05AF6D0C-AF44-12DC-BCE6-00B22836E351}"/>
              </a:ext>
            </a:extLst>
          </p:cNvPr>
          <p:cNvSpPr>
            <a:spLocks noGrp="1"/>
          </p:cNvSpPr>
          <p:nvPr>
            <p:ph type="title" idx="4294967295"/>
          </p:nvPr>
        </p:nvSpPr>
        <p:spPr>
          <a:xfrm>
            <a:off x="330733" y="457489"/>
            <a:ext cx="6085468" cy="509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014360"/>
                </a:solidFill>
                <a:effectLst/>
                <a:uLnTx/>
                <a:uFillTx/>
                <a:latin typeface="Poppins" pitchFamily="2" charset="77"/>
                <a:ea typeface="+mn-ea"/>
                <a:cs typeface="Poppins" pitchFamily="2" charset="77"/>
              </a:rPr>
              <a:t>Staff Benefits</a:t>
            </a:r>
          </a:p>
        </p:txBody>
      </p:sp>
      <p:sp>
        <p:nvSpPr>
          <p:cNvPr id="3" name="Text Placeholder 2">
            <a:extLst>
              <a:ext uri="{FF2B5EF4-FFF2-40B4-BE49-F238E27FC236}">
                <a16:creationId xmlns:a16="http://schemas.microsoft.com/office/drawing/2014/main" id="{4CEBFF8A-F4D2-098E-70A4-40841F0EDD5E}"/>
              </a:ext>
            </a:extLst>
          </p:cNvPr>
          <p:cNvSpPr>
            <a:spLocks noGrp="1"/>
          </p:cNvSpPr>
          <p:nvPr>
            <p:ph type="body" sz="quarter" idx="19"/>
          </p:nvPr>
        </p:nvSpPr>
        <p:spPr/>
        <p:txBody>
          <a:bodyPr/>
          <a:lstStyle/>
          <a:p>
            <a:r>
              <a:rPr lang="en-US" sz="1200" dirty="0"/>
              <a:t>We believe that collaboration and staff wellbeing are at the heart of our success.</a:t>
            </a:r>
          </a:p>
          <a:p>
            <a:r>
              <a:rPr lang="en-US" sz="1200" dirty="0"/>
              <a:t>Supported by our trust, we offer a range of benefits to enhance our work environment and support the professional and personal growth of our staff, including work-life balance.</a:t>
            </a:r>
          </a:p>
          <a:p>
            <a:endParaRPr lang="en-US" sz="1200" dirty="0"/>
          </a:p>
          <a:p>
            <a:r>
              <a:rPr lang="en-US" sz="1200" b="1" dirty="0"/>
              <a:t>Education Mutual</a:t>
            </a:r>
          </a:p>
          <a:p>
            <a:r>
              <a:rPr lang="en-US" sz="1200" dirty="0"/>
              <a:t>Staff can access a comprehensive range of healthcare services through Education Mutual, including mental health support, 24/7 GP Healthline, physiotherapy, stress management resources, and occupational health services.</a:t>
            </a:r>
          </a:p>
          <a:p>
            <a:r>
              <a:rPr lang="en-US" sz="1200" dirty="0"/>
              <a:t>Find out more about Healthcare and Wellbeing Services here: </a:t>
            </a:r>
            <a:r>
              <a:rPr lang="en-US" sz="1200" b="1" dirty="0">
                <a:latin typeface="Poppins SemiBold" pitchFamily="2" charset="77"/>
                <a:cs typeface="Poppins SemiBold" pitchFamily="2" charset="77"/>
                <a:hlinkClick r:id="rId3">
                  <a:extLst>
                    <a:ext uri="{A12FA001-AC4F-418D-AE19-62706E023703}">
                      <ahyp:hlinkClr xmlns:ahyp="http://schemas.microsoft.com/office/drawing/2018/hyperlinkcolor" val="tx"/>
                    </a:ext>
                  </a:extLst>
                </a:hlinkClick>
              </a:rPr>
              <a:t>www.educationmutual.co.uk/service/healthcare-and-wellbeing/</a:t>
            </a:r>
            <a:endParaRPr lang="en-US" sz="1200" b="1" dirty="0">
              <a:latin typeface="Poppins SemiBold" pitchFamily="2" charset="77"/>
              <a:cs typeface="Poppins SemiBold" pitchFamily="2" charset="77"/>
            </a:endParaRPr>
          </a:p>
          <a:p>
            <a:endParaRPr lang="en-US" sz="1200" dirty="0"/>
          </a:p>
          <a:p>
            <a:r>
              <a:rPr lang="en-US" sz="1200" b="1" dirty="0"/>
              <a:t>Local Government Pension Scheme (LGPS)</a:t>
            </a:r>
          </a:p>
          <a:p>
            <a:r>
              <a:rPr lang="en-US" sz="1200" dirty="0"/>
              <a:t>The Local Government Pension Scheme (LGPS) is a defined benefit plan, meaning your pension is calculated based on your salary and length of service and adjusted for inflation. This ensures a secure and guaranteed income in retirement, unaffected by investment performance.</a:t>
            </a:r>
          </a:p>
          <a:p>
            <a:r>
              <a:rPr lang="en-US" sz="1200" dirty="0"/>
              <a:t>Find out more about LGPS here: </a:t>
            </a:r>
            <a:r>
              <a:rPr lang="en-US" sz="1200" b="1" dirty="0">
                <a:latin typeface="Poppins SemiBold" pitchFamily="2" charset="77"/>
                <a:cs typeface="Poppins SemiBold" pitchFamily="2" charset="77"/>
                <a:hlinkClick r:id="rId4">
                  <a:extLst>
                    <a:ext uri="{A12FA001-AC4F-418D-AE19-62706E023703}">
                      <ahyp:hlinkClr xmlns:ahyp="http://schemas.microsoft.com/office/drawing/2018/hyperlinkcolor" val="tx"/>
                    </a:ext>
                  </a:extLst>
                </a:hlinkClick>
              </a:rPr>
              <a:t>www.lgpsmember.org/</a:t>
            </a:r>
            <a:endParaRPr lang="en-US" sz="1200" b="1" dirty="0">
              <a:latin typeface="Poppins SemiBold" pitchFamily="2" charset="77"/>
              <a:cs typeface="Poppins SemiBold" pitchFamily="2" charset="77"/>
            </a:endParaRPr>
          </a:p>
          <a:p>
            <a:endParaRPr lang="en-US" sz="1200" dirty="0"/>
          </a:p>
        </p:txBody>
      </p:sp>
      <p:sp>
        <p:nvSpPr>
          <p:cNvPr id="14" name="P">
            <a:extLst>
              <a:ext uri="{FF2B5EF4-FFF2-40B4-BE49-F238E27FC236}">
                <a16:creationId xmlns:a16="http://schemas.microsoft.com/office/drawing/2014/main" id="{D63DF508-A2E9-D123-A2DB-262B6CEF508E}"/>
              </a:ext>
            </a:extLst>
          </p:cNvPr>
          <p:cNvSpPr>
            <a:spLocks noGrp="1"/>
          </p:cNvSpPr>
          <p:nvPr>
            <p:ph type="body" sz="quarter" idx="20"/>
          </p:nvPr>
        </p:nvSpPr>
        <p:spPr/>
        <p:txBody>
          <a:bodyPr/>
          <a:lstStyle/>
          <a:p>
            <a:r>
              <a:rPr lang="en-US" sz="1200" b="1" dirty="0"/>
              <a:t>Other staff benefits include:</a:t>
            </a:r>
          </a:p>
          <a:p>
            <a:pPr marL="171450" indent="-171450">
              <a:buFont typeface="Arial" panose="020B0604020202020204" pitchFamily="34" charset="0"/>
              <a:buChar char="•"/>
            </a:pPr>
            <a:r>
              <a:rPr lang="en-US" sz="1200" dirty="0"/>
              <a:t>Competitive salary</a:t>
            </a:r>
          </a:p>
          <a:p>
            <a:pPr marL="171450" indent="-171450">
              <a:buFont typeface="Arial" panose="020B0604020202020204" pitchFamily="34" charset="0"/>
              <a:buChar char="•"/>
            </a:pPr>
            <a:r>
              <a:rPr lang="en-US" sz="1200" dirty="0"/>
              <a:t>Six INSET days per year</a:t>
            </a:r>
          </a:p>
          <a:p>
            <a:pPr marL="171450" indent="-171450">
              <a:buFont typeface="Arial" panose="020B0604020202020204" pitchFamily="34" charset="0"/>
              <a:buChar char="•"/>
            </a:pPr>
            <a:r>
              <a:rPr lang="en-US" sz="1200" dirty="0"/>
              <a:t>Protected CPL time</a:t>
            </a:r>
          </a:p>
          <a:p>
            <a:pPr marL="171450" indent="-171450">
              <a:buFont typeface="Arial" panose="020B0604020202020204" pitchFamily="34" charset="0"/>
              <a:buChar char="•"/>
            </a:pPr>
            <a:r>
              <a:rPr lang="en-US" sz="1200" dirty="0"/>
              <a:t>Continued professional development pathway for every role</a:t>
            </a:r>
          </a:p>
          <a:p>
            <a:pPr marL="171450" indent="-171450">
              <a:buFont typeface="Arial" panose="020B0604020202020204" pitchFamily="34" charset="0"/>
              <a:buChar char="•"/>
            </a:pPr>
            <a:r>
              <a:rPr lang="en-US" sz="1200" dirty="0"/>
              <a:t>No work communication outside working hours</a:t>
            </a:r>
          </a:p>
          <a:p>
            <a:pPr marL="171450" indent="-171450">
              <a:buFont typeface="Arial" panose="020B0604020202020204" pitchFamily="34" charset="0"/>
              <a:buChar char="•"/>
            </a:pPr>
            <a:r>
              <a:rPr lang="en-US" sz="1200" dirty="0"/>
              <a:t>Excellent holiday entitlement for support staff: Bank holidays plus 25 days paid holiday (pro rata)</a:t>
            </a:r>
          </a:p>
          <a:p>
            <a:pPr marL="171450" indent="-171450">
              <a:buFont typeface="Arial" panose="020B0604020202020204" pitchFamily="34" charset="0"/>
              <a:buChar char="•"/>
            </a:pPr>
            <a:r>
              <a:rPr lang="en-US" sz="1200" dirty="0"/>
              <a:t>5 days extra paid holiday after 5 years’ service (pro rata)</a:t>
            </a:r>
          </a:p>
          <a:p>
            <a:pPr marL="171450" indent="-171450">
              <a:buFont typeface="Arial" panose="020B0604020202020204" pitchFamily="34" charset="0"/>
              <a:buChar char="•"/>
            </a:pPr>
            <a:r>
              <a:rPr lang="en-US" sz="1200" dirty="0"/>
              <a:t>Time for You’ day</a:t>
            </a:r>
          </a:p>
          <a:p>
            <a:pPr marL="171450" indent="-171450">
              <a:buFont typeface="Arial" panose="020B0604020202020204" pitchFamily="34" charset="0"/>
              <a:buChar char="•"/>
            </a:pPr>
            <a:r>
              <a:rPr lang="en-US" sz="1200" dirty="0"/>
              <a:t>Family-friendly policies including flexible working, occupational maternity and paternity pay</a:t>
            </a:r>
          </a:p>
          <a:p>
            <a:pPr marL="171450" indent="-171450">
              <a:buFont typeface="Arial" panose="020B0604020202020204" pitchFamily="34" charset="0"/>
              <a:buChar char="•"/>
            </a:pPr>
            <a:r>
              <a:rPr lang="en-US" sz="1200" dirty="0"/>
              <a:t>Reasonable release time for significant personal events</a:t>
            </a:r>
          </a:p>
          <a:p>
            <a:pPr marL="171450" indent="-171450">
              <a:buFont typeface="Arial" panose="020B0604020202020204" pitchFamily="34" charset="0"/>
              <a:buChar char="•"/>
            </a:pPr>
            <a:r>
              <a:rPr lang="en-US" sz="1200" dirty="0"/>
              <a:t>Length of service awards</a:t>
            </a:r>
          </a:p>
          <a:p>
            <a:pPr marL="171450" indent="-171450">
              <a:buFont typeface="Arial" panose="020B0604020202020204" pitchFamily="34" charset="0"/>
              <a:buChar char="•"/>
            </a:pPr>
            <a:r>
              <a:rPr lang="en-US" sz="1200" dirty="0"/>
              <a:t>Resources for retirement and financial planning</a:t>
            </a:r>
          </a:p>
          <a:p>
            <a:pPr marL="171450" indent="-171450">
              <a:buFont typeface="Arial" panose="020B0604020202020204" pitchFamily="34" charset="0"/>
              <a:buChar char="•"/>
            </a:pPr>
            <a:r>
              <a:rPr lang="en-US" sz="1200" dirty="0"/>
              <a:t>Cycle-to-work scheme</a:t>
            </a:r>
          </a:p>
          <a:p>
            <a:pPr marL="171450" indent="-171450">
              <a:buFont typeface="Arial" panose="020B0604020202020204" pitchFamily="34" charset="0"/>
              <a:buChar char="•"/>
            </a:pPr>
            <a:r>
              <a:rPr lang="en-US" sz="1200" dirty="0"/>
              <a:t>Free tea, coffee and milk</a:t>
            </a:r>
            <a:endParaRPr lang="en-US" sz="1600" dirty="0"/>
          </a:p>
        </p:txBody>
      </p:sp>
    </p:spTree>
    <p:extLst>
      <p:ext uri="{BB962C8B-B14F-4D97-AF65-F5344CB8AC3E}">
        <p14:creationId xmlns:p14="http://schemas.microsoft.com/office/powerpoint/2010/main" val="224274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Placeholder 69">
            <a:extLst>
              <a:ext uri="{FF2B5EF4-FFF2-40B4-BE49-F238E27FC236}">
                <a16:creationId xmlns:a16="http://schemas.microsoft.com/office/drawing/2014/main" id="{1086BC28-00E0-D2C0-7D61-B57D73B07F12}"/>
              </a:ext>
            </a:extLst>
          </p:cNvPr>
          <p:cNvSpPr>
            <a:spLocks noGrp="1"/>
          </p:cNvSpPr>
          <p:nvPr>
            <p:ph type="title" idx="4294967295"/>
          </p:nvPr>
        </p:nvSpPr>
        <p:spPr>
          <a:xfrm>
            <a:off x="312215" y="3859092"/>
            <a:ext cx="4872037" cy="572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solidFill>
                  <a:srgbClr val="78D0F3"/>
                </a:solidFill>
                <a:effectLst/>
                <a:uLnTx/>
                <a:uFillTx/>
                <a:latin typeface="Poppins" pitchFamily="2" charset="77"/>
                <a:ea typeface="+mn-ea"/>
                <a:cs typeface="Poppins" pitchFamily="2" charset="77"/>
              </a:rPr>
              <a:t>About the Role</a:t>
            </a:r>
          </a:p>
        </p:txBody>
      </p:sp>
      <p:sp>
        <p:nvSpPr>
          <p:cNvPr id="72" name="Text Placeholder 71">
            <a:extLst>
              <a:ext uri="{FF2B5EF4-FFF2-40B4-BE49-F238E27FC236}">
                <a16:creationId xmlns:a16="http://schemas.microsoft.com/office/drawing/2014/main" id="{B539D0EA-76BD-CC4D-E5C2-ADE2CBB13E0A}"/>
              </a:ext>
            </a:extLst>
          </p:cNvPr>
          <p:cNvSpPr>
            <a:spLocks noGrp="1"/>
          </p:cNvSpPr>
          <p:nvPr>
            <p:ph type="body" sz="quarter" idx="24"/>
          </p:nvPr>
        </p:nvSpPr>
        <p:spPr>
          <a:xfrm>
            <a:off x="312215" y="4663869"/>
            <a:ext cx="1572148" cy="266966"/>
          </a:xfrm>
        </p:spPr>
        <p:txBody>
          <a:bodyPr/>
          <a:lstStyle/>
          <a:p>
            <a:pPr>
              <a:lnSpc>
                <a:spcPct val="100000"/>
              </a:lnSpc>
            </a:pPr>
            <a:r>
              <a:rPr lang="en-US" dirty="0"/>
              <a:t>Job Title:</a:t>
            </a:r>
          </a:p>
          <a:p>
            <a:pPr>
              <a:lnSpc>
                <a:spcPct val="100000"/>
              </a:lnSpc>
            </a:pPr>
            <a:r>
              <a:rPr lang="en-US" dirty="0"/>
              <a:t>Salary:</a:t>
            </a:r>
          </a:p>
          <a:p>
            <a:pPr>
              <a:lnSpc>
                <a:spcPct val="100000"/>
              </a:lnSpc>
            </a:pPr>
            <a:endParaRPr lang="en-US" sz="700" dirty="0"/>
          </a:p>
          <a:p>
            <a:pPr>
              <a:lnSpc>
                <a:spcPct val="100000"/>
              </a:lnSpc>
            </a:pPr>
            <a:r>
              <a:rPr lang="en-US" dirty="0"/>
              <a:t>Contract Type:</a:t>
            </a:r>
          </a:p>
          <a:p>
            <a:pPr>
              <a:lnSpc>
                <a:spcPct val="100000"/>
              </a:lnSpc>
            </a:pPr>
            <a:endParaRPr lang="en-US" sz="900" dirty="0"/>
          </a:p>
          <a:p>
            <a:pPr>
              <a:lnSpc>
                <a:spcPct val="100000"/>
              </a:lnSpc>
            </a:pPr>
            <a:r>
              <a:rPr lang="en-US" dirty="0"/>
              <a:t>Reporting to:</a:t>
            </a:r>
          </a:p>
          <a:p>
            <a:pPr>
              <a:lnSpc>
                <a:spcPct val="100000"/>
              </a:lnSpc>
            </a:pPr>
            <a:endParaRPr lang="en-US" sz="900" dirty="0"/>
          </a:p>
          <a:p>
            <a:pPr>
              <a:lnSpc>
                <a:spcPct val="100000"/>
              </a:lnSpc>
            </a:pPr>
            <a:r>
              <a:rPr lang="en-US" dirty="0"/>
              <a:t>Start Date:</a:t>
            </a:r>
          </a:p>
          <a:p>
            <a:pPr>
              <a:lnSpc>
                <a:spcPct val="100000"/>
              </a:lnSpc>
            </a:pPr>
            <a:endParaRPr lang="en-US" dirty="0"/>
          </a:p>
          <a:p>
            <a:pPr>
              <a:lnSpc>
                <a:spcPct val="100000"/>
              </a:lnSpc>
            </a:pPr>
            <a:endParaRPr lang="en-US" dirty="0"/>
          </a:p>
          <a:p>
            <a:pPr>
              <a:lnSpc>
                <a:spcPct val="100000"/>
              </a:lnSpc>
            </a:pPr>
            <a:endParaRPr lang="en-US" sz="900" dirty="0"/>
          </a:p>
          <a:p>
            <a:pPr>
              <a:lnSpc>
                <a:spcPct val="100000"/>
              </a:lnSpc>
            </a:pPr>
            <a:endParaRPr lang="en-US" sz="200" dirty="0"/>
          </a:p>
          <a:p>
            <a:pPr>
              <a:lnSpc>
                <a:spcPct val="100000"/>
              </a:lnSpc>
            </a:pPr>
            <a:r>
              <a:rPr lang="en-US" dirty="0"/>
              <a:t> </a:t>
            </a:r>
          </a:p>
        </p:txBody>
      </p:sp>
      <p:sp>
        <p:nvSpPr>
          <p:cNvPr id="74" name="Text Placeholder 73">
            <a:extLst>
              <a:ext uri="{FF2B5EF4-FFF2-40B4-BE49-F238E27FC236}">
                <a16:creationId xmlns:a16="http://schemas.microsoft.com/office/drawing/2014/main" id="{C1658371-DD8F-8F73-F8B9-532A96D1ADC4}"/>
              </a:ext>
            </a:extLst>
          </p:cNvPr>
          <p:cNvSpPr>
            <a:spLocks noGrp="1"/>
          </p:cNvSpPr>
          <p:nvPr>
            <p:ph type="body" sz="quarter" idx="25"/>
          </p:nvPr>
        </p:nvSpPr>
        <p:spPr>
          <a:xfrm>
            <a:off x="1975945" y="4661038"/>
            <a:ext cx="4567730" cy="266966"/>
          </a:xfrm>
        </p:spPr>
        <p:txBody>
          <a:bodyPr lIns="91440" tIns="45720" rIns="91440" bIns="45720" anchor="t"/>
          <a:lstStyle/>
          <a:p>
            <a:pPr>
              <a:lnSpc>
                <a:spcPct val="100000"/>
              </a:lnSpc>
            </a:pPr>
            <a:r>
              <a:rPr lang="en-US" dirty="0">
                <a:latin typeface="Poppins"/>
                <a:cs typeface="Poppins"/>
              </a:rPr>
              <a:t>HLTA /Cover Supervisor</a:t>
            </a:r>
          </a:p>
          <a:p>
            <a:pPr>
              <a:lnSpc>
                <a:spcPct val="100000"/>
              </a:lnSpc>
            </a:pPr>
            <a:r>
              <a:rPr lang="en-US" altLang="en-US" dirty="0">
                <a:latin typeface="Arial"/>
                <a:cs typeface="Poppins"/>
              </a:rPr>
              <a:t>TA4 (Scale 18-22) Actual salary £22,330.68 - £24,000.24</a:t>
            </a:r>
          </a:p>
          <a:p>
            <a:pPr>
              <a:lnSpc>
                <a:spcPct val="100000"/>
              </a:lnSpc>
            </a:pPr>
            <a:r>
              <a:rPr lang="en-US" dirty="0">
                <a:latin typeface="Poppins"/>
                <a:cs typeface="Poppins"/>
              </a:rPr>
              <a:t>Permanent (term time plus TED days), 30 hours per week</a:t>
            </a:r>
          </a:p>
          <a:p>
            <a:pPr>
              <a:lnSpc>
                <a:spcPct val="100000"/>
              </a:lnSpc>
            </a:pPr>
            <a:r>
              <a:rPr lang="en-US" dirty="0">
                <a:latin typeface="Poppins"/>
                <a:cs typeface="Poppins"/>
              </a:rPr>
              <a:t>Deputy Head / Year Group Lead / Class teachers</a:t>
            </a:r>
          </a:p>
          <a:p>
            <a:pPr>
              <a:lnSpc>
                <a:spcPct val="100000"/>
              </a:lnSpc>
            </a:pPr>
            <a:endParaRPr lang="en-US" sz="200" dirty="0">
              <a:latin typeface="Poppins"/>
              <a:cs typeface="Poppins"/>
            </a:endParaRPr>
          </a:p>
          <a:p>
            <a:pPr>
              <a:lnSpc>
                <a:spcPct val="100000"/>
              </a:lnSpc>
            </a:pPr>
            <a:endParaRPr lang="en-US" altLang="en-US" sz="100" dirty="0">
              <a:latin typeface="Arial" panose="020B0604020202020204" pitchFamily="34" charset="0"/>
            </a:endParaRPr>
          </a:p>
          <a:p>
            <a:pPr>
              <a:lnSpc>
                <a:spcPct val="100000"/>
              </a:lnSpc>
            </a:pPr>
            <a:r>
              <a:rPr lang="en-US" altLang="en-US" dirty="0">
                <a:latin typeface="Arial" panose="020B0604020202020204" pitchFamily="34" charset="0"/>
              </a:rPr>
              <a:t>ASAP</a:t>
            </a:r>
          </a:p>
          <a:p>
            <a:pPr>
              <a:lnSpc>
                <a:spcPct val="100000"/>
              </a:lnSpc>
            </a:pPr>
            <a:endParaRPr lang="en-US" altLang="en-US" dirty="0">
              <a:latin typeface="Arial" panose="020B0604020202020204" pitchFamily="34" charset="0"/>
            </a:endParaRPr>
          </a:p>
          <a:p>
            <a:endParaRPr lang="en-US" dirty="0"/>
          </a:p>
          <a:p>
            <a:endParaRPr lang="en-US" dirty="0"/>
          </a:p>
        </p:txBody>
      </p:sp>
      <p:sp>
        <p:nvSpPr>
          <p:cNvPr id="84" name="Text Placeholder 83">
            <a:extLst>
              <a:ext uri="{FF2B5EF4-FFF2-40B4-BE49-F238E27FC236}">
                <a16:creationId xmlns:a16="http://schemas.microsoft.com/office/drawing/2014/main" id="{864CEDFA-1AAB-308A-B32C-B6C96478A107}"/>
              </a:ext>
            </a:extLst>
          </p:cNvPr>
          <p:cNvSpPr>
            <a:spLocks noGrp="1"/>
          </p:cNvSpPr>
          <p:nvPr>
            <p:ph type="body" sz="quarter" idx="35"/>
          </p:nvPr>
        </p:nvSpPr>
        <p:spPr>
          <a:xfrm>
            <a:off x="1930083" y="7225327"/>
            <a:ext cx="4872036" cy="2201035"/>
          </a:xfrm>
        </p:spPr>
        <p:txBody>
          <a:bodyPr lIns="91440" tIns="45720" rIns="91440" bIns="45720" anchor="t"/>
          <a:lstStyle/>
          <a:p>
            <a:pPr>
              <a:lnSpc>
                <a:spcPct val="100000"/>
              </a:lnSpc>
              <a:spcBef>
                <a:spcPts val="700"/>
              </a:spcBef>
            </a:pPr>
            <a:r>
              <a:rPr lang="en-US" sz="1100" dirty="0">
                <a:latin typeface="Poppins"/>
                <a:cs typeface="Poppins"/>
              </a:rPr>
              <a:t>We are looking to appoint a HLTA/ Cover Supervisor to work within the school and welcome applications from candidates with relevant experience. We are looking to appoint a person who will share our vision for high quality education for all our children.</a:t>
            </a:r>
            <a:endParaRPr lang="en-US" dirty="0"/>
          </a:p>
          <a:p>
            <a:pPr>
              <a:lnSpc>
                <a:spcPct val="100000"/>
              </a:lnSpc>
              <a:spcBef>
                <a:spcPts val="700"/>
              </a:spcBef>
            </a:pPr>
            <a:r>
              <a:rPr lang="en-US" sz="1100" dirty="0">
                <a:latin typeface="Poppins"/>
                <a:cs typeface="Poppins"/>
              </a:rPr>
              <a:t>As a HLTA / Cover Supervisor at Northwick, you will play a vital role in ensuring the continuity of learning and maintaining a positive educational environment for our children. You will work across the whole age and ability range, </a:t>
            </a:r>
            <a:r>
              <a:rPr lang="en-US" sz="1100" dirty="0">
                <a:latin typeface="Poppins"/>
                <a:cs typeface="Times New Roman"/>
              </a:rPr>
              <a:t>undertaking whole class work, working independently to undertake PPA cover and/or cover appropriately for absent teachers as required.   </a:t>
            </a:r>
          </a:p>
          <a:p>
            <a:pPr>
              <a:lnSpc>
                <a:spcPct val="100000"/>
              </a:lnSpc>
              <a:spcBef>
                <a:spcPts val="700"/>
              </a:spcBef>
            </a:pPr>
            <a:r>
              <a:rPr lang="en-US" sz="1100" dirty="0">
                <a:latin typeface="Poppins"/>
                <a:cs typeface="Poppins"/>
              </a:rPr>
              <a:t>You will have line management responsibility of a small team and also be required to support in the </a:t>
            </a:r>
            <a:r>
              <a:rPr lang="en-US" sz="1100" dirty="0" err="1">
                <a:latin typeface="Poppins"/>
                <a:cs typeface="Poppins"/>
              </a:rPr>
              <a:t>organisation</a:t>
            </a:r>
            <a:r>
              <a:rPr lang="en-US" sz="1100" dirty="0">
                <a:latin typeface="Poppins"/>
                <a:cs typeface="Poppins"/>
              </a:rPr>
              <a:t> of the school day, cover timetable and duty </a:t>
            </a:r>
            <a:r>
              <a:rPr lang="en-US" sz="1100" dirty="0" err="1">
                <a:latin typeface="Poppins"/>
                <a:cs typeface="Poppins"/>
              </a:rPr>
              <a:t>rotas</a:t>
            </a:r>
            <a:r>
              <a:rPr lang="en-US" sz="1100" dirty="0">
                <a:latin typeface="Poppins"/>
                <a:cs typeface="Poppins"/>
              </a:rPr>
              <a:t>. </a:t>
            </a:r>
          </a:p>
          <a:p>
            <a:pPr>
              <a:lnSpc>
                <a:spcPct val="100000"/>
              </a:lnSpc>
              <a:spcBef>
                <a:spcPts val="700"/>
              </a:spcBef>
            </a:pPr>
            <a:endParaRPr lang="en-US" sz="1100" dirty="0"/>
          </a:p>
        </p:txBody>
      </p:sp>
      <p:pic>
        <p:nvPicPr>
          <p:cNvPr id="2" name="Picture Placeholder 1" descr="A collage of a child and a child&#10;&#10;AI-generated content may be incorrect.">
            <a:extLst>
              <a:ext uri="{FF2B5EF4-FFF2-40B4-BE49-F238E27FC236}">
                <a16:creationId xmlns:a16="http://schemas.microsoft.com/office/drawing/2014/main" id="{74817886-D484-1DC1-F661-F5BCAB0065A0}"/>
              </a:ext>
            </a:extLst>
          </p:cNvPr>
          <p:cNvPicPr>
            <a:picLocks noGrp="1" noChangeAspect="1"/>
          </p:cNvPicPr>
          <p:nvPr>
            <p:ph type="pic" sz="quarter" idx="10"/>
          </p:nvPr>
        </p:nvPicPr>
        <p:blipFill>
          <a:blip r:embed="rId3"/>
          <a:srcRect l="17786" r="17786"/>
          <a:stretch>
            <a:fillRect/>
          </a:stretch>
        </p:blipFill>
        <p:spPr>
          <a:xfrm>
            <a:off x="0" y="0"/>
            <a:ext cx="6951384" cy="3716725"/>
          </a:xfrm>
          <a:prstGeom prst="rect">
            <a:avLst/>
          </a:prstGeom>
        </p:spPr>
      </p:pic>
      <p:sp>
        <p:nvSpPr>
          <p:cNvPr id="19" name="TextBox 18">
            <a:extLst>
              <a:ext uri="{FF2B5EF4-FFF2-40B4-BE49-F238E27FC236}">
                <a16:creationId xmlns:a16="http://schemas.microsoft.com/office/drawing/2014/main" id="{C8B8D200-63C4-0DC1-5F73-22802828DCDC}"/>
              </a:ext>
            </a:extLst>
          </p:cNvPr>
          <p:cNvSpPr txBox="1"/>
          <p:nvPr/>
        </p:nvSpPr>
        <p:spPr>
          <a:xfrm>
            <a:off x="312215" y="7225327"/>
            <a:ext cx="964135" cy="307777"/>
          </a:xfrm>
          <a:prstGeom prst="rect">
            <a:avLst/>
          </a:prstGeom>
          <a:noFill/>
        </p:spPr>
        <p:txBody>
          <a:bodyPr wrap="square">
            <a:spAutoFit/>
          </a:bodyPr>
          <a:lstStyle/>
          <a:p>
            <a:r>
              <a:rPr lang="en-US" sz="1400" b="1" dirty="0">
                <a:solidFill>
                  <a:schemeClr val="bg1"/>
                </a:solidFill>
                <a:latin typeface="Poppins" panose="00000500000000000000" pitchFamily="2" charset="0"/>
                <a:cs typeface="Poppins" panose="00000500000000000000" pitchFamily="2" charset="0"/>
              </a:rPr>
              <a:t>About</a:t>
            </a:r>
          </a:p>
        </p:txBody>
      </p:sp>
    </p:spTree>
    <p:extLst>
      <p:ext uri="{BB962C8B-B14F-4D97-AF65-F5344CB8AC3E}">
        <p14:creationId xmlns:p14="http://schemas.microsoft.com/office/powerpoint/2010/main" val="1351429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1">
            <a:extLst>
              <a:ext uri="{FF2B5EF4-FFF2-40B4-BE49-F238E27FC236}">
                <a16:creationId xmlns:a16="http://schemas.microsoft.com/office/drawing/2014/main" id="{94FCF69F-00CE-C445-E29A-51BF94BDAD4F}"/>
              </a:ext>
            </a:extLst>
          </p:cNvPr>
          <p:cNvSpPr>
            <a:spLocks noGrp="1"/>
          </p:cNvSpPr>
          <p:nvPr>
            <p:ph type="title"/>
          </p:nvPr>
        </p:nvSpPr>
        <p:spPr>
          <a:xfrm>
            <a:off x="330733" y="457489"/>
            <a:ext cx="4872037" cy="572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effectLst/>
                <a:uLnTx/>
                <a:uFillTx/>
                <a:latin typeface="Poppins" pitchFamily="2" charset="77"/>
                <a:ea typeface="+mn-ea"/>
                <a:cs typeface="Poppins" pitchFamily="2" charset="77"/>
              </a:rPr>
              <a:t>Job Description</a:t>
            </a:r>
          </a:p>
        </p:txBody>
      </p:sp>
      <p:sp>
        <p:nvSpPr>
          <p:cNvPr id="4" name="P">
            <a:extLst>
              <a:ext uri="{FF2B5EF4-FFF2-40B4-BE49-F238E27FC236}">
                <a16:creationId xmlns:a16="http://schemas.microsoft.com/office/drawing/2014/main" id="{A2A701C6-351C-DE70-5848-92ADEDACC19F}"/>
              </a:ext>
            </a:extLst>
          </p:cNvPr>
          <p:cNvSpPr>
            <a:spLocks noGrp="1"/>
          </p:cNvSpPr>
          <p:nvPr>
            <p:ph type="body" sz="quarter" idx="22"/>
          </p:nvPr>
        </p:nvSpPr>
        <p:spPr>
          <a:xfrm>
            <a:off x="330733" y="1205453"/>
            <a:ext cx="6422492" cy="4174985"/>
          </a:xfrm>
        </p:spPr>
        <p:txBody>
          <a:bodyPr lIns="91440" tIns="45720" rIns="91440" bIns="45720" numCol="1" anchor="t"/>
          <a:lstStyle/>
          <a:p>
            <a:r>
              <a:rPr lang="en-US" b="1" dirty="0"/>
              <a:t>Core Purpose </a:t>
            </a:r>
          </a:p>
          <a:p>
            <a:r>
              <a:rPr lang="en-US" sz="1100" dirty="0" err="1">
                <a:latin typeface="Poppins"/>
                <a:cs typeface="Poppins"/>
              </a:rPr>
              <a:t>Organise</a:t>
            </a:r>
            <a:r>
              <a:rPr lang="en-US" sz="1100" dirty="0">
                <a:latin typeface="Poppins"/>
                <a:cs typeface="Poppins"/>
              </a:rPr>
              <a:t> the whole school daily cover and duty </a:t>
            </a:r>
            <a:r>
              <a:rPr lang="en-US" sz="1100" dirty="0" err="1">
                <a:latin typeface="Poppins"/>
                <a:cs typeface="Poppins"/>
              </a:rPr>
              <a:t>rotas</a:t>
            </a:r>
            <a:r>
              <a:rPr lang="en-US" sz="1100" dirty="0">
                <a:latin typeface="Poppins"/>
                <a:cs typeface="Poppins"/>
              </a:rPr>
              <a:t> supporting the smooth running of the school.   </a:t>
            </a:r>
          </a:p>
          <a:p>
            <a:r>
              <a:rPr lang="en-US" sz="1100" dirty="0">
                <a:latin typeface="Poppins"/>
                <a:cs typeface="Poppins"/>
              </a:rPr>
              <a:t>Assist with all aspects of the school day when classroom cover is not required </a:t>
            </a:r>
            <a:r>
              <a:rPr lang="en-US" sz="1100" dirty="0">
                <a:solidFill>
                  <a:srgbClr val="FFFFFF"/>
                </a:solidFill>
                <a:latin typeface="Poppins"/>
                <a:cs typeface="Poppins"/>
              </a:rPr>
              <a:t>by liaising with Deputy Head and working with individual pupils / groups as directed.</a:t>
            </a:r>
            <a:endParaRPr lang="en-US" sz="1100" dirty="0">
              <a:solidFill>
                <a:srgbClr val="000000"/>
              </a:solidFill>
              <a:latin typeface="Poppins"/>
              <a:cs typeface="Poppins"/>
            </a:endParaRPr>
          </a:p>
          <a:p>
            <a:r>
              <a:rPr lang="en-US" sz="1100" dirty="0">
                <a:latin typeface="Poppins"/>
                <a:cs typeface="Poppins"/>
              </a:rPr>
              <a:t>Supervision of whole classes across the school during the long and short-term absence of the class teacher.  This includes delivering pre-planned lessons, managing pupil behaviour, assisting pupils in relevant activities and liaising with class teachers or subject leaders. </a:t>
            </a:r>
            <a:endParaRPr lang="en-US" dirty="0">
              <a:latin typeface="Poppins"/>
              <a:cs typeface="Poppins"/>
            </a:endParaRPr>
          </a:p>
          <a:p>
            <a:r>
              <a:rPr lang="en-US" sz="1100" dirty="0">
                <a:latin typeface="Poppins"/>
                <a:cs typeface="Poppins"/>
              </a:rPr>
              <a:t>To support SLT in the implementation of all aspects of school in order to maintain the aims and ethos of the school and the Trust as a whole.</a:t>
            </a:r>
          </a:p>
          <a:p>
            <a:r>
              <a:rPr lang="en-US" sz="1100" dirty="0">
                <a:latin typeface="Poppins" panose="00000500000000000000" pitchFamily="2" charset="0"/>
                <a:cs typeface="Poppins" panose="00000500000000000000" pitchFamily="2" charset="0"/>
              </a:rPr>
              <a:t>To demonstrate Trust values and high standards of professional conduct at all times</a:t>
            </a:r>
          </a:p>
          <a:p>
            <a:pPr fontAlgn="base">
              <a:lnSpc>
                <a:spcPts val="1350"/>
              </a:lnSpc>
            </a:pPr>
            <a:endParaRPr lang="en-GB" sz="1400" b="1" dirty="0">
              <a:latin typeface="Century Gothic"/>
              <a:ea typeface="Calibri"/>
              <a:cs typeface="Poppins"/>
            </a:endParaRPr>
          </a:p>
          <a:p>
            <a:pPr algn="l">
              <a:lnSpc>
                <a:spcPts val="1350"/>
              </a:lnSpc>
            </a:pPr>
            <a:r>
              <a:rPr lang="en-GB" sz="1400" b="1" dirty="0">
                <a:effectLst/>
                <a:latin typeface="Century Gothic"/>
                <a:ea typeface="Calibri"/>
                <a:cs typeface="Poppins"/>
              </a:rPr>
              <a:t>Key Accountabilities</a:t>
            </a:r>
            <a:endParaRPr lang="en-GB" dirty="0"/>
          </a:p>
          <a:p>
            <a:pPr>
              <a:spcBef>
                <a:spcPts val="0"/>
              </a:spcBef>
            </a:pPr>
            <a:endParaRPr lang="en-US" sz="900" dirty="0">
              <a:latin typeface="Poppins"/>
              <a:cs typeface="Poppins"/>
            </a:endParaRPr>
          </a:p>
          <a:p>
            <a:r>
              <a:rPr lang="en-US" sz="1100" dirty="0">
                <a:latin typeface="Poppins"/>
                <a:cs typeface="Poppins"/>
              </a:rPr>
              <a:t>To </a:t>
            </a:r>
            <a:r>
              <a:rPr lang="en-US" sz="1100" dirty="0">
                <a:solidFill>
                  <a:srgbClr val="FFFFFF"/>
                </a:solidFill>
                <a:latin typeface="Poppins"/>
                <a:cs typeface="Poppins"/>
              </a:rPr>
              <a:t>provide short-term cover within any age group in response to teacher absence.</a:t>
            </a:r>
            <a:endParaRPr lang="en-GB" sz="1100" dirty="0">
              <a:solidFill>
                <a:srgbClr val="000000"/>
              </a:solidFill>
              <a:latin typeface="Times New Roman"/>
              <a:cs typeface="Times New Roman"/>
            </a:endParaRPr>
          </a:p>
          <a:p>
            <a:r>
              <a:rPr lang="en-US" sz="1100" dirty="0">
                <a:solidFill>
                  <a:srgbClr val="FFFFFF"/>
                </a:solidFill>
                <a:latin typeface="Poppins"/>
                <a:cs typeface="Poppins"/>
              </a:rPr>
              <a:t>To teach whole classes as part of PPA provision according to the PPA timetable.  </a:t>
            </a:r>
            <a:endParaRPr lang="en-GB" sz="1100" dirty="0">
              <a:solidFill>
                <a:srgbClr val="000000"/>
              </a:solidFill>
              <a:latin typeface="Times New Roman"/>
              <a:cs typeface="Times New Roman"/>
            </a:endParaRPr>
          </a:p>
          <a:p>
            <a:r>
              <a:rPr lang="en-US" sz="1100" dirty="0">
                <a:latin typeface="Poppins"/>
                <a:cs typeface="Poppins"/>
              </a:rPr>
              <a:t>To ensure that the covering staff are used to their full capacity and that appropriate cover arrangements are made for absent teachers and teaching assistants, including arranging for break, lunch and duties to be covered.</a:t>
            </a:r>
            <a:endParaRPr lang="en-GB" sz="1100" dirty="0">
              <a:latin typeface="Poppins"/>
              <a:cs typeface="Poppins"/>
            </a:endParaRPr>
          </a:p>
          <a:p>
            <a:r>
              <a:rPr lang="en-GB" sz="1100" dirty="0">
                <a:solidFill>
                  <a:srgbClr val="FFFFFF"/>
                </a:solidFill>
                <a:latin typeface="Poppins" panose="00000500000000000000" pitchFamily="2" charset="0"/>
                <a:cs typeface="Poppins" panose="00000500000000000000" pitchFamily="2" charset="0"/>
              </a:rPr>
              <a:t>To work collaboratively with the teaching staff to plan delivery of lessons and support for groups of pupils and individuals.</a:t>
            </a:r>
            <a:endParaRPr lang="en-GB" sz="1100" dirty="0">
              <a:solidFill>
                <a:srgbClr val="000000"/>
              </a:solidFill>
              <a:latin typeface="Poppins" panose="00000500000000000000" pitchFamily="2" charset="0"/>
              <a:cs typeface="Poppins" panose="00000500000000000000" pitchFamily="2" charset="0"/>
            </a:endParaRPr>
          </a:p>
          <a:p>
            <a:r>
              <a:rPr lang="en-US" sz="1100" dirty="0">
                <a:solidFill>
                  <a:srgbClr val="FFFFFF"/>
                </a:solidFill>
                <a:latin typeface="Poppins"/>
                <a:cs typeface="Poppins"/>
              </a:rPr>
              <a:t>To</a:t>
            </a:r>
            <a:r>
              <a:rPr lang="en-US" sz="1100" dirty="0">
                <a:latin typeface="Poppins"/>
                <a:cs typeface="Poppins"/>
              </a:rPr>
              <a:t> create and maintain a purposeful and orderly learning environment for pupils. This includes lessons, registration, and other duties where supervision is needed. </a:t>
            </a:r>
          </a:p>
          <a:p>
            <a:pPr fontAlgn="base">
              <a:lnSpc>
                <a:spcPts val="1350"/>
              </a:lnSpc>
            </a:pPr>
            <a:r>
              <a:rPr lang="en-US" sz="1100" dirty="0">
                <a:latin typeface="Poppins"/>
                <a:cs typeface="Poppins"/>
              </a:rPr>
              <a:t>To ensure that the work set by the teacher is carried out and that pupils have appropriate equipment and materials to enable them to complete the tasks set and answering pupils’ questions about processes and procedures.</a:t>
            </a:r>
          </a:p>
          <a:p>
            <a:pPr>
              <a:lnSpc>
                <a:spcPts val="1350"/>
              </a:lnSpc>
            </a:pPr>
            <a:r>
              <a:rPr lang="en-US" sz="1100" dirty="0">
                <a:latin typeface="Poppins"/>
                <a:cs typeface="Poppins"/>
              </a:rPr>
              <a:t>Produce independently of the teacher lesson plans, worksheets, learning objectives, within agreed system of supervision. </a:t>
            </a:r>
            <a:endParaRPr lang="en-US" dirty="0"/>
          </a:p>
          <a:p>
            <a:pPr>
              <a:lnSpc>
                <a:spcPts val="1350"/>
              </a:lnSpc>
            </a:pPr>
            <a:r>
              <a:rPr lang="en-US" sz="1100" dirty="0">
                <a:latin typeface="Poppins"/>
                <a:cs typeface="Poppins"/>
              </a:rPr>
              <a:t>Effectively contribute to the selection and preparation of teaching resources/methods that meet the diversity of pupils’ needs and interests to facilitate agreed learning activities. </a:t>
            </a:r>
            <a:endParaRPr lang="en-US" dirty="0"/>
          </a:p>
          <a:p>
            <a:pPr fontAlgn="base">
              <a:lnSpc>
                <a:spcPts val="1350"/>
              </a:lnSpc>
            </a:pPr>
            <a:r>
              <a:rPr lang="en-US" sz="1100" dirty="0"/>
              <a:t>To support expectations of pupil behaviour in the classroom, securing appropriate standards of discipline and ensuring that the schools Behaviour policy is adhered to.</a:t>
            </a:r>
          </a:p>
          <a:p>
            <a:pPr fontAlgn="base">
              <a:lnSpc>
                <a:spcPts val="1350"/>
              </a:lnSpc>
            </a:pPr>
            <a:r>
              <a:rPr lang="en-GB" sz="1100" dirty="0">
                <a:solidFill>
                  <a:srgbClr val="FFFFFF"/>
                </a:solidFill>
                <a:latin typeface="Poppins"/>
                <a:ea typeface="Arial"/>
                <a:cs typeface="Arial"/>
              </a:rPr>
              <a:t>To devise clearly structured activities that interest and motivate learners and advance their learning </a:t>
            </a:r>
          </a:p>
          <a:p>
            <a:pPr fontAlgn="base">
              <a:lnSpc>
                <a:spcPts val="1350"/>
              </a:lnSpc>
            </a:pPr>
            <a:r>
              <a:rPr lang="en-GB" sz="1100" dirty="0">
                <a:latin typeface="Poppins"/>
                <a:cs typeface="Poppins"/>
              </a:rPr>
              <a:t>To use your ICT skills to advance learning.</a:t>
            </a:r>
          </a:p>
          <a:p>
            <a:pPr fontAlgn="base">
              <a:lnSpc>
                <a:spcPts val="1350"/>
              </a:lnSpc>
            </a:pPr>
            <a:endParaRPr lang="en-US" sz="1100" dirty="0">
              <a:latin typeface="Poppins"/>
              <a:ea typeface="Calibri"/>
              <a:cs typeface="Poppins"/>
            </a:endParaRPr>
          </a:p>
          <a:p>
            <a:pPr fontAlgn="base">
              <a:lnSpc>
                <a:spcPts val="1350"/>
              </a:lnSpc>
            </a:pPr>
            <a:endParaRPr lang="en-US" sz="1100" dirty="0"/>
          </a:p>
          <a:p>
            <a:pPr fontAlgn="base">
              <a:lnSpc>
                <a:spcPts val="1350"/>
              </a:lnSpc>
            </a:pPr>
            <a:endParaRPr lang="en-US" sz="1100" dirty="0"/>
          </a:p>
        </p:txBody>
      </p:sp>
    </p:spTree>
    <p:extLst>
      <p:ext uri="{BB962C8B-B14F-4D97-AF65-F5344CB8AC3E}">
        <p14:creationId xmlns:p14="http://schemas.microsoft.com/office/powerpoint/2010/main" val="294947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99875-D552-E507-A2E4-3B1CD3D6A608}"/>
            </a:ext>
          </a:extLst>
        </p:cNvPr>
        <p:cNvGrpSpPr/>
        <p:nvPr/>
      </p:nvGrpSpPr>
      <p:grpSpPr>
        <a:xfrm>
          <a:off x="0" y="0"/>
          <a:ext cx="0" cy="0"/>
          <a:chOff x="0" y="0"/>
          <a:chExt cx="0" cy="0"/>
        </a:xfrm>
      </p:grpSpPr>
      <p:sp>
        <p:nvSpPr>
          <p:cNvPr id="2" name="H1">
            <a:extLst>
              <a:ext uri="{FF2B5EF4-FFF2-40B4-BE49-F238E27FC236}">
                <a16:creationId xmlns:a16="http://schemas.microsoft.com/office/drawing/2014/main" id="{8B4B33D9-235E-B93A-B049-2AA4E1D8D8D4}"/>
              </a:ext>
            </a:extLst>
          </p:cNvPr>
          <p:cNvSpPr>
            <a:spLocks noGrp="1"/>
          </p:cNvSpPr>
          <p:nvPr>
            <p:ph type="title"/>
          </p:nvPr>
        </p:nvSpPr>
        <p:spPr>
          <a:xfrm>
            <a:off x="330733" y="457489"/>
            <a:ext cx="6122318" cy="572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effectLst/>
                <a:uLnTx/>
                <a:uFillTx/>
                <a:latin typeface="Poppins" pitchFamily="2" charset="77"/>
                <a:ea typeface="+mn-ea"/>
                <a:cs typeface="Poppins" pitchFamily="2" charset="77"/>
              </a:rPr>
              <a:t>Job Description </a:t>
            </a:r>
            <a:r>
              <a:rPr kumimoji="0" lang="en-US" sz="1600" b="1" i="0" u="none" strike="noStrike" kern="1200" cap="none" spc="0" normalizeH="0" baseline="0" noProof="0" dirty="0">
                <a:ln>
                  <a:noFill/>
                </a:ln>
                <a:effectLst/>
                <a:uLnTx/>
                <a:uFillTx/>
                <a:latin typeface="Poppins" pitchFamily="2" charset="77"/>
                <a:ea typeface="+mn-ea"/>
                <a:cs typeface="Poppins" pitchFamily="2" charset="77"/>
              </a:rPr>
              <a:t>(</a:t>
            </a:r>
            <a:r>
              <a:rPr kumimoji="0" lang="en-US" sz="1600" b="1" i="0" u="none" strike="noStrike" kern="1200" cap="none" spc="0" normalizeH="0" baseline="0" noProof="0" dirty="0" err="1">
                <a:ln>
                  <a:noFill/>
                </a:ln>
                <a:effectLst/>
                <a:uLnTx/>
                <a:uFillTx/>
                <a:latin typeface="Poppins" pitchFamily="2" charset="77"/>
                <a:ea typeface="+mn-ea"/>
                <a:cs typeface="Poppins" pitchFamily="2" charset="77"/>
              </a:rPr>
              <a:t>cont</a:t>
            </a:r>
            <a:r>
              <a:rPr kumimoji="0" lang="en-US" sz="1600" b="1" i="0" u="none" strike="noStrike" kern="1200" cap="none" spc="0" normalizeH="0" baseline="0" noProof="0" dirty="0">
                <a:ln>
                  <a:noFill/>
                </a:ln>
                <a:effectLst/>
                <a:uLnTx/>
                <a:uFillTx/>
                <a:latin typeface="Poppins" pitchFamily="2" charset="77"/>
                <a:ea typeface="+mn-ea"/>
                <a:cs typeface="Poppins" pitchFamily="2" charset="77"/>
              </a:rPr>
              <a:t>)</a:t>
            </a:r>
          </a:p>
        </p:txBody>
      </p:sp>
      <p:sp>
        <p:nvSpPr>
          <p:cNvPr id="4" name="P">
            <a:extLst>
              <a:ext uri="{FF2B5EF4-FFF2-40B4-BE49-F238E27FC236}">
                <a16:creationId xmlns:a16="http://schemas.microsoft.com/office/drawing/2014/main" id="{4F177725-487F-BB07-0D62-9C761A377EC2}"/>
              </a:ext>
            </a:extLst>
          </p:cNvPr>
          <p:cNvSpPr>
            <a:spLocks noGrp="1"/>
          </p:cNvSpPr>
          <p:nvPr>
            <p:ph type="body" sz="quarter" idx="22"/>
          </p:nvPr>
        </p:nvSpPr>
        <p:spPr>
          <a:xfrm>
            <a:off x="330733" y="1130439"/>
            <a:ext cx="6451067" cy="4174985"/>
          </a:xfrm>
        </p:spPr>
        <p:txBody>
          <a:bodyPr lIns="91440" tIns="45720" rIns="91440" bIns="45720" numCol="1" anchor="t"/>
          <a:lstStyle/>
          <a:p>
            <a:pPr fontAlgn="base">
              <a:lnSpc>
                <a:spcPts val="1350"/>
              </a:lnSpc>
            </a:pPr>
            <a:r>
              <a:rPr lang="en-GB" sz="1400" b="1" dirty="0">
                <a:latin typeface="Century Gothic" panose="020B0502020202020204" pitchFamily="34" charset="0"/>
                <a:ea typeface="Calibri" panose="020F0502020204030204" pitchFamily="34" charset="0"/>
              </a:rPr>
              <a:t>Key Accountabilities</a:t>
            </a:r>
          </a:p>
          <a:p>
            <a:r>
              <a:rPr lang="en-US" sz="1100" dirty="0"/>
              <a:t>Undertake marking of pupils’ work and accurately record achievement/progress, administer and assess routine tests and assessments. </a:t>
            </a:r>
          </a:p>
          <a:p>
            <a:pPr>
              <a:lnSpc>
                <a:spcPts val="1350"/>
              </a:lnSpc>
            </a:pPr>
            <a:r>
              <a:rPr lang="en-US" sz="1100" dirty="0">
                <a:latin typeface="Poppins"/>
                <a:cs typeface="Poppins"/>
              </a:rPr>
              <a:t>Assess the needs of pupils and use detailed knowledge and specialist skills to support pupil learning</a:t>
            </a:r>
            <a:endParaRPr lang="en-US" dirty="0">
              <a:latin typeface="Poppins"/>
              <a:cs typeface="Poppins"/>
            </a:endParaRPr>
          </a:p>
          <a:p>
            <a:pPr>
              <a:lnSpc>
                <a:spcPts val="1350"/>
              </a:lnSpc>
            </a:pPr>
            <a:r>
              <a:rPr lang="en-US" sz="1100" dirty="0">
                <a:latin typeface="Poppins"/>
                <a:cs typeface="Poppins"/>
              </a:rPr>
              <a:t>Provide objective and accurate feedback and reports as required, to the teacher on pupil achievement, progress and other matters, ensuring the availability of appropriate evidence .</a:t>
            </a:r>
            <a:endParaRPr lang="en-US" dirty="0"/>
          </a:p>
          <a:p>
            <a:pPr>
              <a:lnSpc>
                <a:spcPts val="1350"/>
              </a:lnSpc>
            </a:pPr>
            <a:r>
              <a:rPr lang="en-US" sz="1100" dirty="0">
                <a:latin typeface="Poppins"/>
                <a:cs typeface="Poppins"/>
              </a:rPr>
              <a:t>Contribute to the creation of specialist resources e.g. visual supports for individuals / groups of pupils, which meet the needs of the pupils.</a:t>
            </a:r>
            <a:endParaRPr lang="en-US" dirty="0"/>
          </a:p>
          <a:p>
            <a:r>
              <a:rPr lang="en-US" sz="1100" dirty="0"/>
              <a:t>Assist with the supervision of pupils out of lesson times, including breakfast club, break and lunchtimes and clubs. </a:t>
            </a:r>
            <a:r>
              <a:rPr lang="en-US" sz="1100" dirty="0">
                <a:latin typeface="Poppins"/>
                <a:cs typeface="Poppins"/>
              </a:rPr>
              <a:t>Take class registers as required.</a:t>
            </a:r>
          </a:p>
          <a:p>
            <a:pPr>
              <a:lnSpc>
                <a:spcPts val="1350"/>
              </a:lnSpc>
            </a:pPr>
            <a:r>
              <a:rPr lang="en-US" sz="1100" dirty="0">
                <a:latin typeface="Poppins"/>
                <a:cs typeface="Poppins"/>
              </a:rPr>
              <a:t>Provide additional support for individual pupils enabling them to maintain their access to learning which may include personal care, pastoral support, facilitating the use of specialist equipment </a:t>
            </a:r>
            <a:endParaRPr lang="en-US" dirty="0"/>
          </a:p>
          <a:p>
            <a:r>
              <a:rPr lang="en-US" sz="1100" dirty="0"/>
              <a:t>Co-ordinate and lead lunchtime/break time supervision of pupils and promote activities and breakout areas. </a:t>
            </a:r>
            <a:endParaRPr lang="en-GB" sz="1100" dirty="0"/>
          </a:p>
          <a:p>
            <a:r>
              <a:rPr lang="en-US" sz="1100" dirty="0">
                <a:latin typeface="Poppins"/>
                <a:cs typeface="Poppins"/>
              </a:rPr>
              <a:t>Be involved in planning, </a:t>
            </a:r>
            <a:r>
              <a:rPr lang="en-US" sz="1100" dirty="0" err="1">
                <a:latin typeface="Poppins"/>
                <a:cs typeface="Poppins"/>
              </a:rPr>
              <a:t>organising</a:t>
            </a:r>
            <a:r>
              <a:rPr lang="en-US" sz="1100" dirty="0">
                <a:latin typeface="Poppins"/>
                <a:cs typeface="Poppins"/>
              </a:rPr>
              <a:t> and implementing IEPs including attendance at and contribution to reviews. </a:t>
            </a:r>
          </a:p>
          <a:p>
            <a:r>
              <a:rPr lang="en-US" sz="1100" dirty="0">
                <a:latin typeface="Poppins" panose="00000500000000000000" pitchFamily="2" charset="0"/>
                <a:ea typeface="Calibri"/>
                <a:cs typeface="Poppins" panose="00000500000000000000" pitchFamily="2" charset="0"/>
              </a:rPr>
              <a:t>Run intervention groups and provide support to individual pupils with special needs or those pupils in receipt of targeted pupil premium funded support to address gaps in their learning and support them to make progress.</a:t>
            </a:r>
            <a:endParaRPr lang="en-US" sz="1100" dirty="0">
              <a:latin typeface="Poppins" panose="00000500000000000000" pitchFamily="2" charset="0"/>
              <a:cs typeface="Poppins" panose="00000500000000000000" pitchFamily="2" charset="0"/>
            </a:endParaRPr>
          </a:p>
          <a:p>
            <a:r>
              <a:rPr lang="en-GB" sz="1100" dirty="0">
                <a:solidFill>
                  <a:srgbClr val="FFFFFF"/>
                </a:solidFill>
                <a:latin typeface="Poppins" panose="00000500000000000000" pitchFamily="2" charset="0"/>
                <a:ea typeface="Calibri"/>
                <a:cs typeface="Poppins" panose="00000500000000000000" pitchFamily="2" charset="0"/>
              </a:rPr>
              <a:t>Promote and support the inclusion of all pupils, including those with specific needs, both in the classroom as part of first-quality teaching and through intervention work.</a:t>
            </a:r>
            <a:endParaRPr lang="en-GB" sz="1100" dirty="0">
              <a:solidFill>
                <a:srgbClr val="000000"/>
              </a:solidFill>
              <a:latin typeface="Poppins" panose="00000500000000000000" pitchFamily="2" charset="0"/>
              <a:ea typeface="Calibri"/>
              <a:cs typeface="Poppins" panose="00000500000000000000" pitchFamily="2" charset="0"/>
            </a:endParaRPr>
          </a:p>
          <a:p>
            <a:r>
              <a:rPr lang="en-US" sz="1100" dirty="0">
                <a:latin typeface="Poppins"/>
                <a:cs typeface="Poppins"/>
              </a:rPr>
              <a:t>Be involved in planning, </a:t>
            </a:r>
            <a:r>
              <a:rPr lang="en-US" sz="1100" dirty="0" err="1">
                <a:latin typeface="Poppins"/>
                <a:cs typeface="Poppins"/>
              </a:rPr>
              <a:t>organising</a:t>
            </a:r>
            <a:r>
              <a:rPr lang="en-US" sz="1100" dirty="0">
                <a:latin typeface="Poppins"/>
                <a:cs typeface="Poppins"/>
              </a:rPr>
              <a:t> and implementing IEPs including attendance at and contribution to reviews. </a:t>
            </a:r>
            <a:endParaRPr lang="en-US" sz="1100" dirty="0"/>
          </a:p>
          <a:p>
            <a:r>
              <a:rPr lang="en-US" sz="1100" dirty="0"/>
              <a:t>Accompany teaching staff and students on visits, trips and out of school activities.</a:t>
            </a:r>
          </a:p>
          <a:p>
            <a:r>
              <a:rPr lang="en-US" sz="1100" dirty="0">
                <a:latin typeface="Poppins"/>
                <a:cs typeface="Poppins"/>
              </a:rPr>
              <a:t>To participate in Enrichment and delivery of clubs</a:t>
            </a:r>
            <a:r>
              <a:rPr lang="en-GB" sz="1100" dirty="0">
                <a:latin typeface="Poppins"/>
                <a:cs typeface="Poppins"/>
              </a:rPr>
              <a:t>. </a:t>
            </a:r>
          </a:p>
          <a:p>
            <a:r>
              <a:rPr lang="en-US" sz="1100" dirty="0"/>
              <a:t>To provide administrative and clerical support to staff and other TAs as required.</a:t>
            </a:r>
          </a:p>
          <a:p>
            <a:r>
              <a:rPr lang="en-GB" sz="1100" dirty="0">
                <a:latin typeface="Poppins"/>
                <a:cs typeface="Poppins"/>
              </a:rPr>
              <a:t>Manage a team of teaching assistants as directed by SLT.</a:t>
            </a:r>
          </a:p>
          <a:p>
            <a:r>
              <a:rPr lang="en-US" sz="1100" dirty="0">
                <a:latin typeface="Poppins"/>
                <a:cs typeface="Poppins"/>
              </a:rPr>
              <a:t>Support with the invigilation of tests and assessments as and when requested to do so.</a:t>
            </a:r>
          </a:p>
          <a:p>
            <a:endParaRPr lang="en-US" dirty="0">
              <a:latin typeface="Poppins" panose="00000500000000000000" pitchFamily="2" charset="0"/>
              <a:ea typeface="Calibri"/>
              <a:cs typeface="Poppins" panose="00000500000000000000" pitchFamily="2" charset="0"/>
            </a:endParaRPr>
          </a:p>
          <a:p>
            <a:endParaRPr lang="en-US" dirty="0"/>
          </a:p>
        </p:txBody>
      </p:sp>
      <p:sp>
        <p:nvSpPr>
          <p:cNvPr id="3" name="P">
            <a:extLst>
              <a:ext uri="{FF2B5EF4-FFF2-40B4-BE49-F238E27FC236}">
                <a16:creationId xmlns:a16="http://schemas.microsoft.com/office/drawing/2014/main" id="{CAC81EA2-050D-0687-673C-81929706448A}"/>
              </a:ext>
            </a:extLst>
          </p:cNvPr>
          <p:cNvSpPr txBox="1">
            <a:spLocks/>
          </p:cNvSpPr>
          <p:nvPr/>
        </p:nvSpPr>
        <p:spPr>
          <a:xfrm>
            <a:off x="330733" y="1130440"/>
            <a:ext cx="6300360" cy="4174985"/>
          </a:xfrm>
          <a:prstGeom prst="rect">
            <a:avLst/>
          </a:prstGeom>
        </p:spPr>
        <p:txBody>
          <a:bodyPr numCol="1"/>
          <a:lstStyle>
            <a:lvl1pPr marL="0" indent="0" algn="l" defTabSz="685800" rtl="0" eaLnBrk="1" latinLnBrk="0" hangingPunct="1">
              <a:lnSpc>
                <a:spcPct val="90000"/>
              </a:lnSpc>
              <a:spcBef>
                <a:spcPts val="750"/>
              </a:spcBef>
              <a:buFont typeface="Arial" panose="020B0604020202020204" pitchFamily="34" charset="0"/>
              <a:buNone/>
              <a:defRPr sz="1200" b="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lnSpc>
                <a:spcPts val="1350"/>
              </a:lnSpc>
            </a:pPr>
            <a:endParaRPr lang="en-GB" sz="1400" b="1" dirty="0">
              <a:latin typeface="Century Gothic" panose="020B0502020202020204" pitchFamily="34" charset="0"/>
              <a:ea typeface="Calibri" panose="020F0502020204030204" pitchFamily="34" charset="0"/>
            </a:endParaRPr>
          </a:p>
        </p:txBody>
      </p:sp>
    </p:spTree>
    <p:extLst>
      <p:ext uri="{BB962C8B-B14F-4D97-AF65-F5344CB8AC3E}">
        <p14:creationId xmlns:p14="http://schemas.microsoft.com/office/powerpoint/2010/main" val="1921360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491D2-9570-0A8B-EBD0-66DBC3976A2B}"/>
            </a:ext>
          </a:extLst>
        </p:cNvPr>
        <p:cNvGrpSpPr/>
        <p:nvPr/>
      </p:nvGrpSpPr>
      <p:grpSpPr>
        <a:xfrm>
          <a:off x="0" y="0"/>
          <a:ext cx="0" cy="0"/>
          <a:chOff x="0" y="0"/>
          <a:chExt cx="0" cy="0"/>
        </a:xfrm>
      </p:grpSpPr>
      <p:sp>
        <p:nvSpPr>
          <p:cNvPr id="2" name="H1">
            <a:extLst>
              <a:ext uri="{FF2B5EF4-FFF2-40B4-BE49-F238E27FC236}">
                <a16:creationId xmlns:a16="http://schemas.microsoft.com/office/drawing/2014/main" id="{2EE43D21-2E83-3BAA-80A6-E83462BA2870}"/>
              </a:ext>
            </a:extLst>
          </p:cNvPr>
          <p:cNvSpPr>
            <a:spLocks noGrp="1"/>
          </p:cNvSpPr>
          <p:nvPr>
            <p:ph type="title"/>
          </p:nvPr>
        </p:nvSpPr>
        <p:spPr>
          <a:xfrm>
            <a:off x="330733" y="457489"/>
            <a:ext cx="6122318" cy="5722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000" b="1" i="0" u="none" strike="noStrike" kern="1200" cap="none" spc="0" normalizeH="0" baseline="0" noProof="0" dirty="0">
                <a:ln>
                  <a:noFill/>
                </a:ln>
                <a:effectLst/>
                <a:uLnTx/>
                <a:uFillTx/>
                <a:latin typeface="Poppins" pitchFamily="2" charset="77"/>
                <a:ea typeface="+mn-ea"/>
                <a:cs typeface="Poppins" pitchFamily="2" charset="77"/>
              </a:rPr>
              <a:t>Job Description </a:t>
            </a:r>
            <a:r>
              <a:rPr kumimoji="0" lang="en-US" sz="1600" b="1" i="0" u="none" strike="noStrike" kern="1200" cap="none" spc="0" normalizeH="0" baseline="0" noProof="0" dirty="0">
                <a:ln>
                  <a:noFill/>
                </a:ln>
                <a:effectLst/>
                <a:uLnTx/>
                <a:uFillTx/>
                <a:latin typeface="Poppins" pitchFamily="2" charset="77"/>
                <a:ea typeface="+mn-ea"/>
                <a:cs typeface="Poppins" pitchFamily="2" charset="77"/>
              </a:rPr>
              <a:t>(</a:t>
            </a:r>
            <a:r>
              <a:rPr kumimoji="0" lang="en-US" sz="1600" b="1" i="0" u="none" strike="noStrike" kern="1200" cap="none" spc="0" normalizeH="0" baseline="0" noProof="0" dirty="0" err="1">
                <a:ln>
                  <a:noFill/>
                </a:ln>
                <a:effectLst/>
                <a:uLnTx/>
                <a:uFillTx/>
                <a:latin typeface="Poppins" pitchFamily="2" charset="77"/>
                <a:ea typeface="+mn-ea"/>
                <a:cs typeface="Poppins" pitchFamily="2" charset="77"/>
              </a:rPr>
              <a:t>cont</a:t>
            </a:r>
            <a:r>
              <a:rPr kumimoji="0" lang="en-US" sz="1600" b="1" i="0" u="none" strike="noStrike" kern="1200" cap="none" spc="0" normalizeH="0" baseline="0" noProof="0" dirty="0">
                <a:ln>
                  <a:noFill/>
                </a:ln>
                <a:effectLst/>
                <a:uLnTx/>
                <a:uFillTx/>
                <a:latin typeface="Poppins" pitchFamily="2" charset="77"/>
                <a:ea typeface="+mn-ea"/>
                <a:cs typeface="Poppins" pitchFamily="2" charset="77"/>
              </a:rPr>
              <a:t>)</a:t>
            </a:r>
          </a:p>
        </p:txBody>
      </p:sp>
      <p:sp>
        <p:nvSpPr>
          <p:cNvPr id="4" name="P">
            <a:extLst>
              <a:ext uri="{FF2B5EF4-FFF2-40B4-BE49-F238E27FC236}">
                <a16:creationId xmlns:a16="http://schemas.microsoft.com/office/drawing/2014/main" id="{EFBB460C-6144-F672-3680-90325F4FA9FB}"/>
              </a:ext>
            </a:extLst>
          </p:cNvPr>
          <p:cNvSpPr>
            <a:spLocks noGrp="1"/>
          </p:cNvSpPr>
          <p:nvPr>
            <p:ph type="body" sz="quarter" idx="22"/>
          </p:nvPr>
        </p:nvSpPr>
        <p:spPr>
          <a:xfrm>
            <a:off x="330733" y="1243585"/>
            <a:ext cx="6122318" cy="4174985"/>
          </a:xfrm>
        </p:spPr>
        <p:txBody>
          <a:bodyPr/>
          <a:lstStyle/>
          <a:p>
            <a:r>
              <a:rPr lang="en-US" b="1" dirty="0"/>
              <a:t>Other</a:t>
            </a:r>
            <a:r>
              <a:rPr lang="en-US" dirty="0"/>
              <a:t> </a:t>
            </a:r>
          </a:p>
          <a:p>
            <a:r>
              <a:rPr lang="en-US" sz="1100" dirty="0">
                <a:latin typeface="Poppins" panose="00000500000000000000" pitchFamily="2" charset="0"/>
                <a:cs typeface="Poppins" panose="00000500000000000000" pitchFamily="2" charset="0"/>
              </a:rPr>
              <a:t>To have professional regard for the ethos, policies and practices of the school in which you teach, and maintain high standards in your own attendance and punctuality</a:t>
            </a:r>
          </a:p>
          <a:p>
            <a:r>
              <a:rPr lang="en-US" sz="1100" dirty="0"/>
              <a:t>Be aware of, and comply with, policies and procedures relating to child protection, health and safety, security, confidentiality and data protection, reporting all concerns to an appropriate person. </a:t>
            </a:r>
          </a:p>
          <a:p>
            <a:r>
              <a:rPr lang="en-US" sz="1100" dirty="0">
                <a:latin typeface="Poppins" panose="00000500000000000000" pitchFamily="2" charset="0"/>
                <a:cs typeface="Poppins" panose="00000500000000000000" pitchFamily="2" charset="0"/>
              </a:rPr>
              <a:t>Perform any reasonable duties as requested by the Headteacher.</a:t>
            </a:r>
          </a:p>
          <a:p>
            <a:endParaRPr lang="en-US" sz="1100" dirty="0">
              <a:latin typeface="Poppins" panose="00000500000000000000" pitchFamily="2" charset="0"/>
              <a:cs typeface="Poppins" panose="00000500000000000000" pitchFamily="2" charset="0"/>
            </a:endParaRPr>
          </a:p>
          <a:p>
            <a:endParaRPr lang="en-GB" b="1" i="0" u="none" strike="noStrike" baseline="0" dirty="0">
              <a:latin typeface="Poppins" panose="00000500000000000000" pitchFamily="2" charset="0"/>
              <a:cs typeface="Poppins" panose="00000500000000000000" pitchFamily="2" charset="0"/>
            </a:endParaRPr>
          </a:p>
          <a:p>
            <a:r>
              <a:rPr lang="en-GB" b="1" i="0" u="none" strike="noStrike" baseline="0" dirty="0">
                <a:latin typeface="Poppins" panose="00000500000000000000" pitchFamily="2" charset="0"/>
                <a:cs typeface="Poppins" panose="00000500000000000000" pitchFamily="2" charset="0"/>
              </a:rPr>
              <a:t>Continuing Professional Development </a:t>
            </a:r>
          </a:p>
          <a:p>
            <a:r>
              <a:rPr lang="en-GB" sz="1100" b="0" i="0" u="none" strike="noStrike" baseline="0" dirty="0">
                <a:latin typeface="Poppins" panose="00000500000000000000" pitchFamily="2" charset="0"/>
                <a:cs typeface="Poppins" panose="00000500000000000000" pitchFamily="2" charset="0"/>
              </a:rPr>
              <a:t>Participate in training and other learning activities to develop the competencies to effectively support </a:t>
            </a:r>
            <a:r>
              <a:rPr lang="en-GB" sz="1100" dirty="0">
                <a:latin typeface="Poppins" panose="00000500000000000000" pitchFamily="2" charset="0"/>
                <a:cs typeface="Poppins" panose="00000500000000000000" pitchFamily="2" charset="0"/>
              </a:rPr>
              <a:t>children </a:t>
            </a:r>
            <a:r>
              <a:rPr lang="en-GB" sz="1100" b="0" i="0" u="none" strike="noStrike" baseline="0" dirty="0">
                <a:latin typeface="Poppins" panose="00000500000000000000" pitchFamily="2" charset="0"/>
                <a:cs typeface="Poppins" panose="00000500000000000000" pitchFamily="2" charset="0"/>
              </a:rPr>
              <a:t>and to ensure knowledge and skills are kept up to date. </a:t>
            </a:r>
          </a:p>
          <a:p>
            <a:r>
              <a:rPr lang="en-US" sz="1100" dirty="0"/>
              <a:t>Attend team and staff meetings.</a:t>
            </a:r>
            <a:endParaRPr lang="en-GB" sz="1100" b="0" i="0" u="none" strike="noStrike" baseline="0" dirty="0">
              <a:latin typeface="Poppins" panose="00000500000000000000" pitchFamily="2" charset="0"/>
              <a:cs typeface="Poppins" panose="00000500000000000000" pitchFamily="2" charset="0"/>
            </a:endParaRPr>
          </a:p>
          <a:p>
            <a:endParaRPr lang="en-GB" sz="1100" b="0" i="0" u="none" strike="noStrike" baseline="0" dirty="0">
              <a:latin typeface="Century Gothic" panose="020B0502020202020204" pitchFamily="34" charset="0"/>
            </a:endParaRPr>
          </a:p>
          <a:p>
            <a:r>
              <a:rPr lang="en-US" b="1" dirty="0"/>
              <a:t>Conditions of Employment</a:t>
            </a:r>
          </a:p>
          <a:p>
            <a:r>
              <a:rPr lang="en-US" sz="1100" dirty="0">
                <a:latin typeface="Poppins" panose="00000500000000000000" pitchFamily="2" charset="0"/>
                <a:cs typeface="Poppins" panose="00000500000000000000" pitchFamily="2" charset="0"/>
              </a:rPr>
              <a:t>The School reserves the right to alter the content of this Job Description, after consultation, to reflect changes to the job or services provided, without altering the general character or level of responsibility.</a:t>
            </a:r>
          </a:p>
          <a:p>
            <a:endParaRPr lang="en-US" sz="1100" dirty="0">
              <a:latin typeface="Poppins" panose="00000500000000000000" pitchFamily="2" charset="0"/>
              <a:cs typeface="Poppins" panose="00000500000000000000" pitchFamily="2" charset="0"/>
            </a:endParaRPr>
          </a:p>
          <a:p>
            <a:r>
              <a:rPr lang="en-US" sz="1100" dirty="0">
                <a:latin typeface="Poppins" panose="00000500000000000000" pitchFamily="2" charset="0"/>
                <a:cs typeface="Poppins" panose="00000500000000000000" pitchFamily="2" charset="0"/>
              </a:rPr>
              <a:t>The duties described in this Job Description must be carried out in a manner which promotes equality of opportunity, dignity and due respect for all employees and service users and is consistent with the School’s Equal Opportunities Policy and Code of Conduct. </a:t>
            </a:r>
            <a:endParaRPr lang="en-GB" sz="1100" b="1" dirty="0">
              <a:effectLst/>
              <a:latin typeface="Poppins" panose="00000500000000000000" pitchFamily="2" charset="0"/>
              <a:ea typeface="Calibri" panose="020F0502020204030204" pitchFamily="34" charset="0"/>
              <a:cs typeface="Poppins" panose="00000500000000000000" pitchFamily="2" charset="0"/>
            </a:endParaRPr>
          </a:p>
        </p:txBody>
      </p:sp>
    </p:spTree>
    <p:extLst>
      <p:ext uri="{BB962C8B-B14F-4D97-AF65-F5344CB8AC3E}">
        <p14:creationId xmlns:p14="http://schemas.microsoft.com/office/powerpoint/2010/main" val="17177010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4F37B5D6D3EE42B7476ACC46492E03" ma:contentTypeVersion="8" ma:contentTypeDescription="Create a new document." ma:contentTypeScope="" ma:versionID="defc91edb215473cdbc66672046e1d3f">
  <xsd:schema xmlns:xsd="http://www.w3.org/2001/XMLSchema" xmlns:xs="http://www.w3.org/2001/XMLSchema" xmlns:p="http://schemas.microsoft.com/office/2006/metadata/properties" xmlns:ns2="140dd851-4f5c-4ee8-a2f3-08cda41cd214" targetNamespace="http://schemas.microsoft.com/office/2006/metadata/properties" ma:root="true" ma:fieldsID="b2afd39df4d07154d7de11aad32851a1" ns2:_="">
    <xsd:import namespace="140dd851-4f5c-4ee8-a2f3-08cda41cd21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dd851-4f5c-4ee8-a2f3-08cda41cd2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8EEF01-4FDC-46A5-8765-296BB66F6C83}">
  <ds:schemaRefs>
    <ds:schemaRef ds:uri="http://purl.org/dc/elements/1.1/"/>
    <ds:schemaRef ds:uri="http://purl.org/dc/dcmitype/"/>
    <ds:schemaRef ds:uri="http://schemas.microsoft.com/office/2006/metadata/properties"/>
    <ds:schemaRef ds:uri="http://schemas.microsoft.com/office/2006/documentManagement/types"/>
    <ds:schemaRef ds:uri="1468010a-af49-48bb-a83d-0f14d5148d8f"/>
    <ds:schemaRef ds:uri="http://schemas.openxmlformats.org/package/2006/metadata/core-properties"/>
    <ds:schemaRef ds:uri="http://purl.org/dc/terms/"/>
    <ds:schemaRef ds:uri="7757a9de-9e89-4b50-a882-9cade8dee860"/>
    <ds:schemaRef ds:uri="http://www.w3.org/XML/1998/namespace"/>
    <ds:schemaRef ds:uri="http://schemas.microsoft.com/office/infopath/2007/PartnerControls"/>
    <ds:schemaRef ds:uri="fb198194-8b1b-40a0-8cd0-0187086a3b62"/>
    <ds:schemaRef ds:uri="744a4b83-6c3f-4469-86c4-16a7a2bbf7b4"/>
  </ds:schemaRefs>
</ds:datastoreItem>
</file>

<file path=customXml/itemProps2.xml><?xml version="1.0" encoding="utf-8"?>
<ds:datastoreItem xmlns:ds="http://schemas.openxmlformats.org/officeDocument/2006/customXml" ds:itemID="{4ECB7AB3-3132-4D10-BB9B-D766A0104C20}">
  <ds:schemaRefs>
    <ds:schemaRef ds:uri="http://schemas.microsoft.com/sharepoint/v3/contenttype/forms"/>
  </ds:schemaRefs>
</ds:datastoreItem>
</file>

<file path=customXml/itemProps3.xml><?xml version="1.0" encoding="utf-8"?>
<ds:datastoreItem xmlns:ds="http://schemas.openxmlformats.org/officeDocument/2006/customXml" ds:itemID="{95B9AB8C-FC9A-42F8-AFF0-97086D62FEF1}"/>
</file>

<file path=docProps/app.xml><?xml version="1.0" encoding="utf-8"?>
<Properties xmlns="http://schemas.openxmlformats.org/officeDocument/2006/extended-properties" xmlns:vt="http://schemas.openxmlformats.org/officeDocument/2006/docPropsVTypes">
  <Template>Office 2013 - 2022 Theme</Template>
  <TotalTime>4935</TotalTime>
  <Words>2574</Words>
  <Application>Microsoft Office PowerPoint</Application>
  <PresentationFormat>A4 Paper (210x297 mm)</PresentationFormat>
  <Paragraphs>236</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Century Gothic</vt:lpstr>
      <vt:lpstr>Poppins</vt:lpstr>
      <vt:lpstr>Poppins SemiBold</vt:lpstr>
      <vt:lpstr>Raleway</vt:lpstr>
      <vt:lpstr>Times New Roman</vt:lpstr>
      <vt:lpstr>Office Theme</vt:lpstr>
      <vt:lpstr>Application Pack</vt:lpstr>
      <vt:lpstr>Welcome</vt:lpstr>
      <vt:lpstr>About Us</vt:lpstr>
      <vt:lpstr>Our  Schools</vt:lpstr>
      <vt:lpstr>Staff Benefits</vt:lpstr>
      <vt:lpstr>About the Role</vt:lpstr>
      <vt:lpstr>Job Description</vt:lpstr>
      <vt:lpstr>Job Description (cont)</vt:lpstr>
      <vt:lpstr>Job Description (cont)</vt:lpstr>
      <vt:lpstr>Person Specification</vt:lpstr>
      <vt:lpstr>How to Apply</vt:lpstr>
      <vt:lpstr>Get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Elise Bennison</dc:creator>
  <cp:lastModifiedBy>Jacqui Tombs</cp:lastModifiedBy>
  <cp:revision>484</cp:revision>
  <cp:lastPrinted>2026-01-20T10:12:55Z</cp:lastPrinted>
  <dcterms:created xsi:type="dcterms:W3CDTF">2025-01-16T16:01:30Z</dcterms:created>
  <dcterms:modified xsi:type="dcterms:W3CDTF">2026-01-27T12:56:44Z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0x010100484F37B5D6D3EE42B7476ACC46492E03</vt:lpwstr>
  </property>
</Properties>
</file>