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80" r:id="rId5"/>
    <p:sldId id="282" r:id="rId6"/>
    <p:sldId id="268" r:id="rId7"/>
    <p:sldId id="281" r:id="rId8"/>
    <p:sldId id="272" r:id="rId9"/>
    <p:sldId id="279" r:id="rId10"/>
    <p:sldId id="283" r:id="rId11"/>
    <p:sldId id="284" r:id="rId12"/>
    <p:sldId id="276" r:id="rId13"/>
    <p:sldId id="277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0F3"/>
    <a:srgbClr val="064360"/>
    <a:srgbClr val="014360"/>
    <a:srgbClr val="06633B"/>
    <a:srgbClr val="89C157"/>
    <a:srgbClr val="405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13"/>
  </p:normalViewPr>
  <p:slideViewPr>
    <p:cSldViewPr snapToGrid="0">
      <p:cViewPr varScale="1">
        <p:scale>
          <a:sx n="67" d="100"/>
          <a:sy n="67" d="100"/>
        </p:scale>
        <p:origin x="3390" y="84"/>
      </p:cViewPr>
      <p:guideLst/>
    </p:cSldViewPr>
  </p:slideViewPr>
  <p:outlineViewPr>
    <p:cViewPr>
      <p:scale>
        <a:sx n="33" d="100"/>
        <a:sy n="33" d="100"/>
      </p:scale>
      <p:origin x="0" y="-64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i Tombs" userId="87027ee0-57f9-433c-ba49-69e5110cbbdc" providerId="ADAL" clId="{C40DE140-B34E-4404-A8E0-ACE4E298D6EC}"/>
    <pc:docChg chg="modSld">
      <pc:chgData name="Jacqui Tombs" userId="87027ee0-57f9-433c-ba49-69e5110cbbdc" providerId="ADAL" clId="{C40DE140-B34E-4404-A8E0-ACE4E298D6EC}" dt="2025-08-20T09:48:46.094" v="38" actId="20577"/>
      <pc:docMkLst>
        <pc:docMk/>
      </pc:docMkLst>
      <pc:sldChg chg="modSp mod">
        <pc:chgData name="Jacqui Tombs" userId="87027ee0-57f9-433c-ba49-69e5110cbbdc" providerId="ADAL" clId="{C40DE140-B34E-4404-A8E0-ACE4E298D6EC}" dt="2025-08-20T09:48:46.094" v="38" actId="20577"/>
        <pc:sldMkLst>
          <pc:docMk/>
          <pc:sldMk cId="1977290873" sldId="276"/>
        </pc:sldMkLst>
        <pc:spChg chg="mod">
          <ac:chgData name="Jacqui Tombs" userId="87027ee0-57f9-433c-ba49-69e5110cbbdc" providerId="ADAL" clId="{C40DE140-B34E-4404-A8E0-ACE4E298D6EC}" dt="2025-08-20T09:48:46.094" v="38" actId="20577"/>
          <ac:spMkLst>
            <pc:docMk/>
            <pc:sldMk cId="1977290873" sldId="276"/>
            <ac:spMk id="14" creationId="{483F36CF-D5C1-9A41-098A-97BF902B47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9A87F9-068F-1CDD-884B-423F048B2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8FBC3-8982-0177-C2A2-24E6D782F4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1F78-33CA-8144-9540-01E59F9F3A7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20C51-3467-72A7-35E7-66EDB899A9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E9076-304A-F7BA-8D5A-41D291BC6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E62CA-7123-2E40-B749-9045FA8AD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EBDD-97DC-B541-AD2D-FAB15A6E844D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E589-185D-0144-9067-44DD29D0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6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7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2E589-185D-0144-9067-44DD29D03E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mutual.co.uk/service/healthcare-and-wellbein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lgpsmember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">
            <a:extLst>
              <a:ext uri="{FF2B5EF4-FFF2-40B4-BE49-F238E27FC236}">
                <a16:creationId xmlns:a16="http://schemas.microsoft.com/office/drawing/2014/main" id="{8180FF04-E9DA-E881-9D3B-9BE7C9566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492861"/>
            <a:ext cx="6866954" cy="5413139"/>
          </a:xfrm>
          <a:custGeom>
            <a:avLst/>
            <a:gdLst>
              <a:gd name="connsiteX0" fmla="*/ 0 w 6858000"/>
              <a:gd name="connsiteY0" fmla="*/ 685403 h 5483225"/>
              <a:gd name="connsiteX1" fmla="*/ 6858000 w 6858000"/>
              <a:gd name="connsiteY1" fmla="*/ 685403 h 5483225"/>
              <a:gd name="connsiteX2" fmla="*/ 6858000 w 6858000"/>
              <a:gd name="connsiteY2" fmla="*/ 4797822 h 5483225"/>
              <a:gd name="connsiteX3" fmla="*/ 0 w 6858000"/>
              <a:gd name="connsiteY3" fmla="*/ 4797822 h 5483225"/>
              <a:gd name="connsiteX4" fmla="*/ 0 w 6858000"/>
              <a:gd name="connsiteY4" fmla="*/ 685403 h 5483225"/>
              <a:gd name="connsiteX0" fmla="*/ 0 w 6858000"/>
              <a:gd name="connsiteY0" fmla="*/ 659530 h 5603222"/>
              <a:gd name="connsiteX1" fmla="*/ 6858000 w 6858000"/>
              <a:gd name="connsiteY1" fmla="*/ 659530 h 5603222"/>
              <a:gd name="connsiteX2" fmla="*/ 6858000 w 6858000"/>
              <a:gd name="connsiteY2" fmla="*/ 4771949 h 5603222"/>
              <a:gd name="connsiteX3" fmla="*/ 16625 w 6858000"/>
              <a:gd name="connsiteY3" fmla="*/ 5603222 h 5603222"/>
              <a:gd name="connsiteX4" fmla="*/ 0 w 6858000"/>
              <a:gd name="connsiteY4" fmla="*/ 659530 h 5603222"/>
              <a:gd name="connsiteX0" fmla="*/ 0 w 6858000"/>
              <a:gd name="connsiteY0" fmla="*/ 659530 h 6067451"/>
              <a:gd name="connsiteX1" fmla="*/ 6858000 w 6858000"/>
              <a:gd name="connsiteY1" fmla="*/ 659530 h 6067451"/>
              <a:gd name="connsiteX2" fmla="*/ 6858000 w 6858000"/>
              <a:gd name="connsiteY2" fmla="*/ 4771949 h 6067451"/>
              <a:gd name="connsiteX3" fmla="*/ 16625 w 6858000"/>
              <a:gd name="connsiteY3" fmla="*/ 5603222 h 6067451"/>
              <a:gd name="connsiteX4" fmla="*/ 0 w 6858000"/>
              <a:gd name="connsiteY4" fmla="*/ 659530 h 6067451"/>
              <a:gd name="connsiteX0" fmla="*/ 0 w 6858000"/>
              <a:gd name="connsiteY0" fmla="*/ 659530 h 5604396"/>
              <a:gd name="connsiteX1" fmla="*/ 6858000 w 6858000"/>
              <a:gd name="connsiteY1" fmla="*/ 659530 h 5604396"/>
              <a:gd name="connsiteX2" fmla="*/ 6858000 w 6858000"/>
              <a:gd name="connsiteY2" fmla="*/ 4771949 h 5604396"/>
              <a:gd name="connsiteX3" fmla="*/ 16625 w 6858000"/>
              <a:gd name="connsiteY3" fmla="*/ 5603222 h 5604396"/>
              <a:gd name="connsiteX4" fmla="*/ 0 w 6858000"/>
              <a:gd name="connsiteY4" fmla="*/ 659530 h 5604396"/>
              <a:gd name="connsiteX0" fmla="*/ 0 w 6858000"/>
              <a:gd name="connsiteY0" fmla="*/ 659530 h 5725434"/>
              <a:gd name="connsiteX1" fmla="*/ 6858000 w 6858000"/>
              <a:gd name="connsiteY1" fmla="*/ 659530 h 5725434"/>
              <a:gd name="connsiteX2" fmla="*/ 6858000 w 6858000"/>
              <a:gd name="connsiteY2" fmla="*/ 5486844 h 5725434"/>
              <a:gd name="connsiteX3" fmla="*/ 16625 w 6858000"/>
              <a:gd name="connsiteY3" fmla="*/ 5603222 h 5725434"/>
              <a:gd name="connsiteX4" fmla="*/ 0 w 6858000"/>
              <a:gd name="connsiteY4" fmla="*/ 659530 h 5725434"/>
              <a:gd name="connsiteX0" fmla="*/ 0 w 6858000"/>
              <a:gd name="connsiteY0" fmla="*/ 659530 h 5606983"/>
              <a:gd name="connsiteX1" fmla="*/ 6858000 w 6858000"/>
              <a:gd name="connsiteY1" fmla="*/ 659530 h 5606983"/>
              <a:gd name="connsiteX2" fmla="*/ 6858000 w 6858000"/>
              <a:gd name="connsiteY2" fmla="*/ 5486844 h 5606983"/>
              <a:gd name="connsiteX3" fmla="*/ 16625 w 6858000"/>
              <a:gd name="connsiteY3" fmla="*/ 5603222 h 5606983"/>
              <a:gd name="connsiteX4" fmla="*/ 0 w 6858000"/>
              <a:gd name="connsiteY4" fmla="*/ 659530 h 5606983"/>
              <a:gd name="connsiteX0" fmla="*/ 1 w 6858001"/>
              <a:gd name="connsiteY0" fmla="*/ 659530 h 5486844"/>
              <a:gd name="connsiteX1" fmla="*/ 6858001 w 6858001"/>
              <a:gd name="connsiteY1" fmla="*/ 659530 h 5486844"/>
              <a:gd name="connsiteX2" fmla="*/ 6858001 w 6858001"/>
              <a:gd name="connsiteY2" fmla="*/ 5486844 h 5486844"/>
              <a:gd name="connsiteX3" fmla="*/ 0 w 6858001"/>
              <a:gd name="connsiteY3" fmla="*/ 5470218 h 5486844"/>
              <a:gd name="connsiteX4" fmla="*/ 1 w 6858001"/>
              <a:gd name="connsiteY4" fmla="*/ 659530 h 5486844"/>
              <a:gd name="connsiteX0" fmla="*/ 0 w 6870357"/>
              <a:gd name="connsiteY0" fmla="*/ 638893 h 5651559"/>
              <a:gd name="connsiteX1" fmla="*/ 6870357 w 6870357"/>
              <a:gd name="connsiteY1" fmla="*/ 824245 h 5651559"/>
              <a:gd name="connsiteX2" fmla="*/ 6870357 w 6870357"/>
              <a:gd name="connsiteY2" fmla="*/ 5651559 h 5651559"/>
              <a:gd name="connsiteX3" fmla="*/ 12356 w 6870357"/>
              <a:gd name="connsiteY3" fmla="*/ 5634933 h 5651559"/>
              <a:gd name="connsiteX4" fmla="*/ 0 w 6870357"/>
              <a:gd name="connsiteY4" fmla="*/ 638893 h 5651559"/>
              <a:gd name="connsiteX0" fmla="*/ 0 w 6870357"/>
              <a:gd name="connsiteY0" fmla="*/ 312364 h 5325030"/>
              <a:gd name="connsiteX1" fmla="*/ 6870357 w 6870357"/>
              <a:gd name="connsiteY1" fmla="*/ 497716 h 5325030"/>
              <a:gd name="connsiteX2" fmla="*/ 6870357 w 6870357"/>
              <a:gd name="connsiteY2" fmla="*/ 5325030 h 5325030"/>
              <a:gd name="connsiteX3" fmla="*/ 12356 w 6870357"/>
              <a:gd name="connsiteY3" fmla="*/ 5308404 h 5325030"/>
              <a:gd name="connsiteX4" fmla="*/ 0 w 6870357"/>
              <a:gd name="connsiteY4" fmla="*/ 312364 h 5325030"/>
              <a:gd name="connsiteX0" fmla="*/ 0 w 6870357"/>
              <a:gd name="connsiteY0" fmla="*/ 251639 h 5264305"/>
              <a:gd name="connsiteX1" fmla="*/ 6858000 w 6870357"/>
              <a:gd name="connsiteY1" fmla="*/ 1536742 h 5264305"/>
              <a:gd name="connsiteX2" fmla="*/ 6870357 w 6870357"/>
              <a:gd name="connsiteY2" fmla="*/ 5264305 h 5264305"/>
              <a:gd name="connsiteX3" fmla="*/ 12356 w 6870357"/>
              <a:gd name="connsiteY3" fmla="*/ 5247679 h 5264305"/>
              <a:gd name="connsiteX4" fmla="*/ 0 w 6870357"/>
              <a:gd name="connsiteY4" fmla="*/ 251639 h 5264305"/>
              <a:gd name="connsiteX0" fmla="*/ 0 w 6870357"/>
              <a:gd name="connsiteY0" fmla="*/ 437631 h 5450297"/>
              <a:gd name="connsiteX1" fmla="*/ 6858000 w 6870357"/>
              <a:gd name="connsiteY1" fmla="*/ 1722734 h 5450297"/>
              <a:gd name="connsiteX2" fmla="*/ 6870357 w 6870357"/>
              <a:gd name="connsiteY2" fmla="*/ 5450297 h 5450297"/>
              <a:gd name="connsiteX3" fmla="*/ 12356 w 6870357"/>
              <a:gd name="connsiteY3" fmla="*/ 5433671 h 5450297"/>
              <a:gd name="connsiteX4" fmla="*/ 0 w 6870357"/>
              <a:gd name="connsiteY4" fmla="*/ 437631 h 5450297"/>
              <a:gd name="connsiteX0" fmla="*/ 0 w 6879065"/>
              <a:gd name="connsiteY0" fmla="*/ 430993 h 5495911"/>
              <a:gd name="connsiteX1" fmla="*/ 6866708 w 6879065"/>
              <a:gd name="connsiteY1" fmla="*/ 1768348 h 5495911"/>
              <a:gd name="connsiteX2" fmla="*/ 6879065 w 6879065"/>
              <a:gd name="connsiteY2" fmla="*/ 5495911 h 5495911"/>
              <a:gd name="connsiteX3" fmla="*/ 21064 w 6879065"/>
              <a:gd name="connsiteY3" fmla="*/ 5479285 h 5495911"/>
              <a:gd name="connsiteX4" fmla="*/ 0 w 6879065"/>
              <a:gd name="connsiteY4" fmla="*/ 430993 h 5495911"/>
              <a:gd name="connsiteX0" fmla="*/ 0 w 6879065"/>
              <a:gd name="connsiteY0" fmla="*/ 361573 h 5426491"/>
              <a:gd name="connsiteX1" fmla="*/ 6866708 w 6879065"/>
              <a:gd name="connsiteY1" fmla="*/ 1698928 h 5426491"/>
              <a:gd name="connsiteX2" fmla="*/ 6879065 w 6879065"/>
              <a:gd name="connsiteY2" fmla="*/ 5426491 h 5426491"/>
              <a:gd name="connsiteX3" fmla="*/ 21064 w 6879065"/>
              <a:gd name="connsiteY3" fmla="*/ 5409865 h 5426491"/>
              <a:gd name="connsiteX4" fmla="*/ 0 w 6879065"/>
              <a:gd name="connsiteY4" fmla="*/ 361573 h 5426491"/>
              <a:gd name="connsiteX0" fmla="*/ 0 w 6879065"/>
              <a:gd name="connsiteY0" fmla="*/ 366222 h 5431140"/>
              <a:gd name="connsiteX1" fmla="*/ 6866708 w 6879065"/>
              <a:gd name="connsiteY1" fmla="*/ 1703577 h 5431140"/>
              <a:gd name="connsiteX2" fmla="*/ 6879065 w 6879065"/>
              <a:gd name="connsiteY2" fmla="*/ 5431140 h 5431140"/>
              <a:gd name="connsiteX3" fmla="*/ 21064 w 6879065"/>
              <a:gd name="connsiteY3" fmla="*/ 5414514 h 5431140"/>
              <a:gd name="connsiteX4" fmla="*/ 0 w 6879065"/>
              <a:gd name="connsiteY4" fmla="*/ 366222 h 5431140"/>
              <a:gd name="connsiteX0" fmla="*/ 0 w 6879065"/>
              <a:gd name="connsiteY0" fmla="*/ 355879 h 5420797"/>
              <a:gd name="connsiteX1" fmla="*/ 6866708 w 6879065"/>
              <a:gd name="connsiteY1" fmla="*/ 1693234 h 5420797"/>
              <a:gd name="connsiteX2" fmla="*/ 6879065 w 6879065"/>
              <a:gd name="connsiteY2" fmla="*/ 5420797 h 5420797"/>
              <a:gd name="connsiteX3" fmla="*/ 21064 w 6879065"/>
              <a:gd name="connsiteY3" fmla="*/ 5404171 h 5420797"/>
              <a:gd name="connsiteX4" fmla="*/ 0 w 6879065"/>
              <a:gd name="connsiteY4" fmla="*/ 355879 h 5420797"/>
              <a:gd name="connsiteX0" fmla="*/ 0 w 6879065"/>
              <a:gd name="connsiteY0" fmla="*/ 367325 h 5432243"/>
              <a:gd name="connsiteX1" fmla="*/ 6866708 w 6879065"/>
              <a:gd name="connsiteY1" fmla="*/ 1704680 h 5432243"/>
              <a:gd name="connsiteX2" fmla="*/ 6879065 w 6879065"/>
              <a:gd name="connsiteY2" fmla="*/ 5432243 h 5432243"/>
              <a:gd name="connsiteX3" fmla="*/ 21064 w 6879065"/>
              <a:gd name="connsiteY3" fmla="*/ 5415617 h 5432243"/>
              <a:gd name="connsiteX4" fmla="*/ 0 w 6879065"/>
              <a:gd name="connsiteY4" fmla="*/ 367325 h 5432243"/>
              <a:gd name="connsiteX0" fmla="*/ 0 w 6866954"/>
              <a:gd name="connsiteY0" fmla="*/ 365102 h 5448187"/>
              <a:gd name="connsiteX1" fmla="*/ 6854597 w 6866954"/>
              <a:gd name="connsiteY1" fmla="*/ 1720624 h 5448187"/>
              <a:gd name="connsiteX2" fmla="*/ 6866954 w 6866954"/>
              <a:gd name="connsiteY2" fmla="*/ 5448187 h 5448187"/>
              <a:gd name="connsiteX3" fmla="*/ 8953 w 6866954"/>
              <a:gd name="connsiteY3" fmla="*/ 5431561 h 5448187"/>
              <a:gd name="connsiteX4" fmla="*/ 0 w 6866954"/>
              <a:gd name="connsiteY4" fmla="*/ 365102 h 5448187"/>
              <a:gd name="connsiteX0" fmla="*/ 0 w 6866954"/>
              <a:gd name="connsiteY0" fmla="*/ 314697 h 5397782"/>
              <a:gd name="connsiteX1" fmla="*/ 6854597 w 6866954"/>
              <a:gd name="connsiteY1" fmla="*/ 1670219 h 5397782"/>
              <a:gd name="connsiteX2" fmla="*/ 6866954 w 6866954"/>
              <a:gd name="connsiteY2" fmla="*/ 5397782 h 5397782"/>
              <a:gd name="connsiteX3" fmla="*/ 8953 w 6866954"/>
              <a:gd name="connsiteY3" fmla="*/ 5381156 h 5397782"/>
              <a:gd name="connsiteX4" fmla="*/ 0 w 6866954"/>
              <a:gd name="connsiteY4" fmla="*/ 314697 h 5397782"/>
              <a:gd name="connsiteX0" fmla="*/ 0 w 6866954"/>
              <a:gd name="connsiteY0" fmla="*/ 309303 h 5392388"/>
              <a:gd name="connsiteX1" fmla="*/ 6866708 w 6866954"/>
              <a:gd name="connsiteY1" fmla="*/ 1713270 h 5392388"/>
              <a:gd name="connsiteX2" fmla="*/ 6866954 w 6866954"/>
              <a:gd name="connsiteY2" fmla="*/ 5392388 h 5392388"/>
              <a:gd name="connsiteX3" fmla="*/ 8953 w 6866954"/>
              <a:gd name="connsiteY3" fmla="*/ 5375762 h 5392388"/>
              <a:gd name="connsiteX4" fmla="*/ 0 w 6866954"/>
              <a:gd name="connsiteY4" fmla="*/ 309303 h 5392388"/>
              <a:gd name="connsiteX0" fmla="*/ 0 w 6866954"/>
              <a:gd name="connsiteY0" fmla="*/ 319987 h 5403072"/>
              <a:gd name="connsiteX1" fmla="*/ 6866708 w 6866954"/>
              <a:gd name="connsiteY1" fmla="*/ 1723954 h 5403072"/>
              <a:gd name="connsiteX2" fmla="*/ 6866954 w 6866954"/>
              <a:gd name="connsiteY2" fmla="*/ 5403072 h 5403072"/>
              <a:gd name="connsiteX3" fmla="*/ 8953 w 6866954"/>
              <a:gd name="connsiteY3" fmla="*/ 5386446 h 5403072"/>
              <a:gd name="connsiteX4" fmla="*/ 0 w 6866954"/>
              <a:gd name="connsiteY4" fmla="*/ 319987 h 5403072"/>
              <a:gd name="connsiteX0" fmla="*/ 0 w 6866954"/>
              <a:gd name="connsiteY0" fmla="*/ 325506 h 5408591"/>
              <a:gd name="connsiteX1" fmla="*/ 6866708 w 6866954"/>
              <a:gd name="connsiteY1" fmla="*/ 1682879 h 5408591"/>
              <a:gd name="connsiteX2" fmla="*/ 6866954 w 6866954"/>
              <a:gd name="connsiteY2" fmla="*/ 5408591 h 5408591"/>
              <a:gd name="connsiteX3" fmla="*/ 8953 w 6866954"/>
              <a:gd name="connsiteY3" fmla="*/ 5391965 h 5408591"/>
              <a:gd name="connsiteX4" fmla="*/ 0 w 6866954"/>
              <a:gd name="connsiteY4" fmla="*/ 325506 h 5408591"/>
              <a:gd name="connsiteX0" fmla="*/ 0 w 6866954"/>
              <a:gd name="connsiteY0" fmla="*/ 330054 h 5413139"/>
              <a:gd name="connsiteX1" fmla="*/ 6866708 w 6866954"/>
              <a:gd name="connsiteY1" fmla="*/ 1687427 h 5413139"/>
              <a:gd name="connsiteX2" fmla="*/ 6866954 w 6866954"/>
              <a:gd name="connsiteY2" fmla="*/ 5413139 h 5413139"/>
              <a:gd name="connsiteX3" fmla="*/ 8953 w 6866954"/>
              <a:gd name="connsiteY3" fmla="*/ 5396513 h 5413139"/>
              <a:gd name="connsiteX4" fmla="*/ 0 w 6866954"/>
              <a:gd name="connsiteY4" fmla="*/ 330054 h 54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954" h="5413139">
                <a:moveTo>
                  <a:pt x="0" y="330054"/>
                </a:moveTo>
                <a:cubicBezTo>
                  <a:pt x="3648531" y="-737470"/>
                  <a:pt x="4147814" y="1073068"/>
                  <a:pt x="6866708" y="1687427"/>
                </a:cubicBezTo>
                <a:lnTo>
                  <a:pt x="6866954" y="5413139"/>
                </a:lnTo>
                <a:lnTo>
                  <a:pt x="8953" y="5396513"/>
                </a:lnTo>
                <a:cubicBezTo>
                  <a:pt x="8953" y="4025707"/>
                  <a:pt x="0" y="1700860"/>
                  <a:pt x="0" y="330054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H2">
            <a:extLst>
              <a:ext uri="{FF2B5EF4-FFF2-40B4-BE49-F238E27FC236}">
                <a16:creationId xmlns:a16="http://schemas.microsoft.com/office/drawing/2014/main" id="{25DA3045-6187-0BD0-B583-277B126CB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189288"/>
            <a:ext cx="600075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8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 algn="l">
              <a:buNone/>
              <a:defRPr lang="en-GB" sz="28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GB" dirty="0"/>
              <a:t>Central Services Team</a:t>
            </a:r>
          </a:p>
        </p:txBody>
      </p:sp>
      <p:sp>
        <p:nvSpPr>
          <p:cNvPr id="22" name="P">
            <a:extLst>
              <a:ext uri="{FF2B5EF4-FFF2-40B4-BE49-F238E27FC236}">
                <a16:creationId xmlns:a16="http://schemas.microsoft.com/office/drawing/2014/main" id="{6574ED11-D22D-3C7D-E4FE-C608BFF675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1489075"/>
            <a:ext cx="6000750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lvl="0" indent="0" defTabSz="457200">
              <a:buNone/>
            </a:pPr>
            <a:r>
              <a:rPr lang="en-US" dirty="0"/>
              <a:t>The Rivers C of E Academy Trust</a:t>
            </a:r>
          </a:p>
        </p:txBody>
      </p:sp>
      <p:sp>
        <p:nvSpPr>
          <p:cNvPr id="23" name="H1">
            <a:extLst>
              <a:ext uri="{FF2B5EF4-FFF2-40B4-BE49-F238E27FC236}">
                <a16:creationId xmlns:a16="http://schemas.microsoft.com/office/drawing/2014/main" id="{9F479061-F7CD-A7B2-2B95-F911803BD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832286"/>
            <a:ext cx="6000750" cy="1356391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School </a:t>
            </a:r>
            <a:br>
              <a:rPr lang="en-GB" dirty="0"/>
            </a:br>
            <a:r>
              <a:rPr lang="en-GB" dirty="0"/>
              <a:t>Name</a:t>
            </a:r>
            <a:endParaRPr lang="en-US" dirty="0"/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A50C6290-4C3A-06B2-4B33-2C20AE0B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2575" y="233363"/>
            <a:ext cx="3873500" cy="109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School Logo Here</a:t>
            </a:r>
          </a:p>
        </p:txBody>
      </p:sp>
    </p:spTree>
    <p:extLst>
      <p:ext uri="{BB962C8B-B14F-4D97-AF65-F5344CB8AC3E}">
        <p14:creationId xmlns:p14="http://schemas.microsoft.com/office/powerpoint/2010/main" val="196144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">
            <a:extLst>
              <a:ext uri="{FF2B5EF4-FFF2-40B4-BE49-F238E27FC236}">
                <a16:creationId xmlns:a16="http://schemas.microsoft.com/office/drawing/2014/main" id="{C7FA5A7B-6192-BABA-841D-5D79F81F2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1381932"/>
            <a:ext cx="6086475" cy="1687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Enter text here.</a:t>
            </a:r>
            <a:endParaRPr lang="en-US" dirty="0"/>
          </a:p>
        </p:txBody>
      </p:sp>
      <p:sp>
        <p:nvSpPr>
          <p:cNvPr id="4" name="H1">
            <a:extLst>
              <a:ext uri="{FF2B5EF4-FFF2-40B4-BE49-F238E27FC236}">
                <a16:creationId xmlns:a16="http://schemas.microsoft.com/office/drawing/2014/main" id="{029C9560-26B9-2B82-F770-980E8735B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733" y="457489"/>
            <a:ext cx="6085468" cy="50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1436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148566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">
            <a:extLst>
              <a:ext uri="{FF2B5EF4-FFF2-40B4-BE49-F238E27FC236}">
                <a16:creationId xmlns:a16="http://schemas.microsoft.com/office/drawing/2014/main" id="{EC89CBC8-9D60-5D3C-7DDB-F6D45150E3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5527417"/>
            <a:ext cx="6086475" cy="4003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b="0" i="0" u="none" strike="noStrike" kern="1200" dirty="0" smtClean="0">
                <a:solidFill>
                  <a:schemeClr val="bg1"/>
                </a:solidFill>
                <a:effectLst/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H1">
            <a:extLst>
              <a:ext uri="{FF2B5EF4-FFF2-40B4-BE49-F238E27FC236}">
                <a16:creationId xmlns:a16="http://schemas.microsoft.com/office/drawing/2014/main" id="{0F073072-3FE6-A4DF-0CA9-A9196EE35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4666867"/>
            <a:ext cx="6085468" cy="572266"/>
          </a:xfrm>
          <a:prstGeom prst="rect">
            <a:avLst/>
          </a:prstGeom>
        </p:spPr>
        <p:txBody>
          <a:bodyPr/>
          <a:lstStyle>
            <a:lvl1pPr>
              <a:defRPr lang="en-US" sz="4000" b="1" kern="1200" dirty="0">
                <a:solidFill>
                  <a:srgbClr val="78D0F3"/>
                </a:solidFill>
                <a:latin typeface="+mj-lt"/>
                <a:ea typeface="+mn-ea"/>
                <a:cs typeface="Poppins" pitchFamily="2" charset="77"/>
              </a:defRPr>
            </a:lvl1pPr>
          </a:lstStyle>
          <a:p>
            <a:r>
              <a:rPr lang="en-GB" dirty="0"/>
              <a:t>Get in 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9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">
            <a:extLst>
              <a:ext uri="{FF2B5EF4-FFF2-40B4-BE49-F238E27FC236}">
                <a16:creationId xmlns:a16="http://schemas.microsoft.com/office/drawing/2014/main" id="{302DBB09-8FBE-96CC-6499-6CD981280E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143" y="3721343"/>
            <a:ext cx="6130226" cy="3363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[ETHOS AND VALUES]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[USPs (up to 5 unique selling points)]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1.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2.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3.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4.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5.</a:t>
            </a:r>
          </a:p>
          <a:p>
            <a:pPr lvl="0"/>
            <a:endParaRPr lang="en-US" sz="1100"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H1">
            <a:extLst>
              <a:ext uri="{FF2B5EF4-FFF2-40B4-BE49-F238E27FC236}">
                <a16:creationId xmlns:a16="http://schemas.microsoft.com/office/drawing/2014/main" id="{FBE31772-C2BB-A010-F730-6B41A5345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2985033"/>
            <a:ext cx="6085468" cy="572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What makes us special?</a:t>
            </a:r>
          </a:p>
        </p:txBody>
      </p:sp>
      <p:sp>
        <p:nvSpPr>
          <p:cNvPr id="8" name="P">
            <a:extLst>
              <a:ext uri="{FF2B5EF4-FFF2-40B4-BE49-F238E27FC236}">
                <a16:creationId xmlns:a16="http://schemas.microsoft.com/office/drawing/2014/main" id="{5FB1C866-575A-9991-F4AD-D1FFCDFDAB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438" y="1193800"/>
            <a:ext cx="6130226" cy="1627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[HISTORY AND ACHIEVEMENTS]</a:t>
            </a:r>
            <a:endParaRPr lang="en-US" dirty="0"/>
          </a:p>
        </p:txBody>
      </p:sp>
      <p:sp>
        <p:nvSpPr>
          <p:cNvPr id="7" name="H1">
            <a:extLst>
              <a:ext uri="{FF2B5EF4-FFF2-40B4-BE49-F238E27FC236}">
                <a16:creationId xmlns:a16="http://schemas.microsoft.com/office/drawing/2014/main" id="{A5F817C6-450E-B429-F638-921AD81D79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733" y="457489"/>
            <a:ext cx="6085468" cy="572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Our Story</a:t>
            </a:r>
          </a:p>
        </p:txBody>
      </p:sp>
    </p:spTree>
    <p:extLst>
      <p:ext uri="{BB962C8B-B14F-4D97-AF65-F5344CB8AC3E}">
        <p14:creationId xmlns:p14="http://schemas.microsoft.com/office/powerpoint/2010/main" val="329640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2">
            <a:extLst>
              <a:ext uri="{FF2B5EF4-FFF2-40B4-BE49-F238E27FC236}">
                <a16:creationId xmlns:a16="http://schemas.microsoft.com/office/drawing/2014/main" id="{C8B38F51-D716-3C7F-0C82-9EA1B1E7B6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1855" y="1243585"/>
            <a:ext cx="2152760" cy="258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b="1" kern="1200" dirty="0" smtClean="0">
                <a:solidFill>
                  <a:srgbClr val="78D0F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 lang="en-GB" smtClean="0"/>
            </a:lvl2pPr>
            <a:lvl3pPr marL="685800" indent="0">
              <a:buNone/>
              <a:defRPr lang="en-GB" smtClean="0"/>
            </a:lvl3pPr>
            <a:lvl4pPr marL="1028700" indent="0">
              <a:buNone/>
              <a:defRPr lang="en-GB" smtClean="0"/>
            </a:lvl4pPr>
            <a:lvl5pPr marL="1371600" indent="0">
              <a:buNone/>
              <a:defRPr lang="en-US"/>
            </a:lvl5pPr>
          </a:lstStyle>
          <a:p>
            <a:pPr lvl="0"/>
            <a:r>
              <a:rPr lang="en-GB" dirty="0"/>
              <a:t>Our STARS Values</a:t>
            </a:r>
          </a:p>
        </p:txBody>
      </p:sp>
      <p:sp>
        <p:nvSpPr>
          <p:cNvPr id="7" name="P">
            <a:extLst>
              <a:ext uri="{FF2B5EF4-FFF2-40B4-BE49-F238E27FC236}">
                <a16:creationId xmlns:a16="http://schemas.microsoft.com/office/drawing/2014/main" id="{27BF56B7-D702-856E-AB26-AD3F75D790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733" y="6998563"/>
            <a:ext cx="3526159" cy="2262667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">
            <a:extLst>
              <a:ext uri="{FF2B5EF4-FFF2-40B4-BE49-F238E27FC236}">
                <a16:creationId xmlns:a16="http://schemas.microsoft.com/office/drawing/2014/main" id="{CE3270E4-86D5-A592-EB08-786189CFC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733" y="5632401"/>
            <a:ext cx="3526159" cy="1152332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5" name="P">
            <a:extLst>
              <a:ext uri="{FF2B5EF4-FFF2-40B4-BE49-F238E27FC236}">
                <a16:creationId xmlns:a16="http://schemas.microsoft.com/office/drawing/2014/main" id="{C998588A-2AFD-E4B9-2CDD-92EE3D40FA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733" y="1243585"/>
            <a:ext cx="3526159" cy="41749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0" name="H1">
            <a:extLst>
              <a:ext uri="{FF2B5EF4-FFF2-40B4-BE49-F238E27FC236}">
                <a16:creationId xmlns:a16="http://schemas.microsoft.com/office/drawing/2014/main" id="{D7FB1E78-3E98-7241-96D6-47F49C92D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33" y="457489"/>
            <a:ext cx="5823882" cy="572266"/>
          </a:xfrm>
          <a:prstGeom prst="rect">
            <a:avLst/>
          </a:prstGeom>
        </p:spPr>
        <p:txBody>
          <a:bodyPr/>
          <a:lstStyle>
            <a:lvl1pPr>
              <a:defRPr lang="en-GB" sz="4000" b="1" kern="1200" dirty="0" smtClean="0">
                <a:solidFill>
                  <a:srgbClr val="78D0F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r>
              <a:rPr lang="en-GB" dirty="0"/>
              <a:t>Click to edit text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AA6D111-1774-FC30-70EB-2E00EE0A13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59388" y="2175923"/>
            <a:ext cx="1101725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GB" dirty="0"/>
              <a:t>Sharing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A206888-CE21-5074-A9EC-98E3705871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388" y="3465504"/>
            <a:ext cx="1101725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GB" dirty="0"/>
              <a:t>Trust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48C0535-C407-6487-FA70-A30E4F5FC4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59120" y="4755085"/>
            <a:ext cx="1426160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GB" dirty="0"/>
              <a:t>Achievement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58C2EEFA-2EB1-CE94-7FF2-9D97B4C58C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9388" y="6053839"/>
            <a:ext cx="1101725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GB" dirty="0"/>
              <a:t>Respect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C5A2BD30-A6FE-DF68-6D11-ACEF97E904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9388" y="7336229"/>
            <a:ext cx="1101725" cy="25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GB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9843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78D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">
            <a:extLst>
              <a:ext uri="{FF2B5EF4-FFF2-40B4-BE49-F238E27FC236}">
                <a16:creationId xmlns:a16="http://schemas.microsoft.com/office/drawing/2014/main" id="{25405503-F129-05EF-9C71-29969E525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990" y="1763486"/>
            <a:ext cx="2197706" cy="7887135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200" b="0">
                <a:solidFill>
                  <a:srgbClr val="06436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Summerhill Primary Academy Summerhill's Little Treasures </a:t>
            </a:r>
          </a:p>
          <a:p>
            <a:pPr lvl="0"/>
            <a:r>
              <a:rPr lang="en-GB" dirty="0"/>
              <a:t>Jubilee Park Academy </a:t>
            </a:r>
          </a:p>
          <a:p>
            <a:pPr lvl="0"/>
            <a:r>
              <a:rPr lang="en-GB" dirty="0"/>
              <a:t>Dudley Wood Primary School </a:t>
            </a:r>
          </a:p>
          <a:p>
            <a:pPr lvl="0"/>
            <a:r>
              <a:rPr lang="en-GB" dirty="0" err="1"/>
              <a:t>Wychbold</a:t>
            </a:r>
            <a:r>
              <a:rPr lang="en-GB" dirty="0"/>
              <a:t> First and Nursery School </a:t>
            </a:r>
          </a:p>
          <a:p>
            <a:pPr lvl="0"/>
            <a:r>
              <a:rPr lang="en-GB" dirty="0"/>
              <a:t>St Peter's Droitwich CofE Academy </a:t>
            </a:r>
          </a:p>
          <a:p>
            <a:pPr lvl="0"/>
            <a:r>
              <a:rPr lang="en-GB" dirty="0"/>
              <a:t>North Worcester Primary Academy</a:t>
            </a:r>
          </a:p>
          <a:p>
            <a:pPr lvl="0"/>
            <a:r>
              <a:rPr lang="en-GB" dirty="0"/>
              <a:t>Northwick Manor Primary School </a:t>
            </a:r>
          </a:p>
          <a:p>
            <a:pPr lvl="0"/>
            <a:r>
              <a:rPr lang="en-GB" dirty="0"/>
              <a:t>Cranham Primary School </a:t>
            </a:r>
          </a:p>
          <a:p>
            <a:pPr lvl="0"/>
            <a:r>
              <a:rPr lang="en-GB" dirty="0"/>
              <a:t>Cherry Orchard Primary School </a:t>
            </a:r>
          </a:p>
          <a:p>
            <a:pPr lvl="0"/>
            <a:r>
              <a:rPr lang="en-GB" dirty="0"/>
              <a:t>St </a:t>
            </a:r>
            <a:r>
              <a:rPr lang="en-GB" dirty="0" err="1"/>
              <a:t>Clement's</a:t>
            </a:r>
            <a:r>
              <a:rPr lang="en-GB" dirty="0"/>
              <a:t> CofE Primary School and Pre-School</a:t>
            </a:r>
          </a:p>
          <a:p>
            <a:pPr lvl="0"/>
            <a:r>
              <a:rPr lang="en-GB" dirty="0"/>
              <a:t>Great Witley CE Primary School </a:t>
            </a:r>
          </a:p>
          <a:p>
            <a:pPr lvl="0"/>
            <a:r>
              <a:rPr lang="en-GB" dirty="0" err="1"/>
              <a:t>Cutnall</a:t>
            </a:r>
            <a:r>
              <a:rPr lang="en-GB" dirty="0"/>
              <a:t> Green CofE Primary School </a:t>
            </a:r>
          </a:p>
          <a:p>
            <a:pPr lvl="0"/>
            <a:r>
              <a:rPr lang="en-GB" dirty="0" err="1"/>
              <a:t>Burlish</a:t>
            </a:r>
            <a:r>
              <a:rPr lang="en-GB" dirty="0"/>
              <a:t> Park Primary School </a:t>
            </a:r>
          </a:p>
          <a:p>
            <a:pPr lvl="0"/>
            <a:r>
              <a:rPr lang="en-GB" dirty="0" err="1"/>
              <a:t>Heronswood</a:t>
            </a:r>
            <a:r>
              <a:rPr lang="en-GB" dirty="0"/>
              <a:t> Primary School </a:t>
            </a:r>
          </a:p>
          <a:p>
            <a:pPr lvl="0"/>
            <a:r>
              <a:rPr lang="en-GB" dirty="0"/>
              <a:t>Unity Academy 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6E692CD-E3F6-D019-C059-B3F26D7D1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591" y="494393"/>
            <a:ext cx="2477106" cy="1269093"/>
          </a:xfrm>
          <a:prstGeom prst="rect">
            <a:avLst/>
          </a:prstGeom>
        </p:spPr>
        <p:txBody>
          <a:bodyPr/>
          <a:lstStyle>
            <a:lvl1pPr>
              <a:defRPr lang="en-US" sz="4000" b="1" kern="1200" dirty="0" smtClean="0">
                <a:solidFill>
                  <a:srgbClr val="064360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r>
              <a:rPr lang="en-GB" dirty="0"/>
              <a:t>Our</a:t>
            </a:r>
            <a:br>
              <a:rPr lang="en-GB" dirty="0"/>
            </a:br>
            <a:r>
              <a:rPr lang="en-GB" dirty="0"/>
              <a:t>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7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">
            <a:extLst>
              <a:ext uri="{FF2B5EF4-FFF2-40B4-BE49-F238E27FC236}">
                <a16:creationId xmlns:a16="http://schemas.microsoft.com/office/drawing/2014/main" id="{BEBE34F0-C79C-A071-E017-92FEC06DF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144" y="0"/>
            <a:ext cx="6867144" cy="3671151"/>
          </a:xfrm>
          <a:custGeom>
            <a:avLst/>
            <a:gdLst>
              <a:gd name="connsiteX0" fmla="*/ 0 w 6858000"/>
              <a:gd name="connsiteY0" fmla="*/ 0 h 3983038"/>
              <a:gd name="connsiteX1" fmla="*/ 6858000 w 6858000"/>
              <a:gd name="connsiteY1" fmla="*/ 0 h 3983038"/>
              <a:gd name="connsiteX2" fmla="*/ 6858000 w 6858000"/>
              <a:gd name="connsiteY2" fmla="*/ 3983038 h 3983038"/>
              <a:gd name="connsiteX3" fmla="*/ 0 w 6858000"/>
              <a:gd name="connsiteY3" fmla="*/ 3983038 h 3983038"/>
              <a:gd name="connsiteX4" fmla="*/ 0 w 6858000"/>
              <a:gd name="connsiteY4" fmla="*/ 0 h 3983038"/>
              <a:gd name="connsiteX0" fmla="*/ 0 w 6858000"/>
              <a:gd name="connsiteY0" fmla="*/ 0 h 3983038"/>
              <a:gd name="connsiteX1" fmla="*/ 6858000 w 6858000"/>
              <a:gd name="connsiteY1" fmla="*/ 0 h 3983038"/>
              <a:gd name="connsiteX2" fmla="*/ 6858000 w 6858000"/>
              <a:gd name="connsiteY2" fmla="*/ 3983038 h 3983038"/>
              <a:gd name="connsiteX3" fmla="*/ 0 w 6858000"/>
              <a:gd name="connsiteY3" fmla="*/ 3277959 h 3983038"/>
              <a:gd name="connsiteX4" fmla="*/ 0 w 6858000"/>
              <a:gd name="connsiteY4" fmla="*/ 0 h 3983038"/>
              <a:gd name="connsiteX0" fmla="*/ 0 w 6858000"/>
              <a:gd name="connsiteY0" fmla="*/ 0 h 3277959"/>
              <a:gd name="connsiteX1" fmla="*/ 6858000 w 6858000"/>
              <a:gd name="connsiteY1" fmla="*/ 0 h 3277959"/>
              <a:gd name="connsiteX2" fmla="*/ 6858000 w 6858000"/>
              <a:gd name="connsiteY2" fmla="*/ 3156773 h 3277959"/>
              <a:gd name="connsiteX3" fmla="*/ 0 w 6858000"/>
              <a:gd name="connsiteY3" fmla="*/ 3277959 h 3277959"/>
              <a:gd name="connsiteX4" fmla="*/ 0 w 6858000"/>
              <a:gd name="connsiteY4" fmla="*/ 0 h 3277959"/>
              <a:gd name="connsiteX0" fmla="*/ 0 w 6858000"/>
              <a:gd name="connsiteY0" fmla="*/ 0 h 3277959"/>
              <a:gd name="connsiteX1" fmla="*/ 6858000 w 6858000"/>
              <a:gd name="connsiteY1" fmla="*/ 0 h 3277959"/>
              <a:gd name="connsiteX2" fmla="*/ 6858000 w 6858000"/>
              <a:gd name="connsiteY2" fmla="*/ 3156773 h 3277959"/>
              <a:gd name="connsiteX3" fmla="*/ 0 w 6858000"/>
              <a:gd name="connsiteY3" fmla="*/ 3277959 h 3277959"/>
              <a:gd name="connsiteX4" fmla="*/ 0 w 6858000"/>
              <a:gd name="connsiteY4" fmla="*/ 0 h 3277959"/>
              <a:gd name="connsiteX0" fmla="*/ 0 w 6858000"/>
              <a:gd name="connsiteY0" fmla="*/ 0 h 3277959"/>
              <a:gd name="connsiteX1" fmla="*/ 6858000 w 6858000"/>
              <a:gd name="connsiteY1" fmla="*/ 0 h 3277959"/>
              <a:gd name="connsiteX2" fmla="*/ 6858000 w 6858000"/>
              <a:gd name="connsiteY2" fmla="*/ 3156773 h 3277959"/>
              <a:gd name="connsiteX3" fmla="*/ 0 w 6858000"/>
              <a:gd name="connsiteY3" fmla="*/ 3277959 h 3277959"/>
              <a:gd name="connsiteX4" fmla="*/ 0 w 6858000"/>
              <a:gd name="connsiteY4" fmla="*/ 0 h 3277959"/>
              <a:gd name="connsiteX0" fmla="*/ 0 w 6858000"/>
              <a:gd name="connsiteY0" fmla="*/ 0 h 3277959"/>
              <a:gd name="connsiteX1" fmla="*/ 6858000 w 6858000"/>
              <a:gd name="connsiteY1" fmla="*/ 0 h 3277959"/>
              <a:gd name="connsiteX2" fmla="*/ 6858000 w 6858000"/>
              <a:gd name="connsiteY2" fmla="*/ 3156773 h 3277959"/>
              <a:gd name="connsiteX3" fmla="*/ 0 w 6858000"/>
              <a:gd name="connsiteY3" fmla="*/ 3277959 h 3277959"/>
              <a:gd name="connsiteX4" fmla="*/ 0 w 6858000"/>
              <a:gd name="connsiteY4" fmla="*/ 0 h 3277959"/>
              <a:gd name="connsiteX0" fmla="*/ 0 w 6858000"/>
              <a:gd name="connsiteY0" fmla="*/ 0 h 3277959"/>
              <a:gd name="connsiteX1" fmla="*/ 6858000 w 6858000"/>
              <a:gd name="connsiteY1" fmla="*/ 0 h 3277959"/>
              <a:gd name="connsiteX2" fmla="*/ 6858000 w 6858000"/>
              <a:gd name="connsiteY2" fmla="*/ 3156773 h 3277959"/>
              <a:gd name="connsiteX3" fmla="*/ 0 w 6858000"/>
              <a:gd name="connsiteY3" fmla="*/ 3277959 h 3277959"/>
              <a:gd name="connsiteX4" fmla="*/ 0 w 6858000"/>
              <a:gd name="connsiteY4" fmla="*/ 0 h 3277959"/>
              <a:gd name="connsiteX0" fmla="*/ 0 w 6858000"/>
              <a:gd name="connsiteY0" fmla="*/ 0 h 3277959"/>
              <a:gd name="connsiteX1" fmla="*/ 6858000 w 6858000"/>
              <a:gd name="connsiteY1" fmla="*/ 0 h 3277959"/>
              <a:gd name="connsiteX2" fmla="*/ 6858000 w 6858000"/>
              <a:gd name="connsiteY2" fmla="*/ 3156773 h 3277959"/>
              <a:gd name="connsiteX3" fmla="*/ 0 w 6858000"/>
              <a:gd name="connsiteY3" fmla="*/ 3277959 h 3277959"/>
              <a:gd name="connsiteX4" fmla="*/ 0 w 6858000"/>
              <a:gd name="connsiteY4" fmla="*/ 0 h 3277959"/>
              <a:gd name="connsiteX0" fmla="*/ 0 w 6867144"/>
              <a:gd name="connsiteY0" fmla="*/ 0 h 3671151"/>
              <a:gd name="connsiteX1" fmla="*/ 6867144 w 6867144"/>
              <a:gd name="connsiteY1" fmla="*/ 393192 h 3671151"/>
              <a:gd name="connsiteX2" fmla="*/ 6867144 w 6867144"/>
              <a:gd name="connsiteY2" fmla="*/ 3549965 h 3671151"/>
              <a:gd name="connsiteX3" fmla="*/ 9144 w 6867144"/>
              <a:gd name="connsiteY3" fmla="*/ 3671151 h 3671151"/>
              <a:gd name="connsiteX4" fmla="*/ 0 w 6867144"/>
              <a:gd name="connsiteY4" fmla="*/ 0 h 3671151"/>
              <a:gd name="connsiteX0" fmla="*/ 0 w 6867144"/>
              <a:gd name="connsiteY0" fmla="*/ 0 h 3671151"/>
              <a:gd name="connsiteX1" fmla="*/ 6867144 w 6867144"/>
              <a:gd name="connsiteY1" fmla="*/ 9144 h 3671151"/>
              <a:gd name="connsiteX2" fmla="*/ 6867144 w 6867144"/>
              <a:gd name="connsiteY2" fmla="*/ 3549965 h 3671151"/>
              <a:gd name="connsiteX3" fmla="*/ 9144 w 6867144"/>
              <a:gd name="connsiteY3" fmla="*/ 3671151 h 3671151"/>
              <a:gd name="connsiteX4" fmla="*/ 0 w 6867144"/>
              <a:gd name="connsiteY4" fmla="*/ 0 h 367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144" h="3671151">
                <a:moveTo>
                  <a:pt x="0" y="0"/>
                </a:moveTo>
                <a:lnTo>
                  <a:pt x="6867144" y="9144"/>
                </a:lnTo>
                <a:lnTo>
                  <a:pt x="6867144" y="3549965"/>
                </a:lnTo>
                <a:cubicBezTo>
                  <a:pt x="3567592" y="2742062"/>
                  <a:pt x="620579" y="3168047"/>
                  <a:pt x="9144" y="3671151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B268BDC7-0672-17F3-DCA6-58521D4F7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13422"/>
            <a:ext cx="6858000" cy="6892578"/>
          </a:xfrm>
          <a:prstGeom prst="rect">
            <a:avLst/>
          </a:prstGeom>
        </p:spPr>
      </p:pic>
      <p:sp>
        <p:nvSpPr>
          <p:cNvPr id="10" name="H1">
            <a:extLst>
              <a:ext uri="{FF2B5EF4-FFF2-40B4-BE49-F238E27FC236}">
                <a16:creationId xmlns:a16="http://schemas.microsoft.com/office/drawing/2014/main" id="{69D6A5BB-647B-8D06-5062-58FE9C588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404" y="4109055"/>
            <a:ext cx="4872037" cy="572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8D0F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About the Role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5CD1EF7-7712-A50A-7A99-3D2CFC3109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2215" y="5073650"/>
            <a:ext cx="157214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Job Title: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EB66D28-9379-A5AA-70F8-3C54AD7E2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5945" y="5073651"/>
            <a:ext cx="4567730" cy="26696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GB" sz="14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A10A9B9F-97E7-FEB1-24D0-80F2BF6BDC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2215" y="5430111"/>
            <a:ext cx="157214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Salary: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62F3A48B-4060-CA62-CCB9-979582CFA1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945" y="5430112"/>
            <a:ext cx="4567730" cy="26696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GB" sz="14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D54AFEA0-ACB0-4D59-5818-9E6C1ACECE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2215" y="5786570"/>
            <a:ext cx="157214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Contract Type: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906F766-1E0D-809F-EA08-B4E0D92CE2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75945" y="5786571"/>
            <a:ext cx="4567730" cy="26696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GB" sz="14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2F8C6CC2-FD40-5A9A-E63D-836707E5B0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2215" y="6143027"/>
            <a:ext cx="157214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Reporting To: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EBE5CF7-60FA-68B9-5C6E-924DF23C67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75945" y="6143028"/>
            <a:ext cx="4567730" cy="26696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GB" sz="14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3F24C10A-0C73-40A2-7D71-49BC526796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2215" y="6499483"/>
            <a:ext cx="157214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Location: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8D61D60F-4879-5FC4-01AD-5A360442BB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5945" y="6499484"/>
            <a:ext cx="4567730" cy="26696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GB" sz="14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88D36E32-884A-B5AE-9E1A-48A036B25B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215" y="6855937"/>
            <a:ext cx="157214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 dirty="0"/>
              <a:t>About: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DA63F799-6551-F9DC-EBE2-218B88979A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75945" y="6855937"/>
            <a:ext cx="4567730" cy="27840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GB" sz="14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2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">
            <a:extLst>
              <a:ext uri="{FF2B5EF4-FFF2-40B4-BE49-F238E27FC236}">
                <a16:creationId xmlns:a16="http://schemas.microsoft.com/office/drawing/2014/main" id="{2A5F2DC2-F262-32D3-2902-EDD6FFBD92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438" y="1193800"/>
            <a:ext cx="6130226" cy="1304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z="1100" b="0" i="0" dirty="0">
                <a:latin typeface="Poppins" pitchFamily="2" charset="77"/>
                <a:cs typeface="Poppins" pitchFamily="2" charset="77"/>
              </a:rPr>
              <a:t>Headteacher welcome/ short introduction: 120- 130 words</a:t>
            </a:r>
            <a:endParaRPr lang="en-US" dirty="0"/>
          </a:p>
        </p:txBody>
      </p:sp>
      <p:sp>
        <p:nvSpPr>
          <p:cNvPr id="10" name="H1">
            <a:extLst>
              <a:ext uri="{FF2B5EF4-FFF2-40B4-BE49-F238E27FC236}">
                <a16:creationId xmlns:a16="http://schemas.microsoft.com/office/drawing/2014/main" id="{946345AD-8B53-0A31-A27D-D6D5A290DB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5438" y="2698900"/>
            <a:ext cx="6085468" cy="572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8D0F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11" name="P">
            <a:extLst>
              <a:ext uri="{FF2B5EF4-FFF2-40B4-BE49-F238E27FC236}">
                <a16:creationId xmlns:a16="http://schemas.microsoft.com/office/drawing/2014/main" id="{13FB55B3-B66C-032A-FD26-6E8B97C10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438" y="3471787"/>
            <a:ext cx="6130226" cy="5976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algn="l" rtl="0" fontAlgn="base">
              <a:lnSpc>
                <a:spcPts val="2509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1100" b="1" dirty="0">
                <a:effectLst/>
              </a:rPr>
              <a:t>School overview template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[School name] is a [primary school/first school/ nursery] located in [City/Town]. 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It has [pupil numbers] pupils from age [age – age years] and [staff numbers].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Established in [year] joined, the school joined The Rivers CofE Academy Trust in [year].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200" b="1" i="0" dirty="0">
                <a:effectLst/>
              </a:rPr>
              <a:t>Ethos</a:t>
            </a:r>
            <a:r>
              <a:rPr lang="en-US" sz="1200" b="0" i="0" dirty="0">
                <a:effectLst/>
              </a:rPr>
              <a:t>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[Write a paragraph overview which explains the culture of the school, how you develop pupils and provide them with an extraordinary education].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200" b="1" i="0" dirty="0">
                <a:effectLst/>
              </a:rPr>
              <a:t>Performance</a:t>
            </a:r>
            <a:r>
              <a:rPr lang="en-US" sz="1200" b="0" i="0" dirty="0">
                <a:effectLst/>
              </a:rPr>
              <a:t>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At this school [%] of pupils meet expected standard and [%] of pupils are achieving at a higher standard at Key Stage 2.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Our latest Ofsted judgment: 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200" b="1" i="0" dirty="0">
                <a:effectLst/>
              </a:rPr>
              <a:t>Review score</a:t>
            </a:r>
            <a:r>
              <a:rPr lang="en-US" sz="1200" b="0" i="0" dirty="0">
                <a:effectLst/>
              </a:rPr>
              <a:t>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[%] parents that would recommend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[%] staff that would recommend 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Or positive quote from parent or pupil feedback </a:t>
            </a:r>
          </a:p>
        </p:txBody>
      </p:sp>
      <p:sp>
        <p:nvSpPr>
          <p:cNvPr id="7" name="H1">
            <a:extLst>
              <a:ext uri="{FF2B5EF4-FFF2-40B4-BE49-F238E27FC236}">
                <a16:creationId xmlns:a16="http://schemas.microsoft.com/office/drawing/2014/main" id="{637C4D92-3AF5-56DE-7F9C-FE832BA727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733" y="457489"/>
            <a:ext cx="6085468" cy="572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8D0F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63635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">
            <a:extLst>
              <a:ext uri="{FF2B5EF4-FFF2-40B4-BE49-F238E27FC236}">
                <a16:creationId xmlns:a16="http://schemas.microsoft.com/office/drawing/2014/main" id="{C998588A-2AFD-E4B9-2CDD-92EE3D40FA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733" y="1931494"/>
            <a:ext cx="6097776" cy="5840905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FFEB6316-04D0-0C71-28B2-9F480E9E1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733" y="1405777"/>
            <a:ext cx="2205638" cy="266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Key Responsibilities:</a:t>
            </a:r>
          </a:p>
        </p:txBody>
      </p:sp>
      <p:sp>
        <p:nvSpPr>
          <p:cNvPr id="3" name="H1">
            <a:extLst>
              <a:ext uri="{FF2B5EF4-FFF2-40B4-BE49-F238E27FC236}">
                <a16:creationId xmlns:a16="http://schemas.microsoft.com/office/drawing/2014/main" id="{C0A2955C-CC63-B11C-4B3E-48C67D311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733" y="457489"/>
            <a:ext cx="4872037" cy="572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8D0F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793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1">
            <a:extLst>
              <a:ext uri="{FF2B5EF4-FFF2-40B4-BE49-F238E27FC236}">
                <a16:creationId xmlns:a16="http://schemas.microsoft.com/office/drawing/2014/main" id="{82071FE3-8267-F409-C354-E445DE3648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733" y="457489"/>
            <a:ext cx="6085468" cy="50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78D0F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Person Specifications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953C63-4F5F-801B-7C7B-425D889A0D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733" y="1306933"/>
            <a:ext cx="3979862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0E302F2-500A-EA5B-CDA7-ACDA85D78E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733" y="1681583"/>
            <a:ext cx="6085468" cy="665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1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F4466FA-03FA-8E9F-9A07-62E47D7C8B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732" y="2506146"/>
            <a:ext cx="3979861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007A75-D087-E004-25CF-6A6BB1BF0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733" y="2880796"/>
            <a:ext cx="6085468" cy="665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1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9C81A36-BC86-2964-4BBB-A3594B994B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733" y="3705359"/>
            <a:ext cx="3979860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4BD6029-416B-9E76-E104-E6084E7B45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733" y="4080009"/>
            <a:ext cx="6085468" cy="665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1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8ADD9E0-B040-1A06-1FF0-1CC7F3B6FA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733" y="4904572"/>
            <a:ext cx="3979860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191C4F0-53D1-F93E-BD72-D5F9490709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733" y="5279222"/>
            <a:ext cx="6085468" cy="665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100" b="0" kern="1200" dirty="0" smtClean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7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9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">
            <a:extLst>
              <a:ext uri="{FF2B5EF4-FFF2-40B4-BE49-F238E27FC236}">
                <a16:creationId xmlns:a16="http://schemas.microsoft.com/office/drawing/2014/main" id="{115D0006-771D-0460-CB3A-F05AF16530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61658" y="1196609"/>
            <a:ext cx="2988129" cy="695134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400" b="0">
                <a:solidFill>
                  <a:srgbClr val="01436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1100" b="1" dirty="0"/>
              <a:t>Other staff benefits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Competitive salary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Six INSET days per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Protected CPL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Continued professional development pathway for every 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 work communication outside working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Excellent holiday entitlement for support staff: Bank holidays plus 25 days paid holiday (pro rata)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5 days extra paid holiday after 5 years’ service (pro rata)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Time for You’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Family-friendly policies including flexible working, occupational maternity and paternity pay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Reasonable release time for significant personal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Length of service awards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Resources for retirement and financial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Cycle-to-work 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Free tea, coffee and milk</a:t>
            </a:r>
            <a:endParaRPr lang="en-US" dirty="0"/>
          </a:p>
        </p:txBody>
      </p:sp>
      <p:sp>
        <p:nvSpPr>
          <p:cNvPr id="3" name="P">
            <a:extLst>
              <a:ext uri="{FF2B5EF4-FFF2-40B4-BE49-F238E27FC236}">
                <a16:creationId xmlns:a16="http://schemas.microsoft.com/office/drawing/2014/main" id="{C6DB368A-4D6E-6C56-78B8-91F4D68B7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572" y="1196609"/>
            <a:ext cx="2988129" cy="6951348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200" b="0">
                <a:solidFill>
                  <a:srgbClr val="01436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1100" dirty="0"/>
              <a:t>We believe that collaboration and staff wellbeing are at the heart of our success.</a:t>
            </a:r>
          </a:p>
          <a:p>
            <a:r>
              <a:rPr lang="en-US" sz="1100" dirty="0"/>
              <a:t>Supported by our trust, we offer a range of benefits to enhance our work environment and support the professional and personal growth of our staff, including work-life balance.</a:t>
            </a:r>
          </a:p>
          <a:p>
            <a:endParaRPr lang="en-US" sz="1100" dirty="0"/>
          </a:p>
          <a:p>
            <a:r>
              <a:rPr lang="en-US" sz="1100" b="1" dirty="0"/>
              <a:t>Education Mutual</a:t>
            </a:r>
          </a:p>
          <a:p>
            <a:r>
              <a:rPr lang="en-US" sz="1100" dirty="0"/>
              <a:t>Staff can access a comprehensive range of healthcare services through Education Mutual, including mental health support, 24/7 GP Healthline, physiotherapy, stress management resources, and occupational health services.</a:t>
            </a:r>
          </a:p>
          <a:p>
            <a:r>
              <a:rPr lang="en-US" sz="1100" dirty="0"/>
              <a:t>Find out more about Healthcare and Wellbeing Services here: 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www.educationmutual.co.uk/service/healthcare-and-wellbeing/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Local Government Pension Scheme (LGPS)</a:t>
            </a:r>
          </a:p>
          <a:p>
            <a:r>
              <a:rPr lang="en-US" sz="1100" dirty="0"/>
              <a:t>The Local Government Pension Scheme (LGPS) is a defined benefit plan, meaning your pension is calculated based on your salary and length of service and adjusted for inflation. This ensures a secure and guaranteed income in retirement, unaffected by investment performance.</a:t>
            </a:r>
          </a:p>
          <a:p>
            <a:r>
              <a:rPr lang="en-US" sz="1100" dirty="0"/>
              <a:t>Find out more about LGPS here: 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www.lgpsmember.org/</a:t>
            </a:r>
            <a:endParaRPr lang="en-US" sz="1100" dirty="0"/>
          </a:p>
        </p:txBody>
      </p:sp>
      <p:sp>
        <p:nvSpPr>
          <p:cNvPr id="5" name="H1">
            <a:extLst>
              <a:ext uri="{FF2B5EF4-FFF2-40B4-BE49-F238E27FC236}">
                <a16:creationId xmlns:a16="http://schemas.microsoft.com/office/drawing/2014/main" id="{43D46743-9017-829A-D8E3-4126B6AF11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733" y="457489"/>
            <a:ext cx="6085468" cy="50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14360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Staff Benefits</a:t>
            </a:r>
          </a:p>
        </p:txBody>
      </p:sp>
    </p:spTree>
    <p:extLst>
      <p:ext uri="{BB962C8B-B14F-4D97-AF65-F5344CB8AC3E}">
        <p14:creationId xmlns:p14="http://schemas.microsoft.com/office/powerpoint/2010/main" val="116255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9" r:id="rId3"/>
    <p:sldLayoutId id="2147483666" r:id="rId4"/>
    <p:sldLayoutId id="2147483667" r:id="rId5"/>
    <p:sldLayoutId id="2147483678" r:id="rId6"/>
    <p:sldLayoutId id="2147483674" r:id="rId7"/>
    <p:sldLayoutId id="2147483668" r:id="rId8"/>
    <p:sldLayoutId id="2147483672" r:id="rId9"/>
    <p:sldLayoutId id="2147483675" r:id="rId10"/>
    <p:sldLayoutId id="2147483669" r:id="rId11"/>
    <p:sldLayoutId id="21474836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wickmanor.ovw4.devwebsit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emf"/><Relationship Id="rId5" Type="http://schemas.openxmlformats.org/officeDocument/2006/relationships/hyperlink" Target="https://www.riverscofe.co.uk/" TargetMode="External"/><Relationship Id="rId4" Type="http://schemas.openxmlformats.org/officeDocument/2006/relationships/hyperlink" Target="mailto:info@riverscofe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mutual.co.uk/service/healthcare-and-wellbe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gpsmembe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verscofe.co.uk/current-vacancies-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nwoffice@riverscofe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A0226F5-5E87-F5C0-E2F8-412F289573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484" b="9484"/>
          <a:stretch>
            <a:fillRect/>
          </a:stretch>
        </p:blipFill>
        <p:spPr/>
      </p:pic>
      <p:sp>
        <p:nvSpPr>
          <p:cNvPr id="103" name="H1">
            <a:extLst>
              <a:ext uri="{FF2B5EF4-FFF2-40B4-BE49-F238E27FC236}">
                <a16:creationId xmlns:a16="http://schemas.microsoft.com/office/drawing/2014/main" id="{9F3423D6-40C8-A157-5B1F-DD0CBA47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Pack</a:t>
            </a:r>
          </a:p>
        </p:txBody>
      </p:sp>
      <p:sp>
        <p:nvSpPr>
          <p:cNvPr id="49" name="H2">
            <a:extLst>
              <a:ext uri="{FF2B5EF4-FFF2-40B4-BE49-F238E27FC236}">
                <a16:creationId xmlns:a16="http://schemas.microsoft.com/office/drawing/2014/main" id="{A90CA9F2-8FEB-5140-1BDA-11769C641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2635565"/>
            <a:ext cx="6000750" cy="508000"/>
          </a:xfrm>
        </p:spPr>
        <p:txBody>
          <a:bodyPr/>
          <a:lstStyle/>
          <a:p>
            <a:r>
              <a:rPr lang="en-US" dirty="0"/>
              <a:t>Kitchen Assistant x 2</a:t>
            </a:r>
          </a:p>
        </p:txBody>
      </p:sp>
      <p:pic>
        <p:nvPicPr>
          <p:cNvPr id="15" name="Image" descr="The text shows The Rivers C of E Academy Trust's vision: &quot;An extraordinary education for every pupil&quot;.">
            <a:extLst>
              <a:ext uri="{FF2B5EF4-FFF2-40B4-BE49-F238E27FC236}">
                <a16:creationId xmlns:a16="http://schemas.microsoft.com/office/drawing/2014/main" id="{0B7F5B2C-1442-6FD8-2038-E6272E39C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6452"/>
            <a:ext cx="6858000" cy="2743200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6531DEEF-F52B-FE33-5167-72CDDCEA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04" y="8767257"/>
            <a:ext cx="3441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1">
            <a:extLst>
              <a:ext uri="{FF2B5EF4-FFF2-40B4-BE49-F238E27FC236}">
                <a16:creationId xmlns:a16="http://schemas.microsoft.com/office/drawing/2014/main" id="{4FCD9235-2CA1-7F26-0B11-5227B67B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</a:t>
            </a:r>
          </a:p>
        </p:txBody>
      </p:sp>
      <p:sp>
        <p:nvSpPr>
          <p:cNvPr id="7" name="P">
            <a:extLst>
              <a:ext uri="{FF2B5EF4-FFF2-40B4-BE49-F238E27FC236}">
                <a16:creationId xmlns:a16="http://schemas.microsoft.com/office/drawing/2014/main" id="{C2D55B2B-7303-06EA-72A2-C355D962E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b="1" dirty="0"/>
              <a:t>Northwick Manor Primary School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dirty="0"/>
              <a:t>Northwick Road, Worcester WR3 7EA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dirty="0"/>
              <a:t>T: 01905 454430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dirty="0"/>
              <a:t>E: nwoffice@riverscofe.co.uk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Northwick Manor Primary School – Home</a:t>
            </a:r>
            <a:endParaRPr lang="en-US" dirty="0"/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b="1" dirty="0"/>
              <a:t>The Rivers C of E Academy Trust</a:t>
            </a:r>
            <a:r>
              <a:rPr lang="en-GB" dirty="0"/>
              <a:t> 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dirty="0"/>
              <a:t>School Lane, </a:t>
            </a:r>
            <a:r>
              <a:rPr lang="en-GB" dirty="0" err="1"/>
              <a:t>Cutnall</a:t>
            </a:r>
            <a:r>
              <a:rPr lang="en-GB" dirty="0"/>
              <a:t> Green, Droitwich, WR9 0PH 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b="1" dirty="0"/>
              <a:t>T</a:t>
            </a:r>
            <a:r>
              <a:rPr lang="en-GB" dirty="0"/>
              <a:t>: 01299 851178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b="1" dirty="0"/>
              <a:t>E</a:t>
            </a:r>
            <a:r>
              <a:rPr lang="en-GB" dirty="0"/>
              <a:t>:  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info@riverscofe.co.uk</a:t>
            </a:r>
            <a:endParaRPr lang="en-GB" dirty="0"/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b="1" dirty="0"/>
              <a:t>W</a:t>
            </a:r>
            <a:r>
              <a:rPr lang="en-GB" dirty="0"/>
              <a:t>: </a:t>
            </a:r>
            <a:r>
              <a:rPr lang="en-GB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www.riverscofe.co.uk/</a:t>
            </a:r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GB" dirty="0"/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EDE69403-CEC4-4C14-6B5A-DE031490E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66" y="340895"/>
            <a:ext cx="2937999" cy="7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BC301-0152-064D-99F8-51EFE7B96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33" y="457489"/>
            <a:ext cx="6085468" cy="5722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8D0F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Welcome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870027-59AF-C57F-525F-C72F288A54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88135" y="1111544"/>
            <a:ext cx="6821960" cy="1304479"/>
          </a:xfrm>
        </p:spPr>
        <p:txBody>
          <a:bodyPr/>
          <a:lstStyle/>
          <a:p>
            <a:pPr marL="457200" algn="just"/>
            <a:r>
              <a:rPr lang="en-GB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Thanks for your interest in our fantastic school</a:t>
            </a:r>
            <a:r>
              <a:rPr lang="en-US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. </a:t>
            </a:r>
          </a:p>
          <a:p>
            <a:pPr marL="457200" algn="just"/>
            <a:r>
              <a:rPr lang="en-GB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Children at Northwick experience a truly personal journey where they feel valued and able to flourish, supported by inspiring teachers and an array of superb educational, and co-curricular opportunities.  Happy children succeed, and we place the relationships between staff, children and parents at the forefront of all we do.</a:t>
            </a:r>
          </a:p>
          <a:p>
            <a:pPr marL="457200" algn="just">
              <a:buNone/>
            </a:pPr>
            <a:r>
              <a:rPr lang="en-GB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This is truly a remarkable and welcoming community to be a part of, for both staff and pupils.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E3A15-01CC-DB66-E0B1-7001499256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241B43-DFF9-B77B-80C4-511E55348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 fontAlgn="base">
              <a:lnSpc>
                <a:spcPts val="2509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1100" b="1" dirty="0">
                <a:effectLst/>
              </a:rPr>
              <a:t>School overview template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Northwick Manor is a primary school located in Worcester. 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It has 600 pupils from age [4 – 11 years] and 82 staff numbers.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Established over 80 years ago, the school joined The Rivers CofE Academy Trust in 2018.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200" b="1" i="0" dirty="0">
                <a:effectLst/>
              </a:rPr>
              <a:t>Ethos</a:t>
            </a:r>
            <a:r>
              <a:rPr lang="en-US" sz="1200" b="0" i="0" dirty="0">
                <a:effectLst/>
              </a:rPr>
              <a:t> </a:t>
            </a:r>
          </a:p>
          <a:p>
            <a:pPr algn="just" rtl="0" fontAlgn="base">
              <a:lnSpc>
                <a:spcPts val="1376"/>
              </a:lnSpc>
              <a:spcAft>
                <a:spcPts val="800"/>
              </a:spcAft>
            </a:pPr>
            <a:r>
              <a:rPr lang="en-US" b="0" i="0" dirty="0">
                <a:effectLst/>
              </a:rPr>
              <a:t>At Northwick we place a high value on the educational experience of all our pupils and achieve this within the atmosphere of a friendly learning community. The school’s principal philosophy is that ‘pupils should be confident, happy, and successful’. Together we aim to be a school of excellence, always encouraging our children to aim high, and providing opportunities for them to develop their talents and potential in a nurturing environment.</a:t>
            </a:r>
            <a:endParaRPr lang="en-GB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200" b="1" i="0" dirty="0">
                <a:effectLst/>
              </a:rPr>
              <a:t>Performance</a:t>
            </a:r>
            <a:r>
              <a:rPr lang="en-US" sz="1200" b="0" i="0" dirty="0">
                <a:effectLst/>
              </a:rPr>
              <a:t>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At this school </a:t>
            </a:r>
            <a:r>
              <a:rPr lang="en-US" dirty="0"/>
              <a:t>92%</a:t>
            </a:r>
            <a:r>
              <a:rPr lang="en-US" sz="1100" b="0" i="0" dirty="0">
                <a:effectLst/>
              </a:rPr>
              <a:t> of pupils met the expected standard in their Phonics Screening Test [2024] and </a:t>
            </a:r>
            <a:r>
              <a:rPr lang="en-US" dirty="0"/>
              <a:t>68.5</a:t>
            </a:r>
            <a:r>
              <a:rPr lang="en-US" sz="1100" b="0" i="0" dirty="0">
                <a:effectLst/>
              </a:rPr>
              <a:t>% of pupils met  the expected standard in Reading, Writing and Mathematics Combined at Key Stage 2. 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100" b="0" i="0" dirty="0">
                <a:effectLst/>
              </a:rPr>
              <a:t>Our latest Ofsted judgment:  Outstanding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en-US" sz="1200" b="1" i="0" dirty="0">
                <a:effectLst/>
              </a:rPr>
              <a:t>Review score</a:t>
            </a:r>
            <a:r>
              <a:rPr lang="en-US" sz="1200" b="0" i="0" dirty="0">
                <a:effectLst/>
              </a:rPr>
              <a:t>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</a:pPr>
            <a:r>
              <a:rPr lang="en-US" b="0" i="1" dirty="0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"We love the school, couldn't be happier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</a:pPr>
            <a:r>
              <a:rPr lang="en-US" b="0" i="1" dirty="0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with my child's progress“.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</a:pPr>
            <a:r>
              <a:rPr lang="en-GB" b="0" i="1" dirty="0">
                <a:solidFill>
                  <a:srgbClr val="489ED4"/>
                </a:solidFill>
                <a:effectLst/>
                <a:latin typeface="Raleway" pitchFamily="2" charset="0"/>
              </a:rPr>
              <a:t>Parent</a:t>
            </a:r>
            <a:endParaRPr lang="en-US" b="0" i="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H1">
            <a:extLst>
              <a:ext uri="{FF2B5EF4-FFF2-40B4-BE49-F238E27FC236}">
                <a16:creationId xmlns:a16="http://schemas.microsoft.com/office/drawing/2014/main" id="{EEE0E24B-6F0D-CF9E-D8DC-D5122896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14" name="P">
            <a:extLst>
              <a:ext uri="{FF2B5EF4-FFF2-40B4-BE49-F238E27FC236}">
                <a16:creationId xmlns:a16="http://schemas.microsoft.com/office/drawing/2014/main" id="{FA2D6D47-85B0-1DAF-113B-2CF5571F9B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0733" y="1243585"/>
            <a:ext cx="3526159" cy="4388816"/>
          </a:xfrm>
        </p:spPr>
        <p:txBody>
          <a:bodyPr/>
          <a:lstStyle/>
          <a:p>
            <a:pPr fontAlgn="base">
              <a:lnSpc>
                <a:spcPts val="1569"/>
              </a:lnSpc>
              <a:spcAft>
                <a:spcPts val="800"/>
              </a:spcAft>
            </a:pPr>
            <a:r>
              <a:rPr lang="en-GB" dirty="0"/>
              <a:t>The Rivers C of E Academy Trust is a multi-academy school trust, specialists in early years and primary provision, serving over 5250 pupils across three local authorities: Worcestershire, Dudley and Sandwell. ​ </a:t>
            </a:r>
          </a:p>
          <a:p>
            <a:pPr fontAlgn="base">
              <a:lnSpc>
                <a:spcPts val="1569"/>
              </a:lnSpc>
              <a:spcAft>
                <a:spcPts val="800"/>
              </a:spcAft>
            </a:pPr>
            <a:r>
              <a:rPr lang="en-GB" dirty="0"/>
              <a:t>Established in 2014, The Rivers C of E Academy Trust now comprises of a respected teaching alliance, sixteen </a:t>
            </a:r>
            <a:br>
              <a:rPr lang="en-GB" dirty="0"/>
            </a:br>
            <a:r>
              <a:rPr lang="en-GB" dirty="0"/>
              <a:t>‘Good’ and ‘Outstanding’ primary, first,</a:t>
            </a:r>
            <a:br>
              <a:rPr lang="en-GB" dirty="0"/>
            </a:br>
            <a:r>
              <a:rPr lang="en-GB" dirty="0"/>
              <a:t>and nursery settings and an alternative provision. We are a connected learning community with a shared aim to create </a:t>
            </a:r>
            <a:br>
              <a:rPr lang="en-GB" dirty="0"/>
            </a:br>
            <a:r>
              <a:rPr lang="en-GB" dirty="0">
                <a:solidFill>
                  <a:srgbClr val="78D0F3"/>
                </a:solidFill>
              </a:rPr>
              <a:t>‘</a:t>
            </a:r>
            <a:r>
              <a:rPr lang="en-GB" b="1" dirty="0">
                <a:solidFill>
                  <a:srgbClr val="78D0F3"/>
                </a:solidFill>
              </a:rPr>
              <a:t>an extraordinary education for every pupil</a:t>
            </a:r>
            <a:r>
              <a:rPr lang="en-GB" dirty="0">
                <a:solidFill>
                  <a:srgbClr val="78D0F3"/>
                </a:solidFill>
              </a:rPr>
              <a:t>’. ​ </a:t>
            </a:r>
          </a:p>
          <a:p>
            <a:pPr fontAlgn="base">
              <a:lnSpc>
                <a:spcPts val="1569"/>
              </a:lnSpc>
              <a:spcAft>
                <a:spcPts val="800"/>
              </a:spcAft>
            </a:pPr>
            <a:r>
              <a:rPr lang="en-GB" dirty="0"/>
              <a:t>We are a community of schools with a ‘Christian ethos’, welcoming families from all faiths and no faiths, but together we are guided by our shared mission, vision and values. ​</a:t>
            </a:r>
          </a:p>
        </p:txBody>
      </p:sp>
      <p:sp>
        <p:nvSpPr>
          <p:cNvPr id="12" name="P">
            <a:extLst>
              <a:ext uri="{FF2B5EF4-FFF2-40B4-BE49-F238E27FC236}">
                <a16:creationId xmlns:a16="http://schemas.microsoft.com/office/drawing/2014/main" id="{FB21B8A7-D307-D401-8090-0AC3B29D5A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0733" y="5739315"/>
            <a:ext cx="3526159" cy="1045417"/>
          </a:xfrm>
        </p:spPr>
        <p:txBody>
          <a:bodyPr/>
          <a:lstStyle/>
          <a:p>
            <a:r>
              <a:rPr lang="en-US" sz="1400" b="1" dirty="0">
                <a:solidFill>
                  <a:srgbClr val="78D0F3"/>
                </a:solidFill>
              </a:rPr>
              <a:t>Our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78D0F3"/>
                </a:solidFill>
              </a:rPr>
              <a:t>Mission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Extraordinary Education </a:t>
            </a:r>
            <a:r>
              <a:rPr lang="en-US" dirty="0"/>
              <a:t>​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Extraordinary People </a:t>
            </a:r>
            <a:r>
              <a:rPr lang="en-US" dirty="0"/>
              <a:t>​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Extraordinary Futures</a:t>
            </a:r>
            <a:endParaRPr lang="en-US" dirty="0"/>
          </a:p>
        </p:txBody>
      </p:sp>
      <p:sp>
        <p:nvSpPr>
          <p:cNvPr id="13" name="P">
            <a:extLst>
              <a:ext uri="{FF2B5EF4-FFF2-40B4-BE49-F238E27FC236}">
                <a16:creationId xmlns:a16="http://schemas.microsoft.com/office/drawing/2014/main" id="{A150BDF2-489F-CDB7-B89B-C63B578CB7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78D0F3"/>
                </a:solidFill>
              </a:rPr>
              <a:t>Our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78D0F3"/>
                </a:solidFill>
              </a:rPr>
              <a:t>Vision</a:t>
            </a:r>
          </a:p>
          <a:p>
            <a:r>
              <a:rPr lang="en-US" dirty="0">
                <a:ea typeface="Times New Roman" panose="02020603050405020304" pitchFamily="18" charset="0"/>
              </a:rPr>
              <a:t>Through an </a:t>
            </a:r>
            <a:r>
              <a:rPr lang="en-US" b="1" dirty="0">
                <a:solidFill>
                  <a:srgbClr val="78D0F3"/>
                </a:solidFill>
                <a:ea typeface="Times New Roman" panose="02020603050405020304" pitchFamily="18" charset="0"/>
              </a:rPr>
              <a:t>extraordinary education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we empower pupils to be life-long learners and see their limitless potential. Respectful relationships and an unwavering focus on discovering talents and interests enable pupils to flourish and be </a:t>
            </a:r>
            <a:r>
              <a:rPr lang="en-US" b="1" dirty="0">
                <a:solidFill>
                  <a:srgbClr val="78D0F3"/>
                </a:solidFill>
                <a:ea typeface="Times New Roman" panose="02020603050405020304" pitchFamily="18" charset="0"/>
              </a:rPr>
              <a:t>extraordinary people</a:t>
            </a:r>
            <a:r>
              <a:rPr lang="en-US" dirty="0">
                <a:ea typeface="Times New Roman" panose="02020603050405020304" pitchFamily="18" charset="0"/>
              </a:rPr>
              <a:t>. Together, we spark aspiration and drive achievement, so that pupils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contribute positively to society and to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their </a:t>
            </a:r>
            <a:r>
              <a:rPr lang="en-US" b="1" dirty="0">
                <a:solidFill>
                  <a:srgbClr val="78D0F3"/>
                </a:solidFill>
                <a:ea typeface="Times New Roman" panose="02020603050405020304" pitchFamily="18" charset="0"/>
              </a:rPr>
              <a:t>extraordinary futures</a:t>
            </a:r>
            <a:r>
              <a:rPr lang="en-US" dirty="0">
                <a:solidFill>
                  <a:srgbClr val="78D0F3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in an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ever-changing world.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FB6A3FD-D228-CEAD-29ED-0DE2558D8A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Our STARS Values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28A961-B03D-6BEC-B8F1-6FD01D106D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Sharing</a:t>
            </a:r>
          </a:p>
        </p:txBody>
      </p:sp>
      <p:pic>
        <p:nvPicPr>
          <p:cNvPr id="31" name="Image">
            <a:extLst>
              <a:ext uri="{FF2B5EF4-FFF2-40B4-BE49-F238E27FC236}">
                <a16:creationId xmlns:a16="http://schemas.microsoft.com/office/drawing/2014/main" id="{DFE84ED8-CEBF-8917-7B4B-69032EF89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70" y="1672493"/>
            <a:ext cx="1098067" cy="1045778"/>
          </a:xfrm>
          <a:prstGeom prst="rect">
            <a:avLst/>
          </a:prstGeo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004BD6E-65AD-5E32-0078-A7D8C77980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pic>
        <p:nvPicPr>
          <p:cNvPr id="29" name="Image">
            <a:extLst>
              <a:ext uri="{FF2B5EF4-FFF2-40B4-BE49-F238E27FC236}">
                <a16:creationId xmlns:a16="http://schemas.microsoft.com/office/drawing/2014/main" id="{74469F22-2B18-2D4B-AEFD-83D85E65F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70" y="2950553"/>
            <a:ext cx="1098067" cy="1045778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96BEBD2-9EEF-6BA1-A22A-3D3C78817F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Achievement</a:t>
            </a:r>
          </a:p>
        </p:txBody>
      </p:sp>
      <p:pic>
        <p:nvPicPr>
          <p:cNvPr id="27" name="Image">
            <a:extLst>
              <a:ext uri="{FF2B5EF4-FFF2-40B4-BE49-F238E27FC236}">
                <a16:creationId xmlns:a16="http://schemas.microsoft.com/office/drawing/2014/main" id="{A29BEC7D-560D-66B1-D65A-DB198ECED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570" y="4228613"/>
            <a:ext cx="1098067" cy="1045778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48F3EC3-986F-D841-DB67-D1188B5258C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</p:txBody>
      </p:sp>
      <p:pic>
        <p:nvPicPr>
          <p:cNvPr id="25" name="Image">
            <a:extLst>
              <a:ext uri="{FF2B5EF4-FFF2-40B4-BE49-F238E27FC236}">
                <a16:creationId xmlns:a16="http://schemas.microsoft.com/office/drawing/2014/main" id="{FDDE1377-0EC2-A695-989A-5A97F2DE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570" y="5506673"/>
            <a:ext cx="1098067" cy="1045778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84F56F0-5D52-5178-4C5D-B9297DB77FC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pic>
        <p:nvPicPr>
          <p:cNvPr id="23" name="Image">
            <a:extLst>
              <a:ext uri="{FF2B5EF4-FFF2-40B4-BE49-F238E27FC236}">
                <a16:creationId xmlns:a16="http://schemas.microsoft.com/office/drawing/2014/main" id="{10429940-1581-11EE-8717-C928002CA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570" y="6784732"/>
            <a:ext cx="1098067" cy="10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1">
            <a:extLst>
              <a:ext uri="{FF2B5EF4-FFF2-40B4-BE49-F238E27FC236}">
                <a16:creationId xmlns:a16="http://schemas.microsoft.com/office/drawing/2014/main" id="{E4B11501-A068-091E-0CB5-CB3B26E2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br>
              <a:rPr lang="en-US" dirty="0"/>
            </a:br>
            <a:r>
              <a:rPr lang="en-US" dirty="0"/>
              <a:t>Schools</a:t>
            </a:r>
          </a:p>
        </p:txBody>
      </p:sp>
      <p:pic>
        <p:nvPicPr>
          <p:cNvPr id="19" name="Image" descr="The map shows the approximate location of all 15 academies in The Rivers C of E Academy Trust.&#10;North Worcester Primary Academy, Northwick Manor Primary School, Cranham Primary School, Cherry Orchard Primary School, and St Clement's C of E Primary School and Pre-school are all located in the Worcester area.&#10; &#10;Heronswood Primary School and Unity Academy are located in the Kidderminster area. Slightly south of them is Burlish Park Primary School, located in Stourport-on-Severn. Southwest is Great Witley CE Primary School, located in Great Witley.&#10; &#10; &#10;Cutnall Green C of E Primary School is located in Cutnall Green, Droitwich. St Peter's Droitwich C of E Academy is located in Droitwich Spa.&#10;A little further north is Wychbold First and Nursery School, located in Wychbold, Droitwich.&#10; &#10;Dudley Wood Primary School is located north of Stourbridge, in Dudley.&#10; &#10;Going north of West Bromwich are Summerhill Primary Academy and its nursery provision, Summerhill's Little Treasures, and Jubilee Park Academy, both located in Tipton.">
            <a:extLst>
              <a:ext uri="{FF2B5EF4-FFF2-40B4-BE49-F238E27FC236}">
                <a16:creationId xmlns:a16="http://schemas.microsoft.com/office/drawing/2014/main" id="{BF071317-5801-9EA6-3EA1-A51C1BFB8F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12571" y="5169"/>
            <a:ext cx="4245428" cy="9906000"/>
          </a:xfrm>
          <a:prstGeom prst="rect">
            <a:avLst/>
          </a:prstGeom>
        </p:spPr>
      </p:pic>
      <p:sp>
        <p:nvSpPr>
          <p:cNvPr id="2" name="P">
            <a:extLst>
              <a:ext uri="{FF2B5EF4-FFF2-40B4-BE49-F238E27FC236}">
                <a16:creationId xmlns:a16="http://schemas.microsoft.com/office/drawing/2014/main" id="{32084EAE-84C4-3F09-A774-CF35501610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GB" dirty="0"/>
              <a:t>Summerhill Primary Academy Summerhill's Little Treasures </a:t>
            </a:r>
          </a:p>
          <a:p>
            <a:pPr lvl="0"/>
            <a:r>
              <a:rPr lang="en-GB" dirty="0"/>
              <a:t>Jubilee Park Academy </a:t>
            </a:r>
          </a:p>
          <a:p>
            <a:pPr lvl="0">
              <a:spcBef>
                <a:spcPts val="1900"/>
              </a:spcBef>
            </a:pPr>
            <a:r>
              <a:rPr lang="en-GB" dirty="0"/>
              <a:t>Dudley Wood Primary School </a:t>
            </a:r>
          </a:p>
          <a:p>
            <a:pPr lvl="0"/>
            <a:r>
              <a:rPr lang="en-GB" dirty="0" err="1"/>
              <a:t>Wychbold</a:t>
            </a:r>
            <a:r>
              <a:rPr lang="en-GB" dirty="0"/>
              <a:t> First and Nursery School </a:t>
            </a:r>
          </a:p>
          <a:p>
            <a:pPr lvl="0">
              <a:spcBef>
                <a:spcPts val="1000"/>
              </a:spcBef>
            </a:pPr>
            <a:r>
              <a:rPr lang="en-GB" dirty="0"/>
              <a:t>St Peter's Droitwich CofE Academy </a:t>
            </a:r>
          </a:p>
          <a:p>
            <a:pPr lvl="0">
              <a:spcBef>
                <a:spcPts val="1000"/>
              </a:spcBef>
            </a:pPr>
            <a:r>
              <a:rPr lang="en-GB" dirty="0"/>
              <a:t>North Worcester Primary Academy</a:t>
            </a:r>
          </a:p>
          <a:p>
            <a:pPr lvl="0"/>
            <a:r>
              <a:rPr lang="en-GB" dirty="0"/>
              <a:t>Northwick Manor Primary School </a:t>
            </a:r>
          </a:p>
          <a:p>
            <a:pPr lvl="0"/>
            <a:r>
              <a:rPr lang="en-GB" dirty="0"/>
              <a:t>Cranham Primary School </a:t>
            </a:r>
          </a:p>
          <a:p>
            <a:pPr lvl="0">
              <a:spcBef>
                <a:spcPts val="1900"/>
              </a:spcBef>
            </a:pPr>
            <a:r>
              <a:rPr lang="en-GB" dirty="0"/>
              <a:t>Cherry Orchard Primary School </a:t>
            </a:r>
          </a:p>
          <a:p>
            <a:pPr lvl="0"/>
            <a:r>
              <a:rPr lang="en-GB" dirty="0"/>
              <a:t>St </a:t>
            </a:r>
            <a:r>
              <a:rPr lang="en-GB" dirty="0" err="1"/>
              <a:t>Clement's</a:t>
            </a:r>
            <a:r>
              <a:rPr lang="en-GB" dirty="0"/>
              <a:t> CofE Primary School and Pre-School</a:t>
            </a:r>
          </a:p>
          <a:p>
            <a:pPr lvl="0">
              <a:spcBef>
                <a:spcPts val="1000"/>
              </a:spcBef>
            </a:pPr>
            <a:r>
              <a:rPr lang="en-GB" dirty="0"/>
              <a:t>Great Witley CE Primary School </a:t>
            </a:r>
          </a:p>
          <a:p>
            <a:pPr lvl="0">
              <a:spcBef>
                <a:spcPts val="1000"/>
              </a:spcBef>
            </a:pPr>
            <a:r>
              <a:rPr lang="en-GB" dirty="0" err="1"/>
              <a:t>Cutnall</a:t>
            </a:r>
            <a:r>
              <a:rPr lang="en-GB" dirty="0"/>
              <a:t> Green CofE Primary School </a:t>
            </a:r>
          </a:p>
          <a:p>
            <a:pPr lvl="0"/>
            <a:r>
              <a:rPr lang="en-GB" dirty="0" err="1"/>
              <a:t>Burlish</a:t>
            </a:r>
            <a:r>
              <a:rPr lang="en-GB" dirty="0"/>
              <a:t> Park Primary School </a:t>
            </a:r>
          </a:p>
          <a:p>
            <a:pPr lvl="0"/>
            <a:r>
              <a:rPr lang="en-GB" dirty="0" err="1"/>
              <a:t>Heronswood</a:t>
            </a:r>
            <a:r>
              <a:rPr lang="en-GB" dirty="0"/>
              <a:t> Primary School </a:t>
            </a:r>
          </a:p>
          <a:p>
            <a:pPr lvl="0"/>
            <a:r>
              <a:rPr lang="en-GB" dirty="0"/>
              <a:t>Unity Academy </a:t>
            </a:r>
          </a:p>
        </p:txBody>
      </p:sp>
      <p:pic>
        <p:nvPicPr>
          <p:cNvPr id="18" name="Image">
            <a:extLst>
              <a:ext uri="{FF2B5EF4-FFF2-40B4-BE49-F238E27FC236}">
                <a16:creationId xmlns:a16="http://schemas.microsoft.com/office/drawing/2014/main" id="{9E11FD33-A634-0D8D-D2B2-943504DDF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90" y="9018017"/>
            <a:ext cx="216861" cy="295719"/>
          </a:xfrm>
          <a:prstGeom prst="rect">
            <a:avLst/>
          </a:prstGeom>
        </p:spPr>
      </p:pic>
      <p:pic>
        <p:nvPicPr>
          <p:cNvPr id="16" name="Image">
            <a:extLst>
              <a:ext uri="{FF2B5EF4-FFF2-40B4-BE49-F238E27FC236}">
                <a16:creationId xmlns:a16="http://schemas.microsoft.com/office/drawing/2014/main" id="{E15B53D3-6A3F-0EB7-F281-D284F1C6E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90" y="8510792"/>
            <a:ext cx="216861" cy="295719"/>
          </a:xfrm>
          <a:prstGeom prst="rect">
            <a:avLst/>
          </a:prstGeom>
        </p:spPr>
      </p:pic>
      <p:pic>
        <p:nvPicPr>
          <p:cNvPr id="15" name="Image">
            <a:extLst>
              <a:ext uri="{FF2B5EF4-FFF2-40B4-BE49-F238E27FC236}">
                <a16:creationId xmlns:a16="http://schemas.microsoft.com/office/drawing/2014/main" id="{353B20B4-5EB6-70D5-EDAF-D810768E7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90" y="8003572"/>
            <a:ext cx="216861" cy="295719"/>
          </a:xfrm>
          <a:prstGeom prst="rect">
            <a:avLst/>
          </a:prstGeom>
        </p:spPr>
      </p:pic>
      <p:pic>
        <p:nvPicPr>
          <p:cNvPr id="14" name="Image">
            <a:extLst>
              <a:ext uri="{FF2B5EF4-FFF2-40B4-BE49-F238E27FC236}">
                <a16:creationId xmlns:a16="http://schemas.microsoft.com/office/drawing/2014/main" id="{554F5705-2177-2743-3B2F-84AAFD45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90" y="7496352"/>
            <a:ext cx="216861" cy="295719"/>
          </a:xfrm>
          <a:prstGeom prst="rect">
            <a:avLst/>
          </a:prstGeom>
        </p:spPr>
      </p:pic>
      <p:pic>
        <p:nvPicPr>
          <p:cNvPr id="13" name="Image">
            <a:extLst>
              <a:ext uri="{FF2B5EF4-FFF2-40B4-BE49-F238E27FC236}">
                <a16:creationId xmlns:a16="http://schemas.microsoft.com/office/drawing/2014/main" id="{9727549D-A4DF-2142-6FDA-6797DAC0A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90" y="6989132"/>
            <a:ext cx="216861" cy="295719"/>
          </a:xfrm>
          <a:prstGeom prst="rect">
            <a:avLst/>
          </a:prstGeom>
        </p:spPr>
      </p:pic>
      <p:pic>
        <p:nvPicPr>
          <p:cNvPr id="12" name="Image">
            <a:extLst>
              <a:ext uri="{FF2B5EF4-FFF2-40B4-BE49-F238E27FC236}">
                <a16:creationId xmlns:a16="http://schemas.microsoft.com/office/drawing/2014/main" id="{3271F4FC-48B6-C131-8062-187188E32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590" y="6470337"/>
            <a:ext cx="216861" cy="295719"/>
          </a:xfrm>
          <a:prstGeom prst="rect">
            <a:avLst/>
          </a:prstGeom>
        </p:spPr>
      </p:pic>
      <p:pic>
        <p:nvPicPr>
          <p:cNvPr id="11" name="Image">
            <a:extLst>
              <a:ext uri="{FF2B5EF4-FFF2-40B4-BE49-F238E27FC236}">
                <a16:creationId xmlns:a16="http://schemas.microsoft.com/office/drawing/2014/main" id="{06EE401C-4F6C-9646-5205-E53FC690E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590" y="5968540"/>
            <a:ext cx="216861" cy="295719"/>
          </a:xfrm>
          <a:prstGeom prst="rect">
            <a:avLst/>
          </a:prstGeom>
        </p:spPr>
      </p:pic>
      <p:pic>
        <p:nvPicPr>
          <p:cNvPr id="10" name="Image">
            <a:extLst>
              <a:ext uri="{FF2B5EF4-FFF2-40B4-BE49-F238E27FC236}">
                <a16:creationId xmlns:a16="http://schemas.microsoft.com/office/drawing/2014/main" id="{8BE588D1-7010-A9DA-829B-7A27CE1A0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590" y="5466742"/>
            <a:ext cx="216861" cy="295719"/>
          </a:xfrm>
          <a:prstGeom prst="rect">
            <a:avLst/>
          </a:prstGeom>
        </p:spPr>
      </p:pic>
      <p:pic>
        <p:nvPicPr>
          <p:cNvPr id="9" name="Image">
            <a:extLst>
              <a:ext uri="{FF2B5EF4-FFF2-40B4-BE49-F238E27FC236}">
                <a16:creationId xmlns:a16="http://schemas.microsoft.com/office/drawing/2014/main" id="{07755B55-794F-6AB0-7FCA-A229A62B2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077" y="4981941"/>
            <a:ext cx="216861" cy="295719"/>
          </a:xfrm>
          <a:prstGeom prst="rect">
            <a:avLst/>
          </a:prstGeom>
        </p:spPr>
      </p:pic>
      <p:pic>
        <p:nvPicPr>
          <p:cNvPr id="8" name="Image">
            <a:extLst>
              <a:ext uri="{FF2B5EF4-FFF2-40B4-BE49-F238E27FC236}">
                <a16:creationId xmlns:a16="http://schemas.microsoft.com/office/drawing/2014/main" id="{04AEA99D-0D2F-6F4C-DC74-1E11268E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590" y="4463146"/>
            <a:ext cx="216861" cy="295719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1FD51FBE-C403-6D60-B545-964796843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590" y="3961348"/>
            <a:ext cx="216861" cy="295719"/>
          </a:xfrm>
          <a:prstGeom prst="rect">
            <a:avLst/>
          </a:prstGeom>
        </p:spPr>
      </p:pic>
      <p:pic>
        <p:nvPicPr>
          <p:cNvPr id="6" name="Image">
            <a:extLst>
              <a:ext uri="{FF2B5EF4-FFF2-40B4-BE49-F238E27FC236}">
                <a16:creationId xmlns:a16="http://schemas.microsoft.com/office/drawing/2014/main" id="{77BB8B7C-D952-A65B-0ECF-9E39C51C7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590" y="3459550"/>
            <a:ext cx="216861" cy="295719"/>
          </a:xfrm>
          <a:prstGeom prst="rect">
            <a:avLst/>
          </a:prstGeom>
        </p:spPr>
      </p:pic>
      <p:pic>
        <p:nvPicPr>
          <p:cNvPr id="5" name="Image">
            <a:extLst>
              <a:ext uri="{FF2B5EF4-FFF2-40B4-BE49-F238E27FC236}">
                <a16:creationId xmlns:a16="http://schemas.microsoft.com/office/drawing/2014/main" id="{D88A640B-59B3-301C-95E3-991EF9CA8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9590" y="2957752"/>
            <a:ext cx="216861" cy="295719"/>
          </a:xfrm>
          <a:prstGeom prst="rect">
            <a:avLst/>
          </a:prstGeom>
        </p:spPr>
      </p:pic>
      <p:pic>
        <p:nvPicPr>
          <p:cNvPr id="4" name="Image">
            <a:extLst>
              <a:ext uri="{FF2B5EF4-FFF2-40B4-BE49-F238E27FC236}">
                <a16:creationId xmlns:a16="http://schemas.microsoft.com/office/drawing/2014/main" id="{187A36FA-E821-872D-71D8-4DD68C46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590" y="2455954"/>
            <a:ext cx="216861" cy="295719"/>
          </a:xfrm>
          <a:prstGeom prst="rect">
            <a:avLst/>
          </a:prstGeom>
        </p:spPr>
      </p:pic>
      <p:pic>
        <p:nvPicPr>
          <p:cNvPr id="17" name="Image">
            <a:extLst>
              <a:ext uri="{FF2B5EF4-FFF2-40B4-BE49-F238E27FC236}">
                <a16:creationId xmlns:a16="http://schemas.microsoft.com/office/drawing/2014/main" id="{0290C015-350C-13DC-2B39-14A9D72B5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590" y="1954156"/>
            <a:ext cx="216861" cy="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1">
            <a:extLst>
              <a:ext uri="{FF2B5EF4-FFF2-40B4-BE49-F238E27FC236}">
                <a16:creationId xmlns:a16="http://schemas.microsoft.com/office/drawing/2014/main" id="{05AF6D0C-AF44-12DC-BCE6-00B22836E3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33" y="457489"/>
            <a:ext cx="6085468" cy="509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436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Staff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BFF8A-F4D2-098E-70A4-40841F0EDD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dirty="0"/>
              <a:t>We believe that collaboration and staff wellbeing are at the heart of our success.</a:t>
            </a:r>
          </a:p>
          <a:p>
            <a:r>
              <a:rPr lang="en-US" sz="1200" dirty="0"/>
              <a:t>Supported by our trust, we offer a range of benefits to enhance our work environment and support the professional and personal growth of our staff, including work-life balance.</a:t>
            </a:r>
          </a:p>
          <a:p>
            <a:endParaRPr lang="en-US" sz="1200" dirty="0"/>
          </a:p>
          <a:p>
            <a:r>
              <a:rPr lang="en-US" sz="1200" b="1" dirty="0"/>
              <a:t>Education Mutual</a:t>
            </a:r>
          </a:p>
          <a:p>
            <a:r>
              <a:rPr lang="en-US" sz="1200" dirty="0"/>
              <a:t>Staff can access a comprehensive range of healthcare services through Education Mutual, including mental health support, 24/7 GP Healthline, physiotherapy, stress management resources, and occupational health services.</a:t>
            </a:r>
          </a:p>
          <a:p>
            <a:r>
              <a:rPr lang="en-US" sz="1200" dirty="0"/>
              <a:t>Find out more about Healthcare and Wellbeing Services here: </a:t>
            </a:r>
            <a:r>
              <a:rPr lang="en-US" sz="1200" b="1" dirty="0">
                <a:latin typeface="Poppins SemiBold" pitchFamily="2" charset="77"/>
                <a:cs typeface="Poppins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www.educationmutual.co.uk/service/healthcare-and-wellbeing/</a:t>
            </a:r>
            <a:endParaRPr lang="en-US" sz="1200" b="1" dirty="0">
              <a:latin typeface="Poppins SemiBold" pitchFamily="2" charset="77"/>
              <a:cs typeface="Poppins SemiBold" pitchFamily="2" charset="77"/>
            </a:endParaRPr>
          </a:p>
          <a:p>
            <a:endParaRPr lang="en-US" sz="1200" dirty="0"/>
          </a:p>
          <a:p>
            <a:r>
              <a:rPr lang="en-US" sz="1200" b="1" dirty="0"/>
              <a:t>Local Government Pension Scheme (LGPS)</a:t>
            </a:r>
          </a:p>
          <a:p>
            <a:r>
              <a:rPr lang="en-US" sz="1200" dirty="0"/>
              <a:t>The Local Government Pension Scheme (LGPS) is a defined benefit plan, meaning your pension is calculated based on your salary and length of service and adjusted for inflation. This ensures a secure and guaranteed income in retirement, unaffected by investment performance.</a:t>
            </a:r>
          </a:p>
          <a:p>
            <a:r>
              <a:rPr lang="en-US" sz="1200" dirty="0"/>
              <a:t>Find out more about LGPS here: </a:t>
            </a:r>
            <a:r>
              <a:rPr lang="en-US" sz="1200" b="1" dirty="0">
                <a:latin typeface="Poppins SemiBold" pitchFamily="2" charset="77"/>
                <a:cs typeface="Poppins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www.lgpsmember.org/</a:t>
            </a:r>
            <a:endParaRPr lang="en-US" sz="1200" b="1" dirty="0">
              <a:latin typeface="Poppins SemiBold" pitchFamily="2" charset="77"/>
              <a:cs typeface="Poppins SemiBold" pitchFamily="2" charset="77"/>
            </a:endParaRPr>
          </a:p>
          <a:p>
            <a:endParaRPr lang="en-US" sz="1200" dirty="0"/>
          </a:p>
        </p:txBody>
      </p:sp>
      <p:sp>
        <p:nvSpPr>
          <p:cNvPr id="14" name="P">
            <a:extLst>
              <a:ext uri="{FF2B5EF4-FFF2-40B4-BE49-F238E27FC236}">
                <a16:creationId xmlns:a16="http://schemas.microsoft.com/office/drawing/2014/main" id="{D63DF508-A2E9-D123-A2DB-262B6CEF5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200" b="1" dirty="0"/>
              <a:t>Other staff benefits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Competitive salary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Six INSET days per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Protected CPL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Continued professional development pathway for every 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 work communication outside working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Excellent holiday entitlement for support staff: Bank holidays plus 25 days paid holiday (pro rata)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5 days extra paid holiday after 5 years’ service (pro rata)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for You’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Family-friendly policies including flexible working, occupational maternity and paternity pay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Reasonable release time for significant personal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Length of service awards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Resources for retirement and financial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Cycle-to-work 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Free tea, coffee and milk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274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1086BC28-00E0-D2C0-7D61-B57D73B07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404" y="4109055"/>
            <a:ext cx="4872037" cy="5722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8D0F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About the Role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539D0EA-76BD-CC4D-E5C2-ADE2CBB13E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Job Title: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1658371-DD8F-8F73-F8B9-532A96D1A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Kitchen Assistant x 2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6343985C-F012-9275-A57B-5E7A102A20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Salary: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DD9B4AA8-6922-F46D-4619-59D6650D3C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£14,169.84 – 25 hours vacancy</a:t>
            </a:r>
          </a:p>
          <a:p>
            <a:r>
              <a:rPr lang="en-US" dirty="0"/>
              <a:t>£5,667.96 – </a:t>
            </a:r>
            <a:r>
              <a:rPr lang="en-US"/>
              <a:t>10 hours </a:t>
            </a:r>
            <a:r>
              <a:rPr lang="en-US" dirty="0"/>
              <a:t>vacancy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30ECDF83-5EAC-708A-7BED-D5F37CBF93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2215" y="6000890"/>
            <a:ext cx="1572148" cy="266966"/>
          </a:xfrm>
        </p:spPr>
        <p:txBody>
          <a:bodyPr/>
          <a:lstStyle/>
          <a:p>
            <a:r>
              <a:rPr lang="en-US" dirty="0"/>
              <a:t>Contract Type: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E3CC64E-02B4-A286-2E56-ACC880B425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975945" y="6000891"/>
            <a:ext cx="4567730" cy="266966"/>
          </a:xfrm>
        </p:spPr>
        <p:txBody>
          <a:bodyPr/>
          <a:lstStyle/>
          <a:p>
            <a:r>
              <a:rPr lang="en-US" dirty="0"/>
              <a:t>Permanent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986E113-32C5-F52F-E570-EBD3A38E7A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2215" y="6357347"/>
            <a:ext cx="1572148" cy="266966"/>
          </a:xfrm>
        </p:spPr>
        <p:txBody>
          <a:bodyPr/>
          <a:lstStyle/>
          <a:p>
            <a:r>
              <a:rPr lang="en-US" dirty="0"/>
              <a:t>Reporting To: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05610D82-021C-C2BB-3F75-13D45D136B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975945" y="6357348"/>
            <a:ext cx="4567730" cy="266966"/>
          </a:xfrm>
        </p:spPr>
        <p:txBody>
          <a:bodyPr/>
          <a:lstStyle/>
          <a:p>
            <a:r>
              <a:rPr lang="en-US" dirty="0"/>
              <a:t>Catering Manager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BAFBAB9F-C563-45C4-E6EB-B243B8955A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2215" y="6713803"/>
            <a:ext cx="1572148" cy="266966"/>
          </a:xfrm>
        </p:spPr>
        <p:txBody>
          <a:bodyPr/>
          <a:lstStyle/>
          <a:p>
            <a:r>
              <a:rPr lang="en-US" dirty="0"/>
              <a:t>Location: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CDF49719-9F6B-9E3E-7BA0-0EAC702CA0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75945" y="6713804"/>
            <a:ext cx="4567730" cy="266966"/>
          </a:xfrm>
        </p:spPr>
        <p:txBody>
          <a:bodyPr/>
          <a:lstStyle/>
          <a:p>
            <a:r>
              <a:rPr lang="en-US" dirty="0"/>
              <a:t>Northwick Manor Primary School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C785DFF-0F85-BB07-8C65-97DB3D9CCD7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215" y="7070257"/>
            <a:ext cx="1572148" cy="266966"/>
          </a:xfrm>
        </p:spPr>
        <p:txBody>
          <a:bodyPr/>
          <a:lstStyle/>
          <a:p>
            <a:r>
              <a:rPr lang="en-US" dirty="0"/>
              <a:t>About: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864CEDFA-1AAB-308A-B32C-B6C96478A1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975945" y="7070257"/>
            <a:ext cx="4567730" cy="2784009"/>
          </a:xfrm>
        </p:spPr>
        <p:txBody>
          <a:bodyPr/>
          <a:lstStyle/>
          <a:p>
            <a:r>
              <a:rPr lang="en-US" dirty="0"/>
              <a:t>Vacancy 1</a:t>
            </a:r>
          </a:p>
          <a:p>
            <a:r>
              <a:rPr lang="en-US" dirty="0"/>
              <a:t>9.00am – 2.00pm, Monday to Friday, Term Time only plus TED days 25 hours per week</a:t>
            </a:r>
          </a:p>
          <a:p>
            <a:endParaRPr lang="en-US" dirty="0"/>
          </a:p>
          <a:p>
            <a:r>
              <a:rPr lang="en-US" dirty="0"/>
              <a:t>Vacancy 2</a:t>
            </a:r>
          </a:p>
          <a:p>
            <a:r>
              <a:rPr lang="en-US" dirty="0"/>
              <a:t>12.00pm – 2.00pm, Monday to Friday, Term Time only plus TED days, 10 hours per week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1B90B-A417-11ED-949F-A63762C6D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6" y="409474"/>
            <a:ext cx="2237874" cy="2237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7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">
            <a:extLst>
              <a:ext uri="{FF2B5EF4-FFF2-40B4-BE49-F238E27FC236}">
                <a16:creationId xmlns:a16="http://schemas.microsoft.com/office/drawing/2014/main" id="{94FCF69F-00CE-C445-E29A-51BF94BD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33" y="457489"/>
            <a:ext cx="4872037" cy="5722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Job Description</a:t>
            </a:r>
          </a:p>
        </p:txBody>
      </p:sp>
      <p:sp>
        <p:nvSpPr>
          <p:cNvPr id="4" name="P">
            <a:extLst>
              <a:ext uri="{FF2B5EF4-FFF2-40B4-BE49-F238E27FC236}">
                <a16:creationId xmlns:a16="http://schemas.microsoft.com/office/drawing/2014/main" id="{A2A701C6-351C-DE70-5848-92ADEDACC1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0733" y="1243585"/>
            <a:ext cx="5784317" cy="41749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Main Duties and Responsibilities:</a:t>
            </a:r>
            <a:endParaRPr lang="en-GB" sz="14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Undertaking basic food preparation.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Serving hot lunches to pupils and staff.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Ensuring the food safety of pupils with special diets.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Maintaining a clean and organised kitchen environment, to include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washing dishes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sanitising surfaces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disposing of waste appropriately.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Completing a cleaning rota.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Packing and delivering food to export sites when required.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Maintaining a high standard of Food Hygiene and Health and Safety, to ensure safe practices are followed.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Attending any training as required.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Carrying out any other duties within the grade as and when required.</a:t>
            </a:r>
          </a:p>
          <a:p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2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2462B47-D14E-6839-CA6D-2F32B7512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33" y="457489"/>
            <a:ext cx="6085468" cy="509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8D0F3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Person Specifications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DDD9470-13E7-D71A-3CB1-6E874BF90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88321"/>
              </p:ext>
            </p:extLst>
          </p:nvPr>
        </p:nvGraphicFramePr>
        <p:xfrm>
          <a:off x="500063" y="1657349"/>
          <a:ext cx="5715000" cy="295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28266677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58495053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104318744"/>
                    </a:ext>
                  </a:extLst>
                </a:gridCol>
              </a:tblGrid>
              <a:tr h="416371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Desirable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346626"/>
                  </a:ext>
                </a:extLst>
              </a:tr>
              <a:tr h="795667">
                <a:tc>
                  <a:txBody>
                    <a:bodyPr/>
                    <a:lstStyle/>
                    <a:p>
                      <a:r>
                        <a:rPr lang="en-US" b="1" dirty="0"/>
                        <a:t>Qualifications and experience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Experience in working in a busy kitchen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Food Hygiene certificate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8187"/>
                  </a:ext>
                </a:extLst>
              </a:tr>
              <a:tr h="1257667">
                <a:tc>
                  <a:txBody>
                    <a:bodyPr/>
                    <a:lstStyle/>
                    <a:p>
                      <a:r>
                        <a:rPr lang="en-US" b="1" dirty="0"/>
                        <a:t>Skills and knowledge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Ability to work under tight deadlines.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Ability to use own initiative.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understanding of food hygiene practices.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Awareness of allergens.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01670"/>
                  </a:ext>
                </a:extLst>
              </a:tr>
              <a:tr h="416371">
                <a:tc>
                  <a:txBody>
                    <a:bodyPr/>
                    <a:lstStyle/>
                    <a:p>
                      <a:r>
                        <a:rPr lang="en-US" b="1" dirty="0"/>
                        <a:t>Other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 transport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9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32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1">
            <a:extLst>
              <a:ext uri="{FF2B5EF4-FFF2-40B4-BE49-F238E27FC236}">
                <a16:creationId xmlns:a16="http://schemas.microsoft.com/office/drawing/2014/main" id="{11D69FAB-698F-69E9-CE68-2E29173E87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733" y="457489"/>
            <a:ext cx="6085468" cy="7447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436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How to Apply</a:t>
            </a:r>
          </a:p>
        </p:txBody>
      </p:sp>
      <p:sp>
        <p:nvSpPr>
          <p:cNvPr id="14" name="P">
            <a:extLst>
              <a:ext uri="{FF2B5EF4-FFF2-40B4-BE49-F238E27FC236}">
                <a16:creationId xmlns:a16="http://schemas.microsoft.com/office/drawing/2014/main" id="{483F36CF-D5C1-9A41-098A-97BF902B4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200" y="1507067"/>
            <a:ext cx="6086475" cy="2183190"/>
          </a:xfrm>
        </p:spPr>
        <p:txBody>
          <a:bodyPr/>
          <a:lstStyle/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Application forms are available to download here: </a:t>
            </a:r>
            <a:r>
              <a:rPr lang="en-US" sz="1400" dirty="0">
                <a:hlinkClick r:id="rId3"/>
              </a:rPr>
              <a:t>Current Vacancies | The Rivers CofE Multi Academy Trust</a:t>
            </a:r>
            <a:endParaRPr lang="en-US" sz="1400" dirty="0"/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Please email completed application form to Jacqui Tombs, School Business Manager </a:t>
            </a: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  <a:hlinkClick r:id="rId4"/>
              </a:rPr>
              <a:t>nwoffice@riverscofe.co.uk</a:t>
            </a: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 by 1</a:t>
            </a:r>
            <a:r>
              <a:rPr lang="en-GB" sz="1400" baseline="300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st</a:t>
            </a: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 September 2025.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Please note that if you have not been contacted by 2</a:t>
            </a:r>
            <a:r>
              <a:rPr lang="en-GB" sz="1400" baseline="300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nd</a:t>
            </a: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 September then you have not been successfully shortlisted on this occasion.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Interviews will be held on Friday 5</a:t>
            </a:r>
            <a:r>
              <a:rPr lang="en-GB" sz="1400" baseline="300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 September 2025.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There is no need to submit a curriculum vitae.</a:t>
            </a:r>
          </a:p>
          <a:p>
            <a:pPr fontAlgn="base">
              <a:lnSpc>
                <a:spcPts val="1482"/>
              </a:lnSpc>
              <a:spcAft>
                <a:spcPts val="800"/>
              </a:spcAft>
            </a:pPr>
            <a:r>
              <a:rPr lang="en-GB" sz="1400" dirty="0">
                <a:solidFill>
                  <a:srgbClr val="064360"/>
                </a:solidFill>
                <a:latin typeface="Poppins" pitchFamily="2" charset="77"/>
                <a:cs typeface="Poppins" pitchFamily="2" charset="77"/>
              </a:rPr>
              <a:t>We are committed to safeguarding and promoting the well-being of children and expect everyone to share this commitment. The successful applicant will undergo a full enhanced DBS check.</a:t>
            </a:r>
          </a:p>
        </p:txBody>
      </p:sp>
    </p:spTree>
    <p:extLst>
      <p:ext uri="{BB962C8B-B14F-4D97-AF65-F5344CB8AC3E}">
        <p14:creationId xmlns:p14="http://schemas.microsoft.com/office/powerpoint/2010/main" val="197729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198194-8b1b-40a0-8cd0-0187086a3b62" xsi:nil="true"/>
    <lcf76f155ced4ddcb4097134ff3c332f xmlns="744a4b83-6c3f-4469-86c4-16a7a2bbf7b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9D9348E43E340A220A97F9043CD98" ma:contentTypeVersion="18" ma:contentTypeDescription="Create a new document." ma:contentTypeScope="" ma:versionID="94ca17822b5c796ed517a709aca95199">
  <xsd:schema xmlns:xsd="http://www.w3.org/2001/XMLSchema" xmlns:xs="http://www.w3.org/2001/XMLSchema" xmlns:p="http://schemas.microsoft.com/office/2006/metadata/properties" xmlns:ns2="744a4b83-6c3f-4469-86c4-16a7a2bbf7b4" xmlns:ns3="fb198194-8b1b-40a0-8cd0-0187086a3b62" targetNamespace="http://schemas.microsoft.com/office/2006/metadata/properties" ma:root="true" ma:fieldsID="a1ef3841c71c0b4d808de38578fa9597" ns2:_="" ns3:_="">
    <xsd:import namespace="744a4b83-6c3f-4469-86c4-16a7a2bbf7b4"/>
    <xsd:import namespace="fb198194-8b1b-40a0-8cd0-0187086a3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a4b83-6c3f-4469-86c4-16a7a2bbf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df6976-5580-4068-9b33-39ee11e10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98194-8b1b-40a0-8cd0-0187086a3b6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4b568d-a26e-4374-a102-a48ece7efa9a}" ma:internalName="TaxCatchAll" ma:showField="CatchAllData" ma:web="fb198194-8b1b-40a0-8cd0-0187086a3b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B7AB3-3132-4D10-BB9B-D766A0104C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8EEF01-4FDC-46A5-8765-296BB66F6C83}">
  <ds:schemaRefs>
    <ds:schemaRef ds:uri="http://schemas.microsoft.com/office/2006/metadata/properties"/>
    <ds:schemaRef ds:uri="http://schemas.microsoft.com/office/infopath/2007/PartnerControls"/>
    <ds:schemaRef ds:uri="63638945-84d8-451c-b7a1-1cf3a3e910f4"/>
    <ds:schemaRef ds:uri="c4aa25d3-6973-4ecd-9c92-b1980ca39746"/>
    <ds:schemaRef ds:uri="fb198194-8b1b-40a0-8cd0-0187086a3b62"/>
    <ds:schemaRef ds:uri="744a4b83-6c3f-4469-86c4-16a7a2bbf7b4"/>
  </ds:schemaRefs>
</ds:datastoreItem>
</file>

<file path=customXml/itemProps3.xml><?xml version="1.0" encoding="utf-8"?>
<ds:datastoreItem xmlns:ds="http://schemas.openxmlformats.org/officeDocument/2006/customXml" ds:itemID="{2C0685D9-2278-4DD9-B9E4-332DE8BC3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a4b83-6c3f-4469-86c4-16a7a2bbf7b4"/>
    <ds:schemaRef ds:uri="fb198194-8b1b-40a0-8cd0-0187086a3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3193</TotalTime>
  <Words>1279</Words>
  <Application>Microsoft Office PowerPoint</Application>
  <PresentationFormat>A4 Paper (210x297 mm)</PresentationFormat>
  <Paragraphs>153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Courier New</vt:lpstr>
      <vt:lpstr>Poppins</vt:lpstr>
      <vt:lpstr>Poppins SemiBold</vt:lpstr>
      <vt:lpstr>Raleway</vt:lpstr>
      <vt:lpstr>Symbol</vt:lpstr>
      <vt:lpstr>Times New Roman</vt:lpstr>
      <vt:lpstr>Office Theme</vt:lpstr>
      <vt:lpstr>Application Pack</vt:lpstr>
      <vt:lpstr>Welcome</vt:lpstr>
      <vt:lpstr>About Us</vt:lpstr>
      <vt:lpstr>Our  Schools</vt:lpstr>
      <vt:lpstr>Staff Benefits</vt:lpstr>
      <vt:lpstr>About the Role</vt:lpstr>
      <vt:lpstr>Job Description</vt:lpstr>
      <vt:lpstr>Person Specifications</vt:lpstr>
      <vt:lpstr>How to Apply</vt:lpstr>
      <vt:lpstr>Get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Elise Bennison</dc:creator>
  <cp:lastModifiedBy>Jacqui Tombs</cp:lastModifiedBy>
  <cp:revision>55</cp:revision>
  <dcterms:created xsi:type="dcterms:W3CDTF">2025-01-16T16:01:30Z</dcterms:created>
  <dcterms:modified xsi:type="dcterms:W3CDTF">2025-08-20T09:48:50Z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0x010100E019D9348E43E340A220A97F9043CD98</vt:lpwstr>
  </property>
</Properties>
</file>