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80" r:id="rId5"/>
    <p:sldId id="282" r:id="rId6"/>
    <p:sldId id="268" r:id="rId7"/>
    <p:sldId id="281" r:id="rId8"/>
    <p:sldId id="272" r:id="rId9"/>
    <p:sldId id="279" r:id="rId10"/>
    <p:sldId id="274" r:id="rId11"/>
    <p:sldId id="283" r:id="rId12"/>
    <p:sldId id="275" r:id="rId13"/>
    <p:sldId id="276" r:id="rId14"/>
    <p:sldId id="277"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D0F3"/>
    <a:srgbClr val="064360"/>
    <a:srgbClr val="014360"/>
    <a:srgbClr val="06633B"/>
    <a:srgbClr val="89C157"/>
    <a:srgbClr val="405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FAC2B-13FB-496A-BF8A-0531EE954847}" v="12" dt="2026-02-10T10:55:11.264"/>
    <p1510:client id="{7910F1C3-F6FD-41A2-87C8-CEBFAE4CBB56}" v="6" dt="2026-02-10T10:31:15.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25"/>
    <p:restoredTop sz="86413"/>
  </p:normalViewPr>
  <p:slideViewPr>
    <p:cSldViewPr snapToGrid="0">
      <p:cViewPr varScale="1">
        <p:scale>
          <a:sx n="29" d="100"/>
          <a:sy n="29" d="100"/>
        </p:scale>
        <p:origin x="583" y="51"/>
      </p:cViewPr>
      <p:guideLst/>
    </p:cSldViewPr>
  </p:slideViewPr>
  <p:outlineViewPr>
    <p:cViewPr>
      <p:scale>
        <a:sx n="33" d="100"/>
        <a:sy n="33" d="100"/>
      </p:scale>
      <p:origin x="0" y="-6416"/>
    </p:cViewPr>
  </p:outlineViewPr>
  <p:notesTextViewPr>
    <p:cViewPr>
      <p:scale>
        <a:sx n="1" d="1"/>
        <a:sy n="1" d="1"/>
      </p:scale>
      <p:origin x="0" y="0"/>
    </p:cViewPr>
  </p:notesTextViewPr>
  <p:notesViewPr>
    <p:cSldViewPr snapToGrid="0">
      <p:cViewPr varScale="1">
        <p:scale>
          <a:sx n="97" d="100"/>
          <a:sy n="97" d="100"/>
        </p:scale>
        <p:origin x="276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9A87F9-068F-1CDD-884B-423F048B25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28FBC3-8982-0177-C2A2-24E6D782F4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B91F78-33CA-8144-9540-01E59F9F3A72}" type="datetimeFigureOut">
              <a:rPr lang="en-US" smtClean="0"/>
              <a:t>3/18/2026</a:t>
            </a:fld>
            <a:endParaRPr lang="en-US"/>
          </a:p>
        </p:txBody>
      </p:sp>
      <p:sp>
        <p:nvSpPr>
          <p:cNvPr id="4" name="Footer Placeholder 3">
            <a:extLst>
              <a:ext uri="{FF2B5EF4-FFF2-40B4-BE49-F238E27FC236}">
                <a16:creationId xmlns:a16="http://schemas.microsoft.com/office/drawing/2014/main" id="{AC620C51-3467-72A7-35E7-66EDB899A9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BE9076-304A-F7BA-8D5A-41D291BC6A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AE62CA-7123-2E40-B749-9045FA8ADD07}" type="slidenum">
              <a:rPr lang="en-US" smtClean="0"/>
              <a:t>‹#›</a:t>
            </a:fld>
            <a:endParaRPr lang="en-US"/>
          </a:p>
        </p:txBody>
      </p:sp>
    </p:spTree>
    <p:extLst>
      <p:ext uri="{BB962C8B-B14F-4D97-AF65-F5344CB8AC3E}">
        <p14:creationId xmlns:p14="http://schemas.microsoft.com/office/powerpoint/2010/main" val="191615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7EBDD-97DC-B541-AD2D-FAB15A6E844D}" type="datetimeFigureOut">
              <a:rPr lang="en-US" smtClean="0"/>
              <a:t>3/18/2026</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2E589-185D-0144-9067-44DD29D03E35}" type="slidenum">
              <a:rPr lang="en-US" smtClean="0"/>
              <a:t>‹#›</a:t>
            </a:fld>
            <a:endParaRPr lang="en-US"/>
          </a:p>
        </p:txBody>
      </p:sp>
    </p:spTree>
    <p:extLst>
      <p:ext uri="{BB962C8B-B14F-4D97-AF65-F5344CB8AC3E}">
        <p14:creationId xmlns:p14="http://schemas.microsoft.com/office/powerpoint/2010/main" val="180633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1</a:t>
            </a:fld>
            <a:endParaRPr lang="en-US"/>
          </a:p>
        </p:txBody>
      </p:sp>
    </p:spTree>
    <p:extLst>
      <p:ext uri="{BB962C8B-B14F-4D97-AF65-F5344CB8AC3E}">
        <p14:creationId xmlns:p14="http://schemas.microsoft.com/office/powerpoint/2010/main" val="28714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11</a:t>
            </a:fld>
            <a:endParaRPr lang="en-US"/>
          </a:p>
        </p:txBody>
      </p:sp>
    </p:spTree>
    <p:extLst>
      <p:ext uri="{BB962C8B-B14F-4D97-AF65-F5344CB8AC3E}">
        <p14:creationId xmlns:p14="http://schemas.microsoft.com/office/powerpoint/2010/main" val="330690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3</a:t>
            </a:fld>
            <a:endParaRPr lang="en-US"/>
          </a:p>
        </p:txBody>
      </p:sp>
    </p:spTree>
    <p:extLst>
      <p:ext uri="{BB962C8B-B14F-4D97-AF65-F5344CB8AC3E}">
        <p14:creationId xmlns:p14="http://schemas.microsoft.com/office/powerpoint/2010/main" val="145072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4</a:t>
            </a:fld>
            <a:endParaRPr lang="en-US"/>
          </a:p>
        </p:txBody>
      </p:sp>
    </p:spTree>
    <p:extLst>
      <p:ext uri="{BB962C8B-B14F-4D97-AF65-F5344CB8AC3E}">
        <p14:creationId xmlns:p14="http://schemas.microsoft.com/office/powerpoint/2010/main" val="195368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5</a:t>
            </a:fld>
            <a:endParaRPr lang="en-US"/>
          </a:p>
        </p:txBody>
      </p:sp>
    </p:spTree>
    <p:extLst>
      <p:ext uri="{BB962C8B-B14F-4D97-AF65-F5344CB8AC3E}">
        <p14:creationId xmlns:p14="http://schemas.microsoft.com/office/powerpoint/2010/main" val="178090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6</a:t>
            </a:fld>
            <a:endParaRPr lang="en-US"/>
          </a:p>
        </p:txBody>
      </p:sp>
    </p:spTree>
    <p:extLst>
      <p:ext uri="{BB962C8B-B14F-4D97-AF65-F5344CB8AC3E}">
        <p14:creationId xmlns:p14="http://schemas.microsoft.com/office/powerpoint/2010/main" val="369176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7</a:t>
            </a:fld>
            <a:endParaRPr lang="en-US"/>
          </a:p>
        </p:txBody>
      </p:sp>
    </p:spTree>
    <p:extLst>
      <p:ext uri="{BB962C8B-B14F-4D97-AF65-F5344CB8AC3E}">
        <p14:creationId xmlns:p14="http://schemas.microsoft.com/office/powerpoint/2010/main" val="258581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116E-C577-D200-81E9-1B853E399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DF401-381E-4DFA-3A49-77AC48B365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148EE-E09E-4ECC-EFCC-CB0265F6E2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CC0439-7023-1BA4-D7C4-9C28A104E7E9}"/>
              </a:ext>
            </a:extLst>
          </p:cNvPr>
          <p:cNvSpPr>
            <a:spLocks noGrp="1"/>
          </p:cNvSpPr>
          <p:nvPr>
            <p:ph type="sldNum" sz="quarter" idx="5"/>
          </p:nvPr>
        </p:nvSpPr>
        <p:spPr/>
        <p:txBody>
          <a:bodyPr/>
          <a:lstStyle/>
          <a:p>
            <a:fld id="{A822E589-185D-0144-9067-44DD29D03E35}" type="slidenum">
              <a:rPr lang="en-US" smtClean="0"/>
              <a:t>8</a:t>
            </a:fld>
            <a:endParaRPr lang="en-US"/>
          </a:p>
        </p:txBody>
      </p:sp>
    </p:spTree>
    <p:extLst>
      <p:ext uri="{BB962C8B-B14F-4D97-AF65-F5344CB8AC3E}">
        <p14:creationId xmlns:p14="http://schemas.microsoft.com/office/powerpoint/2010/main" val="372674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9</a:t>
            </a:fld>
            <a:endParaRPr lang="en-US"/>
          </a:p>
        </p:txBody>
      </p:sp>
    </p:spTree>
    <p:extLst>
      <p:ext uri="{BB962C8B-B14F-4D97-AF65-F5344CB8AC3E}">
        <p14:creationId xmlns:p14="http://schemas.microsoft.com/office/powerpoint/2010/main" val="43317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10</a:t>
            </a:fld>
            <a:endParaRPr lang="en-US"/>
          </a:p>
        </p:txBody>
      </p:sp>
    </p:spTree>
    <p:extLst>
      <p:ext uri="{BB962C8B-B14F-4D97-AF65-F5344CB8AC3E}">
        <p14:creationId xmlns:p14="http://schemas.microsoft.com/office/powerpoint/2010/main" val="3455986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educationmutual.co.uk/service/healthcare-and-wellbein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lgpsmember.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Image">
            <a:extLst>
              <a:ext uri="{FF2B5EF4-FFF2-40B4-BE49-F238E27FC236}">
                <a16:creationId xmlns:a16="http://schemas.microsoft.com/office/drawing/2014/main" id="{8180FF04-E9DA-E881-9D3B-9BE7C9566A33}"/>
              </a:ext>
              <a:ext uri="{C183D7F6-B498-43B3-948B-1728B52AA6E4}">
                <adec:decorative xmlns:adec="http://schemas.microsoft.com/office/drawing/2017/decorative" val="1"/>
              </a:ext>
            </a:extLst>
          </p:cNvPr>
          <p:cNvSpPr>
            <a:spLocks noGrp="1"/>
          </p:cNvSpPr>
          <p:nvPr>
            <p:ph type="pic" sz="quarter" idx="10" hasCustomPrompt="1"/>
          </p:nvPr>
        </p:nvSpPr>
        <p:spPr>
          <a:xfrm>
            <a:off x="0" y="4492861"/>
            <a:ext cx="6866954" cy="5413139"/>
          </a:xfrm>
          <a:custGeom>
            <a:avLst/>
            <a:gdLst>
              <a:gd name="connsiteX0" fmla="*/ 0 w 6858000"/>
              <a:gd name="connsiteY0" fmla="*/ 685403 h 5483225"/>
              <a:gd name="connsiteX1" fmla="*/ 6858000 w 6858000"/>
              <a:gd name="connsiteY1" fmla="*/ 685403 h 5483225"/>
              <a:gd name="connsiteX2" fmla="*/ 6858000 w 6858000"/>
              <a:gd name="connsiteY2" fmla="*/ 4797822 h 5483225"/>
              <a:gd name="connsiteX3" fmla="*/ 0 w 6858000"/>
              <a:gd name="connsiteY3" fmla="*/ 4797822 h 5483225"/>
              <a:gd name="connsiteX4" fmla="*/ 0 w 6858000"/>
              <a:gd name="connsiteY4" fmla="*/ 685403 h 5483225"/>
              <a:gd name="connsiteX0" fmla="*/ 0 w 6858000"/>
              <a:gd name="connsiteY0" fmla="*/ 659530 h 5603222"/>
              <a:gd name="connsiteX1" fmla="*/ 6858000 w 6858000"/>
              <a:gd name="connsiteY1" fmla="*/ 659530 h 5603222"/>
              <a:gd name="connsiteX2" fmla="*/ 6858000 w 6858000"/>
              <a:gd name="connsiteY2" fmla="*/ 4771949 h 5603222"/>
              <a:gd name="connsiteX3" fmla="*/ 16625 w 6858000"/>
              <a:gd name="connsiteY3" fmla="*/ 5603222 h 5603222"/>
              <a:gd name="connsiteX4" fmla="*/ 0 w 6858000"/>
              <a:gd name="connsiteY4" fmla="*/ 659530 h 5603222"/>
              <a:gd name="connsiteX0" fmla="*/ 0 w 6858000"/>
              <a:gd name="connsiteY0" fmla="*/ 659530 h 6067451"/>
              <a:gd name="connsiteX1" fmla="*/ 6858000 w 6858000"/>
              <a:gd name="connsiteY1" fmla="*/ 659530 h 6067451"/>
              <a:gd name="connsiteX2" fmla="*/ 6858000 w 6858000"/>
              <a:gd name="connsiteY2" fmla="*/ 4771949 h 6067451"/>
              <a:gd name="connsiteX3" fmla="*/ 16625 w 6858000"/>
              <a:gd name="connsiteY3" fmla="*/ 5603222 h 6067451"/>
              <a:gd name="connsiteX4" fmla="*/ 0 w 6858000"/>
              <a:gd name="connsiteY4" fmla="*/ 659530 h 6067451"/>
              <a:gd name="connsiteX0" fmla="*/ 0 w 6858000"/>
              <a:gd name="connsiteY0" fmla="*/ 659530 h 5604396"/>
              <a:gd name="connsiteX1" fmla="*/ 6858000 w 6858000"/>
              <a:gd name="connsiteY1" fmla="*/ 659530 h 5604396"/>
              <a:gd name="connsiteX2" fmla="*/ 6858000 w 6858000"/>
              <a:gd name="connsiteY2" fmla="*/ 4771949 h 5604396"/>
              <a:gd name="connsiteX3" fmla="*/ 16625 w 6858000"/>
              <a:gd name="connsiteY3" fmla="*/ 5603222 h 5604396"/>
              <a:gd name="connsiteX4" fmla="*/ 0 w 6858000"/>
              <a:gd name="connsiteY4" fmla="*/ 659530 h 5604396"/>
              <a:gd name="connsiteX0" fmla="*/ 0 w 6858000"/>
              <a:gd name="connsiteY0" fmla="*/ 659530 h 5725434"/>
              <a:gd name="connsiteX1" fmla="*/ 6858000 w 6858000"/>
              <a:gd name="connsiteY1" fmla="*/ 659530 h 5725434"/>
              <a:gd name="connsiteX2" fmla="*/ 6858000 w 6858000"/>
              <a:gd name="connsiteY2" fmla="*/ 5486844 h 5725434"/>
              <a:gd name="connsiteX3" fmla="*/ 16625 w 6858000"/>
              <a:gd name="connsiteY3" fmla="*/ 5603222 h 5725434"/>
              <a:gd name="connsiteX4" fmla="*/ 0 w 6858000"/>
              <a:gd name="connsiteY4" fmla="*/ 659530 h 5725434"/>
              <a:gd name="connsiteX0" fmla="*/ 0 w 6858000"/>
              <a:gd name="connsiteY0" fmla="*/ 659530 h 5606983"/>
              <a:gd name="connsiteX1" fmla="*/ 6858000 w 6858000"/>
              <a:gd name="connsiteY1" fmla="*/ 659530 h 5606983"/>
              <a:gd name="connsiteX2" fmla="*/ 6858000 w 6858000"/>
              <a:gd name="connsiteY2" fmla="*/ 5486844 h 5606983"/>
              <a:gd name="connsiteX3" fmla="*/ 16625 w 6858000"/>
              <a:gd name="connsiteY3" fmla="*/ 5603222 h 5606983"/>
              <a:gd name="connsiteX4" fmla="*/ 0 w 6858000"/>
              <a:gd name="connsiteY4" fmla="*/ 659530 h 5606983"/>
              <a:gd name="connsiteX0" fmla="*/ 1 w 6858001"/>
              <a:gd name="connsiteY0" fmla="*/ 659530 h 5486844"/>
              <a:gd name="connsiteX1" fmla="*/ 6858001 w 6858001"/>
              <a:gd name="connsiteY1" fmla="*/ 659530 h 5486844"/>
              <a:gd name="connsiteX2" fmla="*/ 6858001 w 6858001"/>
              <a:gd name="connsiteY2" fmla="*/ 5486844 h 5486844"/>
              <a:gd name="connsiteX3" fmla="*/ 0 w 6858001"/>
              <a:gd name="connsiteY3" fmla="*/ 5470218 h 5486844"/>
              <a:gd name="connsiteX4" fmla="*/ 1 w 6858001"/>
              <a:gd name="connsiteY4" fmla="*/ 659530 h 5486844"/>
              <a:gd name="connsiteX0" fmla="*/ 0 w 6870357"/>
              <a:gd name="connsiteY0" fmla="*/ 638893 h 5651559"/>
              <a:gd name="connsiteX1" fmla="*/ 6870357 w 6870357"/>
              <a:gd name="connsiteY1" fmla="*/ 824245 h 5651559"/>
              <a:gd name="connsiteX2" fmla="*/ 6870357 w 6870357"/>
              <a:gd name="connsiteY2" fmla="*/ 5651559 h 5651559"/>
              <a:gd name="connsiteX3" fmla="*/ 12356 w 6870357"/>
              <a:gd name="connsiteY3" fmla="*/ 5634933 h 5651559"/>
              <a:gd name="connsiteX4" fmla="*/ 0 w 6870357"/>
              <a:gd name="connsiteY4" fmla="*/ 638893 h 5651559"/>
              <a:gd name="connsiteX0" fmla="*/ 0 w 6870357"/>
              <a:gd name="connsiteY0" fmla="*/ 312364 h 5325030"/>
              <a:gd name="connsiteX1" fmla="*/ 6870357 w 6870357"/>
              <a:gd name="connsiteY1" fmla="*/ 497716 h 5325030"/>
              <a:gd name="connsiteX2" fmla="*/ 6870357 w 6870357"/>
              <a:gd name="connsiteY2" fmla="*/ 5325030 h 5325030"/>
              <a:gd name="connsiteX3" fmla="*/ 12356 w 6870357"/>
              <a:gd name="connsiteY3" fmla="*/ 5308404 h 5325030"/>
              <a:gd name="connsiteX4" fmla="*/ 0 w 6870357"/>
              <a:gd name="connsiteY4" fmla="*/ 312364 h 5325030"/>
              <a:gd name="connsiteX0" fmla="*/ 0 w 6870357"/>
              <a:gd name="connsiteY0" fmla="*/ 251639 h 5264305"/>
              <a:gd name="connsiteX1" fmla="*/ 6858000 w 6870357"/>
              <a:gd name="connsiteY1" fmla="*/ 1536742 h 5264305"/>
              <a:gd name="connsiteX2" fmla="*/ 6870357 w 6870357"/>
              <a:gd name="connsiteY2" fmla="*/ 5264305 h 5264305"/>
              <a:gd name="connsiteX3" fmla="*/ 12356 w 6870357"/>
              <a:gd name="connsiteY3" fmla="*/ 5247679 h 5264305"/>
              <a:gd name="connsiteX4" fmla="*/ 0 w 6870357"/>
              <a:gd name="connsiteY4" fmla="*/ 251639 h 5264305"/>
              <a:gd name="connsiteX0" fmla="*/ 0 w 6870357"/>
              <a:gd name="connsiteY0" fmla="*/ 437631 h 5450297"/>
              <a:gd name="connsiteX1" fmla="*/ 6858000 w 6870357"/>
              <a:gd name="connsiteY1" fmla="*/ 1722734 h 5450297"/>
              <a:gd name="connsiteX2" fmla="*/ 6870357 w 6870357"/>
              <a:gd name="connsiteY2" fmla="*/ 5450297 h 5450297"/>
              <a:gd name="connsiteX3" fmla="*/ 12356 w 6870357"/>
              <a:gd name="connsiteY3" fmla="*/ 5433671 h 5450297"/>
              <a:gd name="connsiteX4" fmla="*/ 0 w 6870357"/>
              <a:gd name="connsiteY4" fmla="*/ 437631 h 5450297"/>
              <a:gd name="connsiteX0" fmla="*/ 0 w 6879065"/>
              <a:gd name="connsiteY0" fmla="*/ 430993 h 5495911"/>
              <a:gd name="connsiteX1" fmla="*/ 6866708 w 6879065"/>
              <a:gd name="connsiteY1" fmla="*/ 1768348 h 5495911"/>
              <a:gd name="connsiteX2" fmla="*/ 6879065 w 6879065"/>
              <a:gd name="connsiteY2" fmla="*/ 5495911 h 5495911"/>
              <a:gd name="connsiteX3" fmla="*/ 21064 w 6879065"/>
              <a:gd name="connsiteY3" fmla="*/ 5479285 h 5495911"/>
              <a:gd name="connsiteX4" fmla="*/ 0 w 6879065"/>
              <a:gd name="connsiteY4" fmla="*/ 430993 h 5495911"/>
              <a:gd name="connsiteX0" fmla="*/ 0 w 6879065"/>
              <a:gd name="connsiteY0" fmla="*/ 361573 h 5426491"/>
              <a:gd name="connsiteX1" fmla="*/ 6866708 w 6879065"/>
              <a:gd name="connsiteY1" fmla="*/ 1698928 h 5426491"/>
              <a:gd name="connsiteX2" fmla="*/ 6879065 w 6879065"/>
              <a:gd name="connsiteY2" fmla="*/ 5426491 h 5426491"/>
              <a:gd name="connsiteX3" fmla="*/ 21064 w 6879065"/>
              <a:gd name="connsiteY3" fmla="*/ 5409865 h 5426491"/>
              <a:gd name="connsiteX4" fmla="*/ 0 w 6879065"/>
              <a:gd name="connsiteY4" fmla="*/ 361573 h 5426491"/>
              <a:gd name="connsiteX0" fmla="*/ 0 w 6879065"/>
              <a:gd name="connsiteY0" fmla="*/ 366222 h 5431140"/>
              <a:gd name="connsiteX1" fmla="*/ 6866708 w 6879065"/>
              <a:gd name="connsiteY1" fmla="*/ 1703577 h 5431140"/>
              <a:gd name="connsiteX2" fmla="*/ 6879065 w 6879065"/>
              <a:gd name="connsiteY2" fmla="*/ 5431140 h 5431140"/>
              <a:gd name="connsiteX3" fmla="*/ 21064 w 6879065"/>
              <a:gd name="connsiteY3" fmla="*/ 5414514 h 5431140"/>
              <a:gd name="connsiteX4" fmla="*/ 0 w 6879065"/>
              <a:gd name="connsiteY4" fmla="*/ 366222 h 5431140"/>
              <a:gd name="connsiteX0" fmla="*/ 0 w 6879065"/>
              <a:gd name="connsiteY0" fmla="*/ 355879 h 5420797"/>
              <a:gd name="connsiteX1" fmla="*/ 6866708 w 6879065"/>
              <a:gd name="connsiteY1" fmla="*/ 1693234 h 5420797"/>
              <a:gd name="connsiteX2" fmla="*/ 6879065 w 6879065"/>
              <a:gd name="connsiteY2" fmla="*/ 5420797 h 5420797"/>
              <a:gd name="connsiteX3" fmla="*/ 21064 w 6879065"/>
              <a:gd name="connsiteY3" fmla="*/ 5404171 h 5420797"/>
              <a:gd name="connsiteX4" fmla="*/ 0 w 6879065"/>
              <a:gd name="connsiteY4" fmla="*/ 355879 h 5420797"/>
              <a:gd name="connsiteX0" fmla="*/ 0 w 6879065"/>
              <a:gd name="connsiteY0" fmla="*/ 367325 h 5432243"/>
              <a:gd name="connsiteX1" fmla="*/ 6866708 w 6879065"/>
              <a:gd name="connsiteY1" fmla="*/ 1704680 h 5432243"/>
              <a:gd name="connsiteX2" fmla="*/ 6879065 w 6879065"/>
              <a:gd name="connsiteY2" fmla="*/ 5432243 h 5432243"/>
              <a:gd name="connsiteX3" fmla="*/ 21064 w 6879065"/>
              <a:gd name="connsiteY3" fmla="*/ 5415617 h 5432243"/>
              <a:gd name="connsiteX4" fmla="*/ 0 w 6879065"/>
              <a:gd name="connsiteY4" fmla="*/ 367325 h 5432243"/>
              <a:gd name="connsiteX0" fmla="*/ 0 w 6866954"/>
              <a:gd name="connsiteY0" fmla="*/ 365102 h 5448187"/>
              <a:gd name="connsiteX1" fmla="*/ 6854597 w 6866954"/>
              <a:gd name="connsiteY1" fmla="*/ 1720624 h 5448187"/>
              <a:gd name="connsiteX2" fmla="*/ 6866954 w 6866954"/>
              <a:gd name="connsiteY2" fmla="*/ 5448187 h 5448187"/>
              <a:gd name="connsiteX3" fmla="*/ 8953 w 6866954"/>
              <a:gd name="connsiteY3" fmla="*/ 5431561 h 5448187"/>
              <a:gd name="connsiteX4" fmla="*/ 0 w 6866954"/>
              <a:gd name="connsiteY4" fmla="*/ 365102 h 5448187"/>
              <a:gd name="connsiteX0" fmla="*/ 0 w 6866954"/>
              <a:gd name="connsiteY0" fmla="*/ 314697 h 5397782"/>
              <a:gd name="connsiteX1" fmla="*/ 6854597 w 6866954"/>
              <a:gd name="connsiteY1" fmla="*/ 1670219 h 5397782"/>
              <a:gd name="connsiteX2" fmla="*/ 6866954 w 6866954"/>
              <a:gd name="connsiteY2" fmla="*/ 5397782 h 5397782"/>
              <a:gd name="connsiteX3" fmla="*/ 8953 w 6866954"/>
              <a:gd name="connsiteY3" fmla="*/ 5381156 h 5397782"/>
              <a:gd name="connsiteX4" fmla="*/ 0 w 6866954"/>
              <a:gd name="connsiteY4" fmla="*/ 314697 h 5397782"/>
              <a:gd name="connsiteX0" fmla="*/ 0 w 6866954"/>
              <a:gd name="connsiteY0" fmla="*/ 309303 h 5392388"/>
              <a:gd name="connsiteX1" fmla="*/ 6866708 w 6866954"/>
              <a:gd name="connsiteY1" fmla="*/ 1713270 h 5392388"/>
              <a:gd name="connsiteX2" fmla="*/ 6866954 w 6866954"/>
              <a:gd name="connsiteY2" fmla="*/ 5392388 h 5392388"/>
              <a:gd name="connsiteX3" fmla="*/ 8953 w 6866954"/>
              <a:gd name="connsiteY3" fmla="*/ 5375762 h 5392388"/>
              <a:gd name="connsiteX4" fmla="*/ 0 w 6866954"/>
              <a:gd name="connsiteY4" fmla="*/ 309303 h 5392388"/>
              <a:gd name="connsiteX0" fmla="*/ 0 w 6866954"/>
              <a:gd name="connsiteY0" fmla="*/ 319987 h 5403072"/>
              <a:gd name="connsiteX1" fmla="*/ 6866708 w 6866954"/>
              <a:gd name="connsiteY1" fmla="*/ 1723954 h 5403072"/>
              <a:gd name="connsiteX2" fmla="*/ 6866954 w 6866954"/>
              <a:gd name="connsiteY2" fmla="*/ 5403072 h 5403072"/>
              <a:gd name="connsiteX3" fmla="*/ 8953 w 6866954"/>
              <a:gd name="connsiteY3" fmla="*/ 5386446 h 5403072"/>
              <a:gd name="connsiteX4" fmla="*/ 0 w 6866954"/>
              <a:gd name="connsiteY4" fmla="*/ 319987 h 5403072"/>
              <a:gd name="connsiteX0" fmla="*/ 0 w 6866954"/>
              <a:gd name="connsiteY0" fmla="*/ 325506 h 5408591"/>
              <a:gd name="connsiteX1" fmla="*/ 6866708 w 6866954"/>
              <a:gd name="connsiteY1" fmla="*/ 1682879 h 5408591"/>
              <a:gd name="connsiteX2" fmla="*/ 6866954 w 6866954"/>
              <a:gd name="connsiteY2" fmla="*/ 5408591 h 5408591"/>
              <a:gd name="connsiteX3" fmla="*/ 8953 w 6866954"/>
              <a:gd name="connsiteY3" fmla="*/ 5391965 h 5408591"/>
              <a:gd name="connsiteX4" fmla="*/ 0 w 6866954"/>
              <a:gd name="connsiteY4" fmla="*/ 325506 h 5408591"/>
              <a:gd name="connsiteX0" fmla="*/ 0 w 6866954"/>
              <a:gd name="connsiteY0" fmla="*/ 330054 h 5413139"/>
              <a:gd name="connsiteX1" fmla="*/ 6866708 w 6866954"/>
              <a:gd name="connsiteY1" fmla="*/ 1687427 h 5413139"/>
              <a:gd name="connsiteX2" fmla="*/ 6866954 w 6866954"/>
              <a:gd name="connsiteY2" fmla="*/ 5413139 h 5413139"/>
              <a:gd name="connsiteX3" fmla="*/ 8953 w 6866954"/>
              <a:gd name="connsiteY3" fmla="*/ 5396513 h 5413139"/>
              <a:gd name="connsiteX4" fmla="*/ 0 w 6866954"/>
              <a:gd name="connsiteY4" fmla="*/ 330054 h 541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954" h="5413139">
                <a:moveTo>
                  <a:pt x="0" y="330054"/>
                </a:moveTo>
                <a:cubicBezTo>
                  <a:pt x="3648531" y="-737470"/>
                  <a:pt x="4147814" y="1073068"/>
                  <a:pt x="6866708" y="1687427"/>
                </a:cubicBezTo>
                <a:lnTo>
                  <a:pt x="6866954" y="5413139"/>
                </a:lnTo>
                <a:lnTo>
                  <a:pt x="8953" y="5396513"/>
                </a:lnTo>
                <a:cubicBezTo>
                  <a:pt x="8953" y="4025707"/>
                  <a:pt x="0" y="1700860"/>
                  <a:pt x="0" y="330054"/>
                </a:cubicBezTo>
                <a:close/>
              </a:path>
            </a:pathLst>
          </a:custGeom>
        </p:spPr>
        <p:txBody>
          <a:bodyPr anchor="ctr"/>
          <a:lstStyle>
            <a:lvl1pPr marL="0" indent="0" algn="ctr">
              <a:buNone/>
              <a:defRPr/>
            </a:lvl1pPr>
          </a:lstStyle>
          <a:p>
            <a:r>
              <a:rPr lang="en-US" dirty="0"/>
              <a:t>Picture</a:t>
            </a:r>
          </a:p>
        </p:txBody>
      </p:sp>
      <p:sp>
        <p:nvSpPr>
          <p:cNvPr id="14" name="H2">
            <a:extLst>
              <a:ext uri="{FF2B5EF4-FFF2-40B4-BE49-F238E27FC236}">
                <a16:creationId xmlns:a16="http://schemas.microsoft.com/office/drawing/2014/main" id="{25DA3045-6187-0BD0-B583-277B126CB0AF}"/>
              </a:ext>
            </a:extLst>
          </p:cNvPr>
          <p:cNvSpPr>
            <a:spLocks noGrp="1"/>
          </p:cNvSpPr>
          <p:nvPr>
            <p:ph type="body" sz="quarter" idx="13" hasCustomPrompt="1"/>
          </p:nvPr>
        </p:nvSpPr>
        <p:spPr>
          <a:xfrm>
            <a:off x="365125" y="3189288"/>
            <a:ext cx="6000750" cy="508000"/>
          </a:xfrm>
          <a:prstGeom prst="rect">
            <a:avLst/>
          </a:prstGeom>
        </p:spPr>
        <p:txBody>
          <a:bodyPr/>
          <a:lstStyle>
            <a:lvl1pPr marL="0" indent="0">
              <a:buNone/>
              <a:defRPr lang="en-GB" sz="2800" b="0" kern="1200" dirty="0" smtClean="0">
                <a:solidFill>
                  <a:schemeClr val="bg1"/>
                </a:solidFill>
                <a:latin typeface="Poppins" pitchFamily="2" charset="77"/>
                <a:ea typeface="+mn-ea"/>
                <a:cs typeface="Poppins" pitchFamily="2" charset="77"/>
              </a:defRPr>
            </a:lvl1pPr>
            <a:lvl2pPr marL="342900" indent="0" algn="l">
              <a:buNone/>
              <a:defRPr lang="en-GB" sz="2800" b="0" kern="1200" dirty="0" smtClean="0">
                <a:solidFill>
                  <a:schemeClr val="bg1"/>
                </a:solidFill>
                <a:latin typeface="Poppins" pitchFamily="2" charset="77"/>
                <a:ea typeface="+mn-ea"/>
                <a:cs typeface="Poppins" pitchFamily="2" charset="77"/>
              </a:defRPr>
            </a:lvl2pPr>
            <a:lvl3pPr marL="685800" indent="0">
              <a:buNone/>
              <a:defRPr/>
            </a:lvl3pPr>
          </a:lstStyle>
          <a:p>
            <a:pPr lvl="0"/>
            <a:r>
              <a:rPr lang="en-GB" dirty="0"/>
              <a:t>Central Services Team</a:t>
            </a:r>
          </a:p>
        </p:txBody>
      </p:sp>
      <p:sp>
        <p:nvSpPr>
          <p:cNvPr id="22" name="P">
            <a:extLst>
              <a:ext uri="{FF2B5EF4-FFF2-40B4-BE49-F238E27FC236}">
                <a16:creationId xmlns:a16="http://schemas.microsoft.com/office/drawing/2014/main" id="{6574ED11-D22D-3C7D-E4FE-C608BFF675FE}"/>
              </a:ext>
            </a:extLst>
          </p:cNvPr>
          <p:cNvSpPr>
            <a:spLocks noGrp="1"/>
          </p:cNvSpPr>
          <p:nvPr>
            <p:ph type="body" sz="quarter" idx="16" hasCustomPrompt="1"/>
          </p:nvPr>
        </p:nvSpPr>
        <p:spPr>
          <a:xfrm>
            <a:off x="365125" y="1489075"/>
            <a:ext cx="6000750" cy="291618"/>
          </a:xfrm>
          <a:prstGeom prst="rect">
            <a:avLst/>
          </a:prstGeom>
          <a:noFill/>
        </p:spPr>
        <p:txBody>
          <a:bodyPr wrap="square" rtlCol="0">
            <a:spAutoFit/>
          </a:bodyPr>
          <a:lstStyle>
            <a:lvl1pPr>
              <a:defRPr lang="en-US" sz="1400" dirty="0">
                <a:solidFill>
                  <a:schemeClr val="bg1"/>
                </a:solidFill>
                <a:latin typeface="Poppins" pitchFamily="2" charset="77"/>
                <a:cs typeface="Poppins" pitchFamily="2" charset="77"/>
              </a:defRPr>
            </a:lvl1pPr>
          </a:lstStyle>
          <a:p>
            <a:pPr marL="0" lvl="0" indent="0" defTabSz="457200">
              <a:buNone/>
            </a:pPr>
            <a:r>
              <a:rPr lang="en-US" dirty="0"/>
              <a:t>The Rivers C of E Academy Trust</a:t>
            </a:r>
          </a:p>
        </p:txBody>
      </p:sp>
      <p:sp>
        <p:nvSpPr>
          <p:cNvPr id="23" name="H1">
            <a:extLst>
              <a:ext uri="{FF2B5EF4-FFF2-40B4-BE49-F238E27FC236}">
                <a16:creationId xmlns:a16="http://schemas.microsoft.com/office/drawing/2014/main" id="{9F479061-F7CD-A7B2-2B95-F911803BD2F5}"/>
              </a:ext>
            </a:extLst>
          </p:cNvPr>
          <p:cNvSpPr>
            <a:spLocks noGrp="1"/>
          </p:cNvSpPr>
          <p:nvPr>
            <p:ph type="title" hasCustomPrompt="1"/>
          </p:nvPr>
        </p:nvSpPr>
        <p:spPr>
          <a:xfrm>
            <a:off x="365125" y="1832286"/>
            <a:ext cx="6000750" cy="1356391"/>
          </a:xfrm>
          <a:prstGeom prst="rect">
            <a:avLst/>
          </a:prstGeom>
        </p:spPr>
        <p:txBody>
          <a:bodyPr/>
          <a:lstStyle>
            <a:lvl1pPr>
              <a:defRPr sz="4400" b="1" i="0">
                <a:solidFill>
                  <a:schemeClr val="bg1"/>
                </a:solidFill>
                <a:latin typeface="Poppins" pitchFamily="2" charset="77"/>
                <a:cs typeface="Poppins" pitchFamily="2" charset="77"/>
              </a:defRPr>
            </a:lvl1pPr>
          </a:lstStyle>
          <a:p>
            <a:r>
              <a:rPr lang="en-GB" dirty="0"/>
              <a:t>School </a:t>
            </a:r>
            <a:br>
              <a:rPr lang="en-GB" dirty="0"/>
            </a:br>
            <a:r>
              <a:rPr lang="en-GB" dirty="0"/>
              <a:t>Name</a:t>
            </a:r>
            <a:endParaRPr lang="en-US" dirty="0"/>
          </a:p>
        </p:txBody>
      </p:sp>
      <p:sp>
        <p:nvSpPr>
          <p:cNvPr id="5" name="Image">
            <a:extLst>
              <a:ext uri="{FF2B5EF4-FFF2-40B4-BE49-F238E27FC236}">
                <a16:creationId xmlns:a16="http://schemas.microsoft.com/office/drawing/2014/main" id="{A50C6290-4C3A-06B2-4B33-2C20AE0B0B60}"/>
              </a:ext>
              <a:ext uri="{C183D7F6-B498-43B3-948B-1728B52AA6E4}">
                <adec:decorative xmlns:adec="http://schemas.microsoft.com/office/drawing/2017/decorative" val="1"/>
              </a:ext>
            </a:extLst>
          </p:cNvPr>
          <p:cNvSpPr>
            <a:spLocks noGrp="1"/>
          </p:cNvSpPr>
          <p:nvPr>
            <p:ph type="pic" sz="quarter" idx="11" hasCustomPrompt="1"/>
          </p:nvPr>
        </p:nvSpPr>
        <p:spPr>
          <a:xfrm>
            <a:off x="282575" y="233363"/>
            <a:ext cx="3873500" cy="1096962"/>
          </a:xfrm>
          <a:prstGeom prst="rect">
            <a:avLst/>
          </a:prstGeom>
        </p:spPr>
        <p:txBody>
          <a:bodyPr/>
          <a:lstStyle>
            <a:lvl1pPr marL="0" indent="0">
              <a:buNone/>
              <a:defRPr>
                <a:solidFill>
                  <a:schemeClr val="bg1"/>
                </a:solidFill>
                <a:latin typeface="Poppins" pitchFamily="2" charset="77"/>
                <a:cs typeface="Poppins" pitchFamily="2" charset="77"/>
              </a:defRPr>
            </a:lvl1pPr>
          </a:lstStyle>
          <a:p>
            <a:r>
              <a:rPr lang="en-US" dirty="0"/>
              <a:t>School Logo Here</a:t>
            </a:r>
          </a:p>
        </p:txBody>
      </p:sp>
    </p:spTree>
    <p:extLst>
      <p:ext uri="{BB962C8B-B14F-4D97-AF65-F5344CB8AC3E}">
        <p14:creationId xmlns:p14="http://schemas.microsoft.com/office/powerpoint/2010/main" val="196144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P">
            <a:extLst>
              <a:ext uri="{FF2B5EF4-FFF2-40B4-BE49-F238E27FC236}">
                <a16:creationId xmlns:a16="http://schemas.microsoft.com/office/drawing/2014/main" id="{C7FA5A7B-6192-BABA-841D-5D79F81F271D}"/>
              </a:ext>
            </a:extLst>
          </p:cNvPr>
          <p:cNvSpPr>
            <a:spLocks noGrp="1"/>
          </p:cNvSpPr>
          <p:nvPr>
            <p:ph type="body" sz="quarter" idx="11" hasCustomPrompt="1"/>
          </p:nvPr>
        </p:nvSpPr>
        <p:spPr>
          <a:xfrm>
            <a:off x="330200" y="1381932"/>
            <a:ext cx="6086475" cy="1687513"/>
          </a:xfrm>
          <a:prstGeom prst="rect">
            <a:avLst/>
          </a:prstGeom>
        </p:spPr>
        <p:txBody>
          <a:bodyPr/>
          <a:lstStyle>
            <a:lvl1pPr marL="0" indent="0">
              <a:buNone/>
              <a:defRPr/>
            </a:lvl1pPr>
          </a:lstStyle>
          <a:p>
            <a:pPr lvl="0"/>
            <a:r>
              <a:rPr lang="en-GB" dirty="0"/>
              <a:t>Enter text here.</a:t>
            </a:r>
            <a:endParaRPr lang="en-US" dirty="0"/>
          </a:p>
        </p:txBody>
      </p:sp>
      <p:sp>
        <p:nvSpPr>
          <p:cNvPr id="4" name="H1">
            <a:extLst>
              <a:ext uri="{FF2B5EF4-FFF2-40B4-BE49-F238E27FC236}">
                <a16:creationId xmlns:a16="http://schemas.microsoft.com/office/drawing/2014/main" id="{029C9560-26B9-2B82-F770-980E8735BA5A}"/>
              </a:ext>
            </a:extLst>
          </p:cNvPr>
          <p:cNvSpPr>
            <a:spLocks noGrp="1"/>
          </p:cNvSpPr>
          <p:nvPr>
            <p:ph type="body" sz="quarter" idx="10" hasCustomPrompt="1"/>
          </p:nvPr>
        </p:nvSpPr>
        <p:spPr>
          <a:xfrm>
            <a:off x="330733" y="457489"/>
            <a:ext cx="6085468" cy="509665"/>
          </a:xfrm>
          <a:prstGeom prst="rect">
            <a:avLst/>
          </a:prstGeom>
        </p:spPr>
        <p:txBody>
          <a:bodyPr/>
          <a:lstStyle>
            <a:lvl1pPr marL="0" indent="0">
              <a:buNone/>
              <a:defRPr sz="4000" b="1">
                <a:solidFill>
                  <a:srgbClr val="014360"/>
                </a:solidFill>
                <a:latin typeface="Poppins" pitchFamily="2" charset="77"/>
                <a:cs typeface="Poppins" pitchFamily="2" charset="77"/>
              </a:defRPr>
            </a:lvl1pPr>
          </a:lstStyle>
          <a:p>
            <a:pPr lvl="0"/>
            <a:r>
              <a:rPr lang="en-US" dirty="0"/>
              <a:t>How to Apply</a:t>
            </a:r>
          </a:p>
        </p:txBody>
      </p:sp>
    </p:spTree>
    <p:extLst>
      <p:ext uri="{BB962C8B-B14F-4D97-AF65-F5344CB8AC3E}">
        <p14:creationId xmlns:p14="http://schemas.microsoft.com/office/powerpoint/2010/main" val="148566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P">
            <a:extLst>
              <a:ext uri="{FF2B5EF4-FFF2-40B4-BE49-F238E27FC236}">
                <a16:creationId xmlns:a16="http://schemas.microsoft.com/office/drawing/2014/main" id="{EC89CBC8-9D60-5D3C-7DDB-F6D45150E3DF}"/>
              </a:ext>
            </a:extLst>
          </p:cNvPr>
          <p:cNvSpPr>
            <a:spLocks noGrp="1"/>
          </p:cNvSpPr>
          <p:nvPr>
            <p:ph type="body" sz="quarter" idx="11" hasCustomPrompt="1"/>
          </p:nvPr>
        </p:nvSpPr>
        <p:spPr>
          <a:xfrm>
            <a:off x="385763" y="5527417"/>
            <a:ext cx="6086475" cy="4003933"/>
          </a:xfrm>
          <a:prstGeom prst="rect">
            <a:avLst/>
          </a:prstGeom>
        </p:spPr>
        <p:txBody>
          <a:bodyPr/>
          <a:lstStyle>
            <a:lvl1pPr marL="0" indent="0">
              <a:buNone/>
              <a:defRPr lang="en-US" sz="1200" b="0" i="0" u="none" strike="noStrike" kern="1200" dirty="0" smtClean="0">
                <a:solidFill>
                  <a:schemeClr val="bg1"/>
                </a:solidFill>
                <a:effectLst/>
                <a:latin typeface="Poppins" pitchFamily="2" charset="77"/>
                <a:ea typeface="+mn-ea"/>
                <a:cs typeface="Poppins" pitchFamily="2" charset="77"/>
              </a:defRPr>
            </a:lvl1pPr>
          </a:lstStyle>
          <a:p>
            <a:pPr lvl="0"/>
            <a:r>
              <a:rPr lang="en-US" dirty="0"/>
              <a:t>Enter Text here</a:t>
            </a:r>
          </a:p>
        </p:txBody>
      </p:sp>
      <p:sp>
        <p:nvSpPr>
          <p:cNvPr id="5" name="H1">
            <a:extLst>
              <a:ext uri="{FF2B5EF4-FFF2-40B4-BE49-F238E27FC236}">
                <a16:creationId xmlns:a16="http://schemas.microsoft.com/office/drawing/2014/main" id="{0F073072-3FE6-A4DF-0CA9-A9196EE35058}"/>
              </a:ext>
            </a:extLst>
          </p:cNvPr>
          <p:cNvSpPr>
            <a:spLocks noGrp="1"/>
          </p:cNvSpPr>
          <p:nvPr>
            <p:ph type="title" hasCustomPrompt="1"/>
          </p:nvPr>
        </p:nvSpPr>
        <p:spPr>
          <a:xfrm>
            <a:off x="385763" y="4666867"/>
            <a:ext cx="6085468" cy="572266"/>
          </a:xfrm>
          <a:prstGeom prst="rect">
            <a:avLst/>
          </a:prstGeom>
        </p:spPr>
        <p:txBody>
          <a:bodyPr/>
          <a:lstStyle>
            <a:lvl1pPr>
              <a:defRPr lang="en-US" sz="4000" b="1" kern="1200" dirty="0">
                <a:solidFill>
                  <a:srgbClr val="78D0F3"/>
                </a:solidFill>
                <a:latin typeface="+mj-lt"/>
                <a:ea typeface="+mn-ea"/>
                <a:cs typeface="Poppins" pitchFamily="2" charset="77"/>
              </a:defRPr>
            </a:lvl1pPr>
          </a:lstStyle>
          <a:p>
            <a:r>
              <a:rPr lang="en-GB" dirty="0"/>
              <a:t>Get in Touch</a:t>
            </a:r>
            <a:endParaRPr lang="en-US" dirty="0"/>
          </a:p>
        </p:txBody>
      </p:sp>
    </p:spTree>
    <p:extLst>
      <p:ext uri="{BB962C8B-B14F-4D97-AF65-F5344CB8AC3E}">
        <p14:creationId xmlns:p14="http://schemas.microsoft.com/office/powerpoint/2010/main" val="164079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P">
            <a:extLst>
              <a:ext uri="{FF2B5EF4-FFF2-40B4-BE49-F238E27FC236}">
                <a16:creationId xmlns:a16="http://schemas.microsoft.com/office/drawing/2014/main" id="{302DBB09-8FBE-96CC-6499-6CD981280E54}"/>
              </a:ext>
            </a:extLst>
          </p:cNvPr>
          <p:cNvSpPr>
            <a:spLocks noGrp="1"/>
          </p:cNvSpPr>
          <p:nvPr>
            <p:ph type="body" sz="quarter" idx="13" hasCustomPrompt="1"/>
          </p:nvPr>
        </p:nvSpPr>
        <p:spPr>
          <a:xfrm>
            <a:off x="320143" y="3721343"/>
            <a:ext cx="6130226" cy="3363669"/>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lvl="0"/>
            <a:r>
              <a:rPr lang="en-US" sz="1100" b="0" i="0" dirty="0">
                <a:latin typeface="Poppins" pitchFamily="2" charset="77"/>
                <a:cs typeface="Poppins" pitchFamily="2" charset="77"/>
              </a:rPr>
              <a:t>[ETHOS AND VALUES]</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[USPs (up to 5 unique selling points)]</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1.</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2.</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3.</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4.</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5.</a:t>
            </a:r>
          </a:p>
          <a:p>
            <a:pPr lvl="0"/>
            <a:endParaRPr lang="en-US" sz="1100" b="0" i="0" dirty="0">
              <a:latin typeface="Poppins" pitchFamily="2" charset="77"/>
              <a:cs typeface="Poppins" pitchFamily="2" charset="77"/>
            </a:endParaRPr>
          </a:p>
        </p:txBody>
      </p:sp>
      <p:sp>
        <p:nvSpPr>
          <p:cNvPr id="9" name="H1">
            <a:extLst>
              <a:ext uri="{FF2B5EF4-FFF2-40B4-BE49-F238E27FC236}">
                <a16:creationId xmlns:a16="http://schemas.microsoft.com/office/drawing/2014/main" id="{FBE31772-C2BB-A010-F730-6B41A53450A6}"/>
              </a:ext>
            </a:extLst>
          </p:cNvPr>
          <p:cNvSpPr>
            <a:spLocks noGrp="1"/>
          </p:cNvSpPr>
          <p:nvPr>
            <p:ph type="body" sz="quarter" idx="12" hasCustomPrompt="1"/>
          </p:nvPr>
        </p:nvSpPr>
        <p:spPr>
          <a:xfrm>
            <a:off x="325438" y="2985033"/>
            <a:ext cx="6085468" cy="572266"/>
          </a:xfrm>
          <a:prstGeom prst="rect">
            <a:avLst/>
          </a:prstGeom>
        </p:spPr>
        <p:txBody>
          <a:bodyPr/>
          <a:lstStyle>
            <a:lvl1pPr marL="0" indent="0">
              <a:buNone/>
              <a:defRPr sz="3600" b="1">
                <a:solidFill>
                  <a:schemeClr val="bg1"/>
                </a:solidFill>
                <a:latin typeface="Poppins" pitchFamily="2" charset="77"/>
                <a:cs typeface="Poppins" pitchFamily="2" charset="77"/>
              </a:defRPr>
            </a:lvl1pPr>
          </a:lstStyle>
          <a:p>
            <a:pPr lvl="0"/>
            <a:r>
              <a:rPr lang="en-US" dirty="0"/>
              <a:t>What makes us special?</a:t>
            </a:r>
          </a:p>
        </p:txBody>
      </p:sp>
      <p:sp>
        <p:nvSpPr>
          <p:cNvPr id="8" name="P">
            <a:extLst>
              <a:ext uri="{FF2B5EF4-FFF2-40B4-BE49-F238E27FC236}">
                <a16:creationId xmlns:a16="http://schemas.microsoft.com/office/drawing/2014/main" id="{5FB1C866-575A-9991-F4AD-D1FFCDFDAB7A}"/>
              </a:ext>
            </a:extLst>
          </p:cNvPr>
          <p:cNvSpPr>
            <a:spLocks noGrp="1"/>
          </p:cNvSpPr>
          <p:nvPr>
            <p:ph type="body" sz="quarter" idx="11" hasCustomPrompt="1"/>
          </p:nvPr>
        </p:nvSpPr>
        <p:spPr>
          <a:xfrm>
            <a:off x="325438" y="1193800"/>
            <a:ext cx="6130226" cy="1627188"/>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lvl="0"/>
            <a:r>
              <a:rPr lang="en-US" sz="1100" b="0" i="0" dirty="0">
                <a:latin typeface="Poppins" pitchFamily="2" charset="77"/>
                <a:cs typeface="Poppins" pitchFamily="2" charset="77"/>
              </a:rPr>
              <a:t>[HISTORY AND ACHIEVEMENTS]</a:t>
            </a:r>
            <a:endParaRPr lang="en-US" dirty="0"/>
          </a:p>
        </p:txBody>
      </p:sp>
      <p:sp>
        <p:nvSpPr>
          <p:cNvPr id="7" name="H1">
            <a:extLst>
              <a:ext uri="{FF2B5EF4-FFF2-40B4-BE49-F238E27FC236}">
                <a16:creationId xmlns:a16="http://schemas.microsoft.com/office/drawing/2014/main" id="{A5F817C6-450E-B429-F638-921AD81D7980}"/>
              </a:ext>
            </a:extLst>
          </p:cNvPr>
          <p:cNvSpPr>
            <a:spLocks noGrp="1"/>
          </p:cNvSpPr>
          <p:nvPr>
            <p:ph type="body" sz="quarter" idx="10" hasCustomPrompt="1"/>
          </p:nvPr>
        </p:nvSpPr>
        <p:spPr>
          <a:xfrm>
            <a:off x="330733" y="457489"/>
            <a:ext cx="6085468" cy="572266"/>
          </a:xfrm>
          <a:prstGeom prst="rect">
            <a:avLst/>
          </a:prstGeom>
        </p:spPr>
        <p:txBody>
          <a:bodyPr/>
          <a:lstStyle>
            <a:lvl1pPr marL="0" indent="0">
              <a:buNone/>
              <a:defRPr sz="4000" b="1">
                <a:solidFill>
                  <a:schemeClr val="bg1"/>
                </a:solidFill>
                <a:latin typeface="Poppins" pitchFamily="2" charset="77"/>
                <a:cs typeface="Poppins" pitchFamily="2" charset="77"/>
              </a:defRPr>
            </a:lvl1pPr>
          </a:lstStyle>
          <a:p>
            <a:pPr lvl="0"/>
            <a:r>
              <a:rPr lang="en-US" dirty="0"/>
              <a:t>Our Story</a:t>
            </a:r>
          </a:p>
        </p:txBody>
      </p:sp>
    </p:spTree>
    <p:extLst>
      <p:ext uri="{BB962C8B-B14F-4D97-AF65-F5344CB8AC3E}">
        <p14:creationId xmlns:p14="http://schemas.microsoft.com/office/powerpoint/2010/main" val="329640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2">
            <a:extLst>
              <a:ext uri="{FF2B5EF4-FFF2-40B4-BE49-F238E27FC236}">
                <a16:creationId xmlns:a16="http://schemas.microsoft.com/office/drawing/2014/main" id="{C8B38F51-D716-3C7F-0C82-9EA1B1E7B631}"/>
              </a:ext>
            </a:extLst>
          </p:cNvPr>
          <p:cNvSpPr>
            <a:spLocks noGrp="1"/>
          </p:cNvSpPr>
          <p:nvPr>
            <p:ph type="body" sz="quarter" idx="30" hasCustomPrompt="1"/>
          </p:nvPr>
        </p:nvSpPr>
        <p:spPr>
          <a:xfrm>
            <a:off x="4001855" y="1243585"/>
            <a:ext cx="2152760" cy="258274"/>
          </a:xfrm>
          <a:prstGeom prst="rect">
            <a:avLst/>
          </a:prstGeom>
        </p:spPr>
        <p:txBody>
          <a:bodyPr/>
          <a:lstStyle>
            <a:lvl1pPr marL="0" indent="0">
              <a:buNone/>
              <a:defRPr lang="en-GB" sz="1400" b="1" kern="1200" dirty="0" smtClean="0">
                <a:solidFill>
                  <a:srgbClr val="78D0F3"/>
                </a:solidFill>
                <a:latin typeface="Poppins" pitchFamily="2" charset="77"/>
                <a:ea typeface="+mn-ea"/>
                <a:cs typeface="Poppins" pitchFamily="2" charset="77"/>
              </a:defRPr>
            </a:lvl1pPr>
            <a:lvl2pPr marL="342900" indent="0">
              <a:buNone/>
              <a:defRPr lang="en-GB" smtClean="0"/>
            </a:lvl2pPr>
            <a:lvl3pPr marL="685800" indent="0">
              <a:buNone/>
              <a:defRPr lang="en-GB" smtClean="0"/>
            </a:lvl3pPr>
            <a:lvl4pPr marL="1028700" indent="0">
              <a:buNone/>
              <a:defRPr lang="en-GB" smtClean="0"/>
            </a:lvl4pPr>
            <a:lvl5pPr marL="1371600" indent="0">
              <a:buNone/>
              <a:defRPr lang="en-US"/>
            </a:lvl5pPr>
          </a:lstStyle>
          <a:p>
            <a:pPr lvl="0"/>
            <a:r>
              <a:rPr lang="en-GB" dirty="0"/>
              <a:t>Our STARS Values</a:t>
            </a:r>
          </a:p>
        </p:txBody>
      </p:sp>
      <p:sp>
        <p:nvSpPr>
          <p:cNvPr id="7" name="P">
            <a:extLst>
              <a:ext uri="{FF2B5EF4-FFF2-40B4-BE49-F238E27FC236}">
                <a16:creationId xmlns:a16="http://schemas.microsoft.com/office/drawing/2014/main" id="{27BF56B7-D702-856E-AB26-AD3F75D79096}"/>
              </a:ext>
            </a:extLst>
          </p:cNvPr>
          <p:cNvSpPr>
            <a:spLocks noGrp="1"/>
          </p:cNvSpPr>
          <p:nvPr>
            <p:ph type="body" sz="quarter" idx="24" hasCustomPrompt="1"/>
          </p:nvPr>
        </p:nvSpPr>
        <p:spPr>
          <a:xfrm>
            <a:off x="330733" y="6998563"/>
            <a:ext cx="3526159" cy="2262667"/>
          </a:xfrm>
          <a:prstGeom prst="rect">
            <a:avLst/>
          </a:prstGeom>
        </p:spPr>
        <p:txBody>
          <a:bodyPr numCol="1"/>
          <a:lstStyle>
            <a:lvl1pPr marL="0" indent="0">
              <a:buFont typeface="Arial" panose="020B0604020202020204" pitchFamily="34" charset="0"/>
              <a:buNone/>
              <a:defRPr sz="1200" b="0">
                <a:solidFill>
                  <a:schemeClr val="bg1"/>
                </a:solidFill>
                <a:latin typeface="Poppins" pitchFamily="2" charset="77"/>
                <a:cs typeface="Poppins" pitchFamily="2" charset="77"/>
              </a:defRPr>
            </a:lvl1pPr>
          </a:lstStyle>
          <a:p>
            <a:pPr lvl="0"/>
            <a:r>
              <a:rPr lang="en-US" dirty="0"/>
              <a:t>YOUR TEXT HERE</a:t>
            </a:r>
          </a:p>
        </p:txBody>
      </p:sp>
      <p:sp>
        <p:nvSpPr>
          <p:cNvPr id="2" name="P">
            <a:extLst>
              <a:ext uri="{FF2B5EF4-FFF2-40B4-BE49-F238E27FC236}">
                <a16:creationId xmlns:a16="http://schemas.microsoft.com/office/drawing/2014/main" id="{CE3270E4-86D5-A592-EB08-786189CFCD24}"/>
              </a:ext>
            </a:extLst>
          </p:cNvPr>
          <p:cNvSpPr>
            <a:spLocks noGrp="1"/>
          </p:cNvSpPr>
          <p:nvPr>
            <p:ph type="body" sz="quarter" idx="23" hasCustomPrompt="1"/>
          </p:nvPr>
        </p:nvSpPr>
        <p:spPr>
          <a:xfrm>
            <a:off x="330733" y="5632401"/>
            <a:ext cx="3526159" cy="1152332"/>
          </a:xfrm>
          <a:prstGeom prst="rect">
            <a:avLst/>
          </a:prstGeom>
        </p:spPr>
        <p:txBody>
          <a:bodyPr numCol="1"/>
          <a:lstStyle>
            <a:lvl1pPr marL="0" indent="0">
              <a:buFont typeface="Arial" panose="020B0604020202020204" pitchFamily="34" charset="0"/>
              <a:buNone/>
              <a:defRPr sz="1200" b="0">
                <a:solidFill>
                  <a:schemeClr val="bg1"/>
                </a:solidFill>
                <a:latin typeface="Poppins" pitchFamily="2" charset="77"/>
                <a:cs typeface="Poppins" pitchFamily="2" charset="77"/>
              </a:defRPr>
            </a:lvl1pPr>
          </a:lstStyle>
          <a:p>
            <a:pPr lvl="0"/>
            <a:r>
              <a:rPr lang="en-US" dirty="0"/>
              <a:t>YOUR TEXT HERE</a:t>
            </a:r>
          </a:p>
        </p:txBody>
      </p:sp>
      <p:sp>
        <p:nvSpPr>
          <p:cNvPr id="5" name="P">
            <a:extLst>
              <a:ext uri="{FF2B5EF4-FFF2-40B4-BE49-F238E27FC236}">
                <a16:creationId xmlns:a16="http://schemas.microsoft.com/office/drawing/2014/main" id="{C998588A-2AFD-E4B9-2CDD-92EE3D40FA42}"/>
              </a:ext>
            </a:extLst>
          </p:cNvPr>
          <p:cNvSpPr>
            <a:spLocks noGrp="1"/>
          </p:cNvSpPr>
          <p:nvPr>
            <p:ph type="body" sz="quarter" idx="22" hasCustomPrompt="1"/>
          </p:nvPr>
        </p:nvSpPr>
        <p:spPr>
          <a:xfrm>
            <a:off x="330733" y="1243585"/>
            <a:ext cx="3526159" cy="4174985"/>
          </a:xfrm>
          <a:prstGeom prst="rect">
            <a:avLst/>
          </a:prstGeom>
        </p:spPr>
        <p:txBody>
          <a:bodyPr numCol="1"/>
          <a:lstStyle>
            <a:lvl1pPr marL="0" indent="0">
              <a:buFont typeface="Arial" panose="020B0604020202020204" pitchFamily="34" charset="0"/>
              <a:buNone/>
              <a:defRPr sz="1200" b="0">
                <a:solidFill>
                  <a:schemeClr val="bg1"/>
                </a:solidFill>
                <a:latin typeface="Poppins" pitchFamily="2" charset="77"/>
                <a:cs typeface="Poppins" pitchFamily="2" charset="77"/>
              </a:defRPr>
            </a:lvl1pPr>
          </a:lstStyle>
          <a:p>
            <a:pPr lvl="0"/>
            <a:r>
              <a:rPr lang="en-US" dirty="0"/>
              <a:t>YOUR TEXT HERE</a:t>
            </a:r>
          </a:p>
        </p:txBody>
      </p:sp>
      <p:sp>
        <p:nvSpPr>
          <p:cNvPr id="20" name="H1">
            <a:extLst>
              <a:ext uri="{FF2B5EF4-FFF2-40B4-BE49-F238E27FC236}">
                <a16:creationId xmlns:a16="http://schemas.microsoft.com/office/drawing/2014/main" id="{D7FB1E78-3E98-7241-96D6-47F49C92D2F9}"/>
              </a:ext>
            </a:extLst>
          </p:cNvPr>
          <p:cNvSpPr>
            <a:spLocks noGrp="1"/>
          </p:cNvSpPr>
          <p:nvPr>
            <p:ph type="title" hasCustomPrompt="1"/>
          </p:nvPr>
        </p:nvSpPr>
        <p:spPr>
          <a:xfrm>
            <a:off x="330733" y="457489"/>
            <a:ext cx="5823882" cy="572266"/>
          </a:xfrm>
          <a:prstGeom prst="rect">
            <a:avLst/>
          </a:prstGeom>
        </p:spPr>
        <p:txBody>
          <a:bodyPr/>
          <a:lstStyle>
            <a:lvl1pPr>
              <a:defRPr lang="en-GB" sz="4000" b="1" kern="1200" dirty="0" smtClean="0">
                <a:solidFill>
                  <a:srgbClr val="78D0F3"/>
                </a:solidFill>
                <a:latin typeface="Poppins" pitchFamily="2" charset="77"/>
                <a:ea typeface="+mn-ea"/>
                <a:cs typeface="Poppins" pitchFamily="2" charset="77"/>
              </a:defRPr>
            </a:lvl1pPr>
          </a:lstStyle>
          <a:p>
            <a:r>
              <a:rPr lang="en-GB" dirty="0"/>
              <a:t>Click to edit text</a:t>
            </a:r>
            <a:endParaRPr lang="en-US" dirty="0"/>
          </a:p>
        </p:txBody>
      </p:sp>
      <p:sp>
        <p:nvSpPr>
          <p:cNvPr id="25" name="Text Placeholder 24">
            <a:extLst>
              <a:ext uri="{FF2B5EF4-FFF2-40B4-BE49-F238E27FC236}">
                <a16:creationId xmlns:a16="http://schemas.microsoft.com/office/drawing/2014/main" id="{AAA6D111-1774-FC30-70EB-2E00EE0A13D6}"/>
              </a:ext>
            </a:extLst>
          </p:cNvPr>
          <p:cNvSpPr>
            <a:spLocks noGrp="1"/>
          </p:cNvSpPr>
          <p:nvPr>
            <p:ph type="body" sz="quarter" idx="32" hasCustomPrompt="1"/>
          </p:nvPr>
        </p:nvSpPr>
        <p:spPr>
          <a:xfrm>
            <a:off x="5259388" y="2175923"/>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Sharing</a:t>
            </a:r>
          </a:p>
        </p:txBody>
      </p:sp>
      <p:sp>
        <p:nvSpPr>
          <p:cNvPr id="26" name="Text Placeholder 24">
            <a:extLst>
              <a:ext uri="{FF2B5EF4-FFF2-40B4-BE49-F238E27FC236}">
                <a16:creationId xmlns:a16="http://schemas.microsoft.com/office/drawing/2014/main" id="{1A206888-CE21-5074-A9EC-98E3705871A0}"/>
              </a:ext>
            </a:extLst>
          </p:cNvPr>
          <p:cNvSpPr>
            <a:spLocks noGrp="1"/>
          </p:cNvSpPr>
          <p:nvPr>
            <p:ph type="body" sz="quarter" idx="33" hasCustomPrompt="1"/>
          </p:nvPr>
        </p:nvSpPr>
        <p:spPr>
          <a:xfrm>
            <a:off x="5259388" y="3465504"/>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Trust</a:t>
            </a:r>
          </a:p>
        </p:txBody>
      </p:sp>
      <p:sp>
        <p:nvSpPr>
          <p:cNvPr id="27" name="Text Placeholder 24">
            <a:extLst>
              <a:ext uri="{FF2B5EF4-FFF2-40B4-BE49-F238E27FC236}">
                <a16:creationId xmlns:a16="http://schemas.microsoft.com/office/drawing/2014/main" id="{648C0535-C407-6487-FA70-A30E4F5FC481}"/>
              </a:ext>
            </a:extLst>
          </p:cNvPr>
          <p:cNvSpPr>
            <a:spLocks noGrp="1"/>
          </p:cNvSpPr>
          <p:nvPr>
            <p:ph type="body" sz="quarter" idx="34" hasCustomPrompt="1"/>
          </p:nvPr>
        </p:nvSpPr>
        <p:spPr>
          <a:xfrm>
            <a:off x="5259120" y="4755085"/>
            <a:ext cx="1426160"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Achievement</a:t>
            </a:r>
          </a:p>
        </p:txBody>
      </p:sp>
      <p:sp>
        <p:nvSpPr>
          <p:cNvPr id="28" name="Text Placeholder 24">
            <a:extLst>
              <a:ext uri="{FF2B5EF4-FFF2-40B4-BE49-F238E27FC236}">
                <a16:creationId xmlns:a16="http://schemas.microsoft.com/office/drawing/2014/main" id="{58C2EEFA-2EB1-CE94-7FF2-9D97B4C58C13}"/>
              </a:ext>
            </a:extLst>
          </p:cNvPr>
          <p:cNvSpPr>
            <a:spLocks noGrp="1"/>
          </p:cNvSpPr>
          <p:nvPr>
            <p:ph type="body" sz="quarter" idx="35" hasCustomPrompt="1"/>
          </p:nvPr>
        </p:nvSpPr>
        <p:spPr>
          <a:xfrm>
            <a:off x="5259388" y="6053839"/>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Respect</a:t>
            </a:r>
          </a:p>
        </p:txBody>
      </p:sp>
      <p:sp>
        <p:nvSpPr>
          <p:cNvPr id="29" name="Text Placeholder 24">
            <a:extLst>
              <a:ext uri="{FF2B5EF4-FFF2-40B4-BE49-F238E27FC236}">
                <a16:creationId xmlns:a16="http://schemas.microsoft.com/office/drawing/2014/main" id="{C5A2BD30-A6FE-DF68-6D11-ACEF97E904C9}"/>
              </a:ext>
            </a:extLst>
          </p:cNvPr>
          <p:cNvSpPr>
            <a:spLocks noGrp="1"/>
          </p:cNvSpPr>
          <p:nvPr>
            <p:ph type="body" sz="quarter" idx="36" hasCustomPrompt="1"/>
          </p:nvPr>
        </p:nvSpPr>
        <p:spPr>
          <a:xfrm>
            <a:off x="5259388" y="7336229"/>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Safety</a:t>
            </a:r>
          </a:p>
        </p:txBody>
      </p:sp>
    </p:spTree>
    <p:extLst>
      <p:ext uri="{BB962C8B-B14F-4D97-AF65-F5344CB8AC3E}">
        <p14:creationId xmlns:p14="http://schemas.microsoft.com/office/powerpoint/2010/main" val="9843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78D0F3"/>
        </a:solidFill>
        <a:effectLst/>
      </p:bgPr>
    </p:bg>
    <p:spTree>
      <p:nvGrpSpPr>
        <p:cNvPr id="1" name=""/>
        <p:cNvGrpSpPr/>
        <p:nvPr/>
      </p:nvGrpSpPr>
      <p:grpSpPr>
        <a:xfrm>
          <a:off x="0" y="0"/>
          <a:ext cx="0" cy="0"/>
          <a:chOff x="0" y="0"/>
          <a:chExt cx="0" cy="0"/>
        </a:xfrm>
      </p:grpSpPr>
      <p:sp>
        <p:nvSpPr>
          <p:cNvPr id="8" name="P">
            <a:extLst>
              <a:ext uri="{FF2B5EF4-FFF2-40B4-BE49-F238E27FC236}">
                <a16:creationId xmlns:a16="http://schemas.microsoft.com/office/drawing/2014/main" id="{25405503-F129-05EF-9C71-29969E525B69}"/>
              </a:ext>
            </a:extLst>
          </p:cNvPr>
          <p:cNvSpPr>
            <a:spLocks noGrp="1"/>
          </p:cNvSpPr>
          <p:nvPr>
            <p:ph type="body" sz="quarter" idx="22" hasCustomPrompt="1"/>
          </p:nvPr>
        </p:nvSpPr>
        <p:spPr>
          <a:xfrm>
            <a:off x="518990" y="1763486"/>
            <a:ext cx="2197706" cy="7887135"/>
          </a:xfrm>
          <a:prstGeom prst="rect">
            <a:avLst/>
          </a:prstGeom>
        </p:spPr>
        <p:txBody>
          <a:bodyPr numCol="1"/>
          <a:lstStyle>
            <a:lvl1pPr marL="0" indent="0">
              <a:lnSpc>
                <a:spcPct val="100000"/>
              </a:lnSpc>
              <a:spcBef>
                <a:spcPts val="1300"/>
              </a:spcBef>
              <a:buFont typeface="Arial" panose="020B0604020202020204" pitchFamily="34" charset="0"/>
              <a:buNone/>
              <a:defRPr sz="1200" b="0">
                <a:solidFill>
                  <a:srgbClr val="064360"/>
                </a:solidFill>
                <a:latin typeface="Poppins" pitchFamily="2" charset="77"/>
                <a:cs typeface="Poppins" pitchFamily="2" charset="77"/>
              </a:defRPr>
            </a:lvl1pPr>
          </a:lstStyle>
          <a:p>
            <a:pPr lvl="0"/>
            <a:r>
              <a:rPr lang="en-GB" dirty="0"/>
              <a:t>Summerhill Primary Academy Summerhill's Little Treasures </a:t>
            </a:r>
          </a:p>
          <a:p>
            <a:pPr lvl="0"/>
            <a:r>
              <a:rPr lang="en-GB" dirty="0"/>
              <a:t>Jubilee Park Academy </a:t>
            </a:r>
          </a:p>
          <a:p>
            <a:pPr lvl="0"/>
            <a:r>
              <a:rPr lang="en-GB" dirty="0"/>
              <a:t>Dudley Wood Primary School </a:t>
            </a:r>
          </a:p>
          <a:p>
            <a:pPr lvl="0"/>
            <a:r>
              <a:rPr lang="en-GB" dirty="0" err="1"/>
              <a:t>Wychbold</a:t>
            </a:r>
            <a:r>
              <a:rPr lang="en-GB" dirty="0"/>
              <a:t> First and Nursery School </a:t>
            </a:r>
          </a:p>
          <a:p>
            <a:pPr lvl="0"/>
            <a:r>
              <a:rPr lang="en-GB" dirty="0"/>
              <a:t>St Peter's Droitwich CofE Academy </a:t>
            </a:r>
          </a:p>
          <a:p>
            <a:pPr lvl="0"/>
            <a:r>
              <a:rPr lang="en-GB" dirty="0"/>
              <a:t>North Worcester Primary Academy</a:t>
            </a:r>
          </a:p>
          <a:p>
            <a:pPr lvl="0"/>
            <a:r>
              <a:rPr lang="en-GB" dirty="0"/>
              <a:t>Northwick Manor Primary School </a:t>
            </a:r>
          </a:p>
          <a:p>
            <a:pPr lvl="0"/>
            <a:r>
              <a:rPr lang="en-GB" dirty="0"/>
              <a:t>Cranham Primary School </a:t>
            </a:r>
          </a:p>
          <a:p>
            <a:pPr lvl="0"/>
            <a:r>
              <a:rPr lang="en-GB" dirty="0"/>
              <a:t>Cherry Orchard Primary School </a:t>
            </a:r>
          </a:p>
          <a:p>
            <a:pPr lvl="0"/>
            <a:r>
              <a:rPr lang="en-GB" dirty="0"/>
              <a:t>St </a:t>
            </a:r>
            <a:r>
              <a:rPr lang="en-GB" dirty="0" err="1"/>
              <a:t>Clement's</a:t>
            </a:r>
            <a:r>
              <a:rPr lang="en-GB" dirty="0"/>
              <a:t> CofE Primary School and Pre-School</a:t>
            </a:r>
          </a:p>
          <a:p>
            <a:pPr lvl="0"/>
            <a:r>
              <a:rPr lang="en-GB" dirty="0"/>
              <a:t>Great Witley CE Primary School </a:t>
            </a:r>
          </a:p>
          <a:p>
            <a:pPr lvl="0"/>
            <a:r>
              <a:rPr lang="en-GB" dirty="0" err="1"/>
              <a:t>Cutnall</a:t>
            </a:r>
            <a:r>
              <a:rPr lang="en-GB" dirty="0"/>
              <a:t> Green CofE Primary School </a:t>
            </a:r>
          </a:p>
          <a:p>
            <a:pPr lvl="0"/>
            <a:r>
              <a:rPr lang="en-GB" dirty="0" err="1"/>
              <a:t>Burlish</a:t>
            </a:r>
            <a:r>
              <a:rPr lang="en-GB" dirty="0"/>
              <a:t> Park Primary School </a:t>
            </a:r>
          </a:p>
          <a:p>
            <a:pPr lvl="0"/>
            <a:r>
              <a:rPr lang="en-GB" dirty="0" err="1"/>
              <a:t>Heronswood</a:t>
            </a:r>
            <a:r>
              <a:rPr lang="en-GB" dirty="0"/>
              <a:t> Primary School </a:t>
            </a:r>
          </a:p>
          <a:p>
            <a:pPr lvl="0"/>
            <a:r>
              <a:rPr lang="en-GB" dirty="0"/>
              <a:t>Unity Academy </a:t>
            </a:r>
          </a:p>
        </p:txBody>
      </p:sp>
      <p:sp>
        <p:nvSpPr>
          <p:cNvPr id="46" name="Title 1">
            <a:extLst>
              <a:ext uri="{FF2B5EF4-FFF2-40B4-BE49-F238E27FC236}">
                <a16:creationId xmlns:a16="http://schemas.microsoft.com/office/drawing/2014/main" id="{B6E692CD-E3F6-D019-C059-B3F26D7D1572}"/>
              </a:ext>
            </a:extLst>
          </p:cNvPr>
          <p:cNvSpPr>
            <a:spLocks noGrp="1"/>
          </p:cNvSpPr>
          <p:nvPr>
            <p:ph type="title" hasCustomPrompt="1"/>
          </p:nvPr>
        </p:nvSpPr>
        <p:spPr>
          <a:xfrm>
            <a:off x="239591" y="494393"/>
            <a:ext cx="2477106" cy="1269093"/>
          </a:xfrm>
          <a:prstGeom prst="rect">
            <a:avLst/>
          </a:prstGeom>
        </p:spPr>
        <p:txBody>
          <a:bodyPr/>
          <a:lstStyle>
            <a:lvl1pPr>
              <a:defRPr lang="en-US" sz="4000" b="1" kern="1200" dirty="0" smtClean="0">
                <a:solidFill>
                  <a:srgbClr val="064360"/>
                </a:solidFill>
                <a:latin typeface="Poppins" pitchFamily="2" charset="77"/>
                <a:ea typeface="+mn-ea"/>
                <a:cs typeface="Poppins" pitchFamily="2" charset="77"/>
              </a:defRPr>
            </a:lvl1pPr>
          </a:lstStyle>
          <a:p>
            <a:r>
              <a:rPr lang="en-GB" dirty="0"/>
              <a:t>Our</a:t>
            </a:r>
            <a:br>
              <a:rPr lang="en-GB" dirty="0"/>
            </a:br>
            <a:r>
              <a:rPr lang="en-GB" dirty="0"/>
              <a:t>Schools</a:t>
            </a:r>
            <a:endParaRPr lang="en-US" dirty="0"/>
          </a:p>
        </p:txBody>
      </p:sp>
    </p:spTree>
    <p:extLst>
      <p:ext uri="{BB962C8B-B14F-4D97-AF65-F5344CB8AC3E}">
        <p14:creationId xmlns:p14="http://schemas.microsoft.com/office/powerpoint/2010/main" val="157027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Image">
            <a:extLst>
              <a:ext uri="{FF2B5EF4-FFF2-40B4-BE49-F238E27FC236}">
                <a16:creationId xmlns:a16="http://schemas.microsoft.com/office/drawing/2014/main" id="{BEBE34F0-C79C-A071-E017-92FEC06DF688}"/>
              </a:ext>
              <a:ext uri="{C183D7F6-B498-43B3-948B-1728B52AA6E4}">
                <adec:decorative xmlns:adec="http://schemas.microsoft.com/office/drawing/2017/decorative" val="1"/>
              </a:ext>
            </a:extLst>
          </p:cNvPr>
          <p:cNvSpPr>
            <a:spLocks noGrp="1"/>
          </p:cNvSpPr>
          <p:nvPr>
            <p:ph type="pic" sz="quarter" idx="10" hasCustomPrompt="1"/>
          </p:nvPr>
        </p:nvSpPr>
        <p:spPr>
          <a:xfrm>
            <a:off x="-9144" y="0"/>
            <a:ext cx="6867144" cy="3671151"/>
          </a:xfrm>
          <a:custGeom>
            <a:avLst/>
            <a:gdLst>
              <a:gd name="connsiteX0" fmla="*/ 0 w 6858000"/>
              <a:gd name="connsiteY0" fmla="*/ 0 h 3983038"/>
              <a:gd name="connsiteX1" fmla="*/ 6858000 w 6858000"/>
              <a:gd name="connsiteY1" fmla="*/ 0 h 3983038"/>
              <a:gd name="connsiteX2" fmla="*/ 6858000 w 6858000"/>
              <a:gd name="connsiteY2" fmla="*/ 3983038 h 3983038"/>
              <a:gd name="connsiteX3" fmla="*/ 0 w 6858000"/>
              <a:gd name="connsiteY3" fmla="*/ 3983038 h 3983038"/>
              <a:gd name="connsiteX4" fmla="*/ 0 w 6858000"/>
              <a:gd name="connsiteY4" fmla="*/ 0 h 3983038"/>
              <a:gd name="connsiteX0" fmla="*/ 0 w 6858000"/>
              <a:gd name="connsiteY0" fmla="*/ 0 h 3983038"/>
              <a:gd name="connsiteX1" fmla="*/ 6858000 w 6858000"/>
              <a:gd name="connsiteY1" fmla="*/ 0 h 3983038"/>
              <a:gd name="connsiteX2" fmla="*/ 6858000 w 6858000"/>
              <a:gd name="connsiteY2" fmla="*/ 3983038 h 3983038"/>
              <a:gd name="connsiteX3" fmla="*/ 0 w 6858000"/>
              <a:gd name="connsiteY3" fmla="*/ 3277959 h 3983038"/>
              <a:gd name="connsiteX4" fmla="*/ 0 w 6858000"/>
              <a:gd name="connsiteY4" fmla="*/ 0 h 3983038"/>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67144"/>
              <a:gd name="connsiteY0" fmla="*/ 0 h 3671151"/>
              <a:gd name="connsiteX1" fmla="*/ 6867144 w 6867144"/>
              <a:gd name="connsiteY1" fmla="*/ 393192 h 3671151"/>
              <a:gd name="connsiteX2" fmla="*/ 6867144 w 6867144"/>
              <a:gd name="connsiteY2" fmla="*/ 3549965 h 3671151"/>
              <a:gd name="connsiteX3" fmla="*/ 9144 w 6867144"/>
              <a:gd name="connsiteY3" fmla="*/ 3671151 h 3671151"/>
              <a:gd name="connsiteX4" fmla="*/ 0 w 6867144"/>
              <a:gd name="connsiteY4" fmla="*/ 0 h 3671151"/>
              <a:gd name="connsiteX0" fmla="*/ 0 w 6867144"/>
              <a:gd name="connsiteY0" fmla="*/ 0 h 3671151"/>
              <a:gd name="connsiteX1" fmla="*/ 6867144 w 6867144"/>
              <a:gd name="connsiteY1" fmla="*/ 9144 h 3671151"/>
              <a:gd name="connsiteX2" fmla="*/ 6867144 w 6867144"/>
              <a:gd name="connsiteY2" fmla="*/ 3549965 h 3671151"/>
              <a:gd name="connsiteX3" fmla="*/ 9144 w 6867144"/>
              <a:gd name="connsiteY3" fmla="*/ 3671151 h 3671151"/>
              <a:gd name="connsiteX4" fmla="*/ 0 w 6867144"/>
              <a:gd name="connsiteY4" fmla="*/ 0 h 3671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7144" h="3671151">
                <a:moveTo>
                  <a:pt x="0" y="0"/>
                </a:moveTo>
                <a:lnTo>
                  <a:pt x="6867144" y="9144"/>
                </a:lnTo>
                <a:lnTo>
                  <a:pt x="6867144" y="3549965"/>
                </a:lnTo>
                <a:cubicBezTo>
                  <a:pt x="3567592" y="2742062"/>
                  <a:pt x="620579" y="3168047"/>
                  <a:pt x="9144" y="3671151"/>
                </a:cubicBezTo>
                <a:lnTo>
                  <a:pt x="0" y="0"/>
                </a:lnTo>
                <a:close/>
              </a:path>
            </a:pathLst>
          </a:custGeom>
        </p:spPr>
        <p:txBody>
          <a:bodyPr anchor="ctr"/>
          <a:lstStyle>
            <a:lvl1pPr marL="0" indent="0" algn="ctr">
              <a:buNone/>
              <a:defRPr b="1">
                <a:latin typeface="Poppins" pitchFamily="2" charset="77"/>
                <a:cs typeface="Poppins" pitchFamily="2" charset="77"/>
              </a:defRPr>
            </a:lvl1pPr>
          </a:lstStyle>
          <a:p>
            <a:r>
              <a:rPr lang="en-US" dirty="0"/>
              <a:t>Insert Image Here</a:t>
            </a:r>
          </a:p>
        </p:txBody>
      </p:sp>
      <p:pic>
        <p:nvPicPr>
          <p:cNvPr id="3" name="Image">
            <a:extLst>
              <a:ext uri="{FF2B5EF4-FFF2-40B4-BE49-F238E27FC236}">
                <a16:creationId xmlns:a16="http://schemas.microsoft.com/office/drawing/2014/main" id="{B268BDC7-0672-17F3-DCA6-58521D4F74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013422"/>
            <a:ext cx="6858000" cy="6892578"/>
          </a:xfrm>
          <a:prstGeom prst="rect">
            <a:avLst/>
          </a:prstGeom>
        </p:spPr>
      </p:pic>
      <p:sp>
        <p:nvSpPr>
          <p:cNvPr id="10" name="H1">
            <a:extLst>
              <a:ext uri="{FF2B5EF4-FFF2-40B4-BE49-F238E27FC236}">
                <a16:creationId xmlns:a16="http://schemas.microsoft.com/office/drawing/2014/main" id="{69D6A5BB-647B-8D06-5062-58FE9C588780}"/>
              </a:ext>
            </a:extLst>
          </p:cNvPr>
          <p:cNvSpPr>
            <a:spLocks noGrp="1"/>
          </p:cNvSpPr>
          <p:nvPr>
            <p:ph type="body" sz="quarter" idx="11" hasCustomPrompt="1"/>
          </p:nvPr>
        </p:nvSpPr>
        <p:spPr>
          <a:xfrm>
            <a:off x="314404" y="4109055"/>
            <a:ext cx="4872037"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About the Role</a:t>
            </a:r>
          </a:p>
        </p:txBody>
      </p:sp>
      <p:sp>
        <p:nvSpPr>
          <p:cNvPr id="32" name="Text Placeholder 31">
            <a:extLst>
              <a:ext uri="{FF2B5EF4-FFF2-40B4-BE49-F238E27FC236}">
                <a16:creationId xmlns:a16="http://schemas.microsoft.com/office/drawing/2014/main" id="{C5CD1EF7-7712-A50A-7A99-3D2CFC31098D}"/>
              </a:ext>
            </a:extLst>
          </p:cNvPr>
          <p:cNvSpPr>
            <a:spLocks noGrp="1"/>
          </p:cNvSpPr>
          <p:nvPr>
            <p:ph type="body" sz="quarter" idx="24" hasCustomPrompt="1"/>
          </p:nvPr>
        </p:nvSpPr>
        <p:spPr>
          <a:xfrm>
            <a:off x="312215" y="5073650"/>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Job Title:</a:t>
            </a:r>
          </a:p>
        </p:txBody>
      </p:sp>
      <p:sp>
        <p:nvSpPr>
          <p:cNvPr id="34" name="Text Placeholder 33">
            <a:extLst>
              <a:ext uri="{FF2B5EF4-FFF2-40B4-BE49-F238E27FC236}">
                <a16:creationId xmlns:a16="http://schemas.microsoft.com/office/drawing/2014/main" id="{7EB66D28-9379-A5AA-70F8-3C54AD7E2753}"/>
              </a:ext>
            </a:extLst>
          </p:cNvPr>
          <p:cNvSpPr>
            <a:spLocks noGrp="1"/>
          </p:cNvSpPr>
          <p:nvPr>
            <p:ph type="body" sz="quarter" idx="25" hasCustomPrompt="1"/>
          </p:nvPr>
        </p:nvSpPr>
        <p:spPr>
          <a:xfrm>
            <a:off x="1975945" y="5073651"/>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35" name="Text Placeholder 31">
            <a:extLst>
              <a:ext uri="{FF2B5EF4-FFF2-40B4-BE49-F238E27FC236}">
                <a16:creationId xmlns:a16="http://schemas.microsoft.com/office/drawing/2014/main" id="{A10A9B9F-97E7-FEB1-24D0-80F2BF6BDC7A}"/>
              </a:ext>
            </a:extLst>
          </p:cNvPr>
          <p:cNvSpPr>
            <a:spLocks noGrp="1"/>
          </p:cNvSpPr>
          <p:nvPr>
            <p:ph type="body" sz="quarter" idx="26" hasCustomPrompt="1"/>
          </p:nvPr>
        </p:nvSpPr>
        <p:spPr>
          <a:xfrm>
            <a:off x="312215" y="5430111"/>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Salary:</a:t>
            </a:r>
          </a:p>
        </p:txBody>
      </p:sp>
      <p:sp>
        <p:nvSpPr>
          <p:cNvPr id="36" name="Text Placeholder 33">
            <a:extLst>
              <a:ext uri="{FF2B5EF4-FFF2-40B4-BE49-F238E27FC236}">
                <a16:creationId xmlns:a16="http://schemas.microsoft.com/office/drawing/2014/main" id="{62F3A48B-4060-CA62-CCB9-979582CFA1DF}"/>
              </a:ext>
            </a:extLst>
          </p:cNvPr>
          <p:cNvSpPr>
            <a:spLocks noGrp="1"/>
          </p:cNvSpPr>
          <p:nvPr>
            <p:ph type="body" sz="quarter" idx="27" hasCustomPrompt="1"/>
          </p:nvPr>
        </p:nvSpPr>
        <p:spPr>
          <a:xfrm>
            <a:off x="1975945" y="5430112"/>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37" name="Text Placeholder 31">
            <a:extLst>
              <a:ext uri="{FF2B5EF4-FFF2-40B4-BE49-F238E27FC236}">
                <a16:creationId xmlns:a16="http://schemas.microsoft.com/office/drawing/2014/main" id="{D54AFEA0-ACB0-4D59-5818-9E6C1ACECEED}"/>
              </a:ext>
            </a:extLst>
          </p:cNvPr>
          <p:cNvSpPr>
            <a:spLocks noGrp="1"/>
          </p:cNvSpPr>
          <p:nvPr>
            <p:ph type="body" sz="quarter" idx="28" hasCustomPrompt="1"/>
          </p:nvPr>
        </p:nvSpPr>
        <p:spPr>
          <a:xfrm>
            <a:off x="312215" y="5786570"/>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Contract Type:</a:t>
            </a:r>
          </a:p>
        </p:txBody>
      </p:sp>
      <p:sp>
        <p:nvSpPr>
          <p:cNvPr id="38" name="Text Placeholder 33">
            <a:extLst>
              <a:ext uri="{FF2B5EF4-FFF2-40B4-BE49-F238E27FC236}">
                <a16:creationId xmlns:a16="http://schemas.microsoft.com/office/drawing/2014/main" id="{2906F766-1E0D-809F-EA08-B4E0D92CE2B4}"/>
              </a:ext>
            </a:extLst>
          </p:cNvPr>
          <p:cNvSpPr>
            <a:spLocks noGrp="1"/>
          </p:cNvSpPr>
          <p:nvPr>
            <p:ph type="body" sz="quarter" idx="29" hasCustomPrompt="1"/>
          </p:nvPr>
        </p:nvSpPr>
        <p:spPr>
          <a:xfrm>
            <a:off x="1975945" y="5786571"/>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39" name="Text Placeholder 31">
            <a:extLst>
              <a:ext uri="{FF2B5EF4-FFF2-40B4-BE49-F238E27FC236}">
                <a16:creationId xmlns:a16="http://schemas.microsoft.com/office/drawing/2014/main" id="{2F8C6CC2-FD40-5A9A-E63D-836707E5B0AF}"/>
              </a:ext>
            </a:extLst>
          </p:cNvPr>
          <p:cNvSpPr>
            <a:spLocks noGrp="1"/>
          </p:cNvSpPr>
          <p:nvPr>
            <p:ph type="body" sz="quarter" idx="30" hasCustomPrompt="1"/>
          </p:nvPr>
        </p:nvSpPr>
        <p:spPr>
          <a:xfrm>
            <a:off x="312215" y="6143027"/>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Reporting To:</a:t>
            </a:r>
          </a:p>
        </p:txBody>
      </p:sp>
      <p:sp>
        <p:nvSpPr>
          <p:cNvPr id="40" name="Text Placeholder 33">
            <a:extLst>
              <a:ext uri="{FF2B5EF4-FFF2-40B4-BE49-F238E27FC236}">
                <a16:creationId xmlns:a16="http://schemas.microsoft.com/office/drawing/2014/main" id="{7EBE5CF7-60FA-68B9-5C6E-924DF23C6794}"/>
              </a:ext>
            </a:extLst>
          </p:cNvPr>
          <p:cNvSpPr>
            <a:spLocks noGrp="1"/>
          </p:cNvSpPr>
          <p:nvPr>
            <p:ph type="body" sz="quarter" idx="31" hasCustomPrompt="1"/>
          </p:nvPr>
        </p:nvSpPr>
        <p:spPr>
          <a:xfrm>
            <a:off x="1975945" y="6143028"/>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41" name="Text Placeholder 31">
            <a:extLst>
              <a:ext uri="{FF2B5EF4-FFF2-40B4-BE49-F238E27FC236}">
                <a16:creationId xmlns:a16="http://schemas.microsoft.com/office/drawing/2014/main" id="{3F24C10A-0C73-40A2-7D71-49BC526796E3}"/>
              </a:ext>
            </a:extLst>
          </p:cNvPr>
          <p:cNvSpPr>
            <a:spLocks noGrp="1"/>
          </p:cNvSpPr>
          <p:nvPr>
            <p:ph type="body" sz="quarter" idx="32" hasCustomPrompt="1"/>
          </p:nvPr>
        </p:nvSpPr>
        <p:spPr>
          <a:xfrm>
            <a:off x="312215" y="6499483"/>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Location:</a:t>
            </a:r>
          </a:p>
        </p:txBody>
      </p:sp>
      <p:sp>
        <p:nvSpPr>
          <p:cNvPr id="42" name="Text Placeholder 33">
            <a:extLst>
              <a:ext uri="{FF2B5EF4-FFF2-40B4-BE49-F238E27FC236}">
                <a16:creationId xmlns:a16="http://schemas.microsoft.com/office/drawing/2014/main" id="{8D61D60F-4879-5FC4-01AD-5A360442BBF6}"/>
              </a:ext>
            </a:extLst>
          </p:cNvPr>
          <p:cNvSpPr>
            <a:spLocks noGrp="1"/>
          </p:cNvSpPr>
          <p:nvPr>
            <p:ph type="body" sz="quarter" idx="33" hasCustomPrompt="1"/>
          </p:nvPr>
        </p:nvSpPr>
        <p:spPr>
          <a:xfrm>
            <a:off x="1975945" y="6499484"/>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45" name="Text Placeholder 31">
            <a:extLst>
              <a:ext uri="{FF2B5EF4-FFF2-40B4-BE49-F238E27FC236}">
                <a16:creationId xmlns:a16="http://schemas.microsoft.com/office/drawing/2014/main" id="{88D36E32-884A-B5AE-9E1A-48A036B25BD4}"/>
              </a:ext>
            </a:extLst>
          </p:cNvPr>
          <p:cNvSpPr>
            <a:spLocks noGrp="1"/>
          </p:cNvSpPr>
          <p:nvPr>
            <p:ph type="body" sz="quarter" idx="34" hasCustomPrompt="1"/>
          </p:nvPr>
        </p:nvSpPr>
        <p:spPr>
          <a:xfrm>
            <a:off x="312215" y="6855937"/>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About:</a:t>
            </a:r>
          </a:p>
        </p:txBody>
      </p:sp>
      <p:sp>
        <p:nvSpPr>
          <p:cNvPr id="46" name="Text Placeholder 33">
            <a:extLst>
              <a:ext uri="{FF2B5EF4-FFF2-40B4-BE49-F238E27FC236}">
                <a16:creationId xmlns:a16="http://schemas.microsoft.com/office/drawing/2014/main" id="{DA63F799-6551-F9DC-EBE2-218B88979A25}"/>
              </a:ext>
            </a:extLst>
          </p:cNvPr>
          <p:cNvSpPr>
            <a:spLocks noGrp="1"/>
          </p:cNvSpPr>
          <p:nvPr>
            <p:ph type="body" sz="quarter" idx="35" hasCustomPrompt="1"/>
          </p:nvPr>
        </p:nvSpPr>
        <p:spPr>
          <a:xfrm>
            <a:off x="1975945" y="6855937"/>
            <a:ext cx="4567730" cy="2784009"/>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Tree>
    <p:extLst>
      <p:ext uri="{BB962C8B-B14F-4D97-AF65-F5344CB8AC3E}">
        <p14:creationId xmlns:p14="http://schemas.microsoft.com/office/powerpoint/2010/main" val="206602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P">
            <a:extLst>
              <a:ext uri="{FF2B5EF4-FFF2-40B4-BE49-F238E27FC236}">
                <a16:creationId xmlns:a16="http://schemas.microsoft.com/office/drawing/2014/main" id="{2A5F2DC2-F262-32D3-2902-EDD6FFBD92BF}"/>
              </a:ext>
            </a:extLst>
          </p:cNvPr>
          <p:cNvSpPr>
            <a:spLocks noGrp="1"/>
          </p:cNvSpPr>
          <p:nvPr>
            <p:ph type="body" sz="quarter" idx="11" hasCustomPrompt="1"/>
          </p:nvPr>
        </p:nvSpPr>
        <p:spPr>
          <a:xfrm>
            <a:off x="325438" y="1193800"/>
            <a:ext cx="6130226" cy="1304479"/>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lvl="0"/>
            <a:r>
              <a:rPr lang="en-US" sz="1100" b="0" i="0" dirty="0">
                <a:latin typeface="Poppins" pitchFamily="2" charset="77"/>
                <a:cs typeface="Poppins" pitchFamily="2" charset="77"/>
              </a:rPr>
              <a:t>Headteacher welcome/ short introduction: 120- 130 words</a:t>
            </a:r>
            <a:endParaRPr lang="en-US" dirty="0"/>
          </a:p>
        </p:txBody>
      </p:sp>
      <p:sp>
        <p:nvSpPr>
          <p:cNvPr id="10" name="H1">
            <a:extLst>
              <a:ext uri="{FF2B5EF4-FFF2-40B4-BE49-F238E27FC236}">
                <a16:creationId xmlns:a16="http://schemas.microsoft.com/office/drawing/2014/main" id="{946345AD-8B53-0A31-A27D-D6D5A290DB22}"/>
              </a:ext>
            </a:extLst>
          </p:cNvPr>
          <p:cNvSpPr>
            <a:spLocks noGrp="1"/>
          </p:cNvSpPr>
          <p:nvPr>
            <p:ph type="body" sz="quarter" idx="12" hasCustomPrompt="1"/>
          </p:nvPr>
        </p:nvSpPr>
        <p:spPr>
          <a:xfrm>
            <a:off x="325438" y="2698900"/>
            <a:ext cx="6085468"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Overview</a:t>
            </a:r>
          </a:p>
        </p:txBody>
      </p:sp>
      <p:sp>
        <p:nvSpPr>
          <p:cNvPr id="11" name="P">
            <a:extLst>
              <a:ext uri="{FF2B5EF4-FFF2-40B4-BE49-F238E27FC236}">
                <a16:creationId xmlns:a16="http://schemas.microsoft.com/office/drawing/2014/main" id="{13FB55B3-B66C-032A-FD26-6E8B97C1046D}"/>
              </a:ext>
            </a:extLst>
          </p:cNvPr>
          <p:cNvSpPr>
            <a:spLocks noGrp="1"/>
          </p:cNvSpPr>
          <p:nvPr>
            <p:ph type="body" sz="quarter" idx="13" hasCustomPrompt="1"/>
          </p:nvPr>
        </p:nvSpPr>
        <p:spPr>
          <a:xfrm>
            <a:off x="325438" y="3471787"/>
            <a:ext cx="6130226" cy="5976724"/>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algn="l" rtl="0" fontAlgn="base">
              <a:lnSpc>
                <a:spcPts val="2509"/>
              </a:lnSpc>
              <a:spcBef>
                <a:spcPts val="1800"/>
              </a:spcBef>
              <a:spcAft>
                <a:spcPts val="400"/>
              </a:spcAft>
            </a:pPr>
            <a:r>
              <a:rPr lang="en-US" sz="1100" b="1" dirty="0">
                <a:effectLst/>
              </a:rPr>
              <a:t>School overview template </a:t>
            </a:r>
          </a:p>
          <a:p>
            <a:pPr algn="l" rtl="0" fontAlgn="base">
              <a:lnSpc>
                <a:spcPts val="1376"/>
              </a:lnSpc>
              <a:spcAft>
                <a:spcPts val="800"/>
              </a:spcAft>
            </a:pPr>
            <a:r>
              <a:rPr lang="en-US" sz="1100" b="0" i="0" dirty="0">
                <a:effectLst/>
              </a:rPr>
              <a:t>[School name] is a [primary school/first school/ nursery] located in [City/Town].  </a:t>
            </a:r>
          </a:p>
          <a:p>
            <a:pPr algn="l" rtl="0" fontAlgn="base">
              <a:lnSpc>
                <a:spcPts val="1376"/>
              </a:lnSpc>
              <a:spcAft>
                <a:spcPts val="800"/>
              </a:spcAft>
            </a:pPr>
            <a:r>
              <a:rPr lang="en-US" sz="1100" b="0" i="0" dirty="0">
                <a:effectLst/>
              </a:rPr>
              <a:t>It has [pupil numbers] pupils from age [age – age years] and [staff numbers]. </a:t>
            </a:r>
          </a:p>
          <a:p>
            <a:pPr algn="l" rtl="0" fontAlgn="base">
              <a:lnSpc>
                <a:spcPts val="1376"/>
              </a:lnSpc>
              <a:spcAft>
                <a:spcPts val="800"/>
              </a:spcAft>
            </a:pPr>
            <a:r>
              <a:rPr lang="en-US" sz="1100" b="0" i="0" dirty="0">
                <a:effectLst/>
              </a:rPr>
              <a:t>Established in [year] joined, the school joined The Rivers CofE Academy Trust in [year]. </a:t>
            </a:r>
          </a:p>
          <a:p>
            <a:pPr algn="l" rtl="0" fontAlgn="base">
              <a:lnSpc>
                <a:spcPts val="1376"/>
              </a:lnSpc>
              <a:spcAft>
                <a:spcPts val="800"/>
              </a:spcAft>
            </a:pPr>
            <a:r>
              <a:rPr lang="en-US" sz="1200" b="1" i="0" dirty="0">
                <a:effectLst/>
              </a:rPr>
              <a:t>Ethos</a:t>
            </a:r>
            <a:r>
              <a:rPr lang="en-US" sz="1200" b="0" i="0" dirty="0">
                <a:effectLst/>
              </a:rPr>
              <a:t> </a:t>
            </a:r>
          </a:p>
          <a:p>
            <a:pPr algn="l" rtl="0" fontAlgn="base">
              <a:lnSpc>
                <a:spcPts val="1376"/>
              </a:lnSpc>
              <a:spcAft>
                <a:spcPts val="800"/>
              </a:spcAft>
            </a:pPr>
            <a:r>
              <a:rPr lang="en-US" sz="1100" b="0" i="0" dirty="0">
                <a:effectLst/>
              </a:rPr>
              <a:t>[Write a paragraph overview which explains the culture of the school, how you develop pupils and provide them with an extraordinary education]. </a:t>
            </a:r>
          </a:p>
          <a:p>
            <a:pPr algn="l" rtl="0" fontAlgn="base">
              <a:lnSpc>
                <a:spcPts val="1376"/>
              </a:lnSpc>
              <a:spcAft>
                <a:spcPts val="800"/>
              </a:spcAft>
            </a:pPr>
            <a:r>
              <a:rPr lang="en-US" sz="1200" b="1" i="0" dirty="0">
                <a:effectLst/>
              </a:rPr>
              <a:t>Performance</a:t>
            </a:r>
            <a:r>
              <a:rPr lang="en-US" sz="1200" b="0" i="0" dirty="0">
                <a:effectLst/>
              </a:rPr>
              <a:t> </a:t>
            </a:r>
          </a:p>
          <a:p>
            <a:pPr algn="l" rtl="0" fontAlgn="base">
              <a:lnSpc>
                <a:spcPts val="1376"/>
              </a:lnSpc>
              <a:spcAft>
                <a:spcPts val="800"/>
              </a:spcAft>
            </a:pPr>
            <a:r>
              <a:rPr lang="en-US" sz="1100" b="0" i="0" dirty="0">
                <a:effectLst/>
              </a:rPr>
              <a:t>At this school [%] of pupils meet expected standard and [%] of pupils are achieving at a higher standard at Key Stage 2. </a:t>
            </a:r>
          </a:p>
          <a:p>
            <a:pPr algn="l" rtl="0" fontAlgn="base">
              <a:lnSpc>
                <a:spcPts val="1376"/>
              </a:lnSpc>
              <a:spcAft>
                <a:spcPts val="800"/>
              </a:spcAft>
            </a:pPr>
            <a:r>
              <a:rPr lang="en-US" sz="1100" b="0" i="0" dirty="0">
                <a:effectLst/>
              </a:rPr>
              <a:t>Our latest Ofsted judgment:  </a:t>
            </a:r>
          </a:p>
          <a:p>
            <a:pPr algn="l" rtl="0" fontAlgn="base">
              <a:lnSpc>
                <a:spcPts val="1376"/>
              </a:lnSpc>
              <a:spcAft>
                <a:spcPts val="800"/>
              </a:spcAft>
            </a:pPr>
            <a:r>
              <a:rPr lang="en-US" sz="1200" b="1" i="0" dirty="0">
                <a:effectLst/>
              </a:rPr>
              <a:t>Review score</a:t>
            </a:r>
            <a:r>
              <a:rPr lang="en-US" sz="1200" b="0" i="0" dirty="0">
                <a:effectLst/>
              </a:rPr>
              <a:t> </a:t>
            </a:r>
          </a:p>
          <a:p>
            <a:pPr algn="l" rtl="0" fontAlgn="base">
              <a:lnSpc>
                <a:spcPts val="1376"/>
              </a:lnSpc>
              <a:spcAft>
                <a:spcPts val="800"/>
              </a:spcAft>
            </a:pPr>
            <a:r>
              <a:rPr lang="en-US" sz="1100" b="0" i="0" dirty="0">
                <a:effectLst/>
              </a:rPr>
              <a:t>[%] parents that would recommend </a:t>
            </a:r>
          </a:p>
          <a:p>
            <a:pPr algn="l" rtl="0" fontAlgn="base">
              <a:lnSpc>
                <a:spcPts val="1376"/>
              </a:lnSpc>
              <a:spcAft>
                <a:spcPts val="800"/>
              </a:spcAft>
            </a:pPr>
            <a:r>
              <a:rPr lang="en-US" sz="1100" b="0" i="0" dirty="0">
                <a:effectLst/>
              </a:rPr>
              <a:t>[%] staff that would recommend  </a:t>
            </a:r>
          </a:p>
          <a:p>
            <a:pPr algn="l" rtl="0" fontAlgn="base">
              <a:lnSpc>
                <a:spcPts val="1376"/>
              </a:lnSpc>
              <a:spcAft>
                <a:spcPts val="800"/>
              </a:spcAft>
            </a:pPr>
            <a:r>
              <a:rPr lang="en-US" sz="1100" b="0" i="0" dirty="0">
                <a:effectLst/>
              </a:rPr>
              <a:t>Or positive quote from parent or pupil feedback </a:t>
            </a:r>
          </a:p>
        </p:txBody>
      </p:sp>
      <p:sp>
        <p:nvSpPr>
          <p:cNvPr id="7" name="H1">
            <a:extLst>
              <a:ext uri="{FF2B5EF4-FFF2-40B4-BE49-F238E27FC236}">
                <a16:creationId xmlns:a16="http://schemas.microsoft.com/office/drawing/2014/main" id="{637C4D92-3AF5-56DE-7F9C-FE832BA72787}"/>
              </a:ext>
            </a:extLst>
          </p:cNvPr>
          <p:cNvSpPr>
            <a:spLocks noGrp="1"/>
          </p:cNvSpPr>
          <p:nvPr>
            <p:ph type="body" sz="quarter" idx="10" hasCustomPrompt="1"/>
          </p:nvPr>
        </p:nvSpPr>
        <p:spPr>
          <a:xfrm>
            <a:off x="330733" y="457489"/>
            <a:ext cx="6085468"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Welcome</a:t>
            </a:r>
          </a:p>
        </p:txBody>
      </p:sp>
    </p:spTree>
    <p:extLst>
      <p:ext uri="{BB962C8B-B14F-4D97-AF65-F5344CB8AC3E}">
        <p14:creationId xmlns:p14="http://schemas.microsoft.com/office/powerpoint/2010/main" val="163635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P">
            <a:extLst>
              <a:ext uri="{FF2B5EF4-FFF2-40B4-BE49-F238E27FC236}">
                <a16:creationId xmlns:a16="http://schemas.microsoft.com/office/drawing/2014/main" id="{C998588A-2AFD-E4B9-2CDD-92EE3D40FA42}"/>
              </a:ext>
            </a:extLst>
          </p:cNvPr>
          <p:cNvSpPr>
            <a:spLocks noGrp="1"/>
          </p:cNvSpPr>
          <p:nvPr>
            <p:ph type="body" sz="quarter" idx="22" hasCustomPrompt="1"/>
          </p:nvPr>
        </p:nvSpPr>
        <p:spPr>
          <a:xfrm>
            <a:off x="330733" y="1931494"/>
            <a:ext cx="6097776" cy="5840905"/>
          </a:xfrm>
          <a:prstGeom prst="rect">
            <a:avLst/>
          </a:prstGeom>
        </p:spPr>
        <p:txBody>
          <a:bodyPr numCol="2"/>
          <a:lstStyle>
            <a:lvl1pPr marL="285750" indent="-285750">
              <a:buFont typeface="Arial" panose="020B0604020202020204" pitchFamily="34" charset="0"/>
              <a:buChar char="•"/>
              <a:defRPr sz="1400" b="0">
                <a:solidFill>
                  <a:schemeClr val="bg1"/>
                </a:solidFill>
                <a:latin typeface="Poppins" pitchFamily="2" charset="77"/>
                <a:cs typeface="Poppins" pitchFamily="2" charset="77"/>
              </a:defRPr>
            </a:lvl1pPr>
          </a:lstStyle>
          <a:p>
            <a:pPr lvl="0"/>
            <a:r>
              <a:rPr lang="en-US" dirty="0"/>
              <a:t>YOUR TEXT HERE</a:t>
            </a:r>
          </a:p>
        </p:txBody>
      </p:sp>
      <p:sp>
        <p:nvSpPr>
          <p:cNvPr id="4" name="H2">
            <a:extLst>
              <a:ext uri="{FF2B5EF4-FFF2-40B4-BE49-F238E27FC236}">
                <a16:creationId xmlns:a16="http://schemas.microsoft.com/office/drawing/2014/main" id="{FFEB6316-04D0-0C71-28B2-9F480E9E1942}"/>
              </a:ext>
            </a:extLst>
          </p:cNvPr>
          <p:cNvSpPr>
            <a:spLocks noGrp="1"/>
          </p:cNvSpPr>
          <p:nvPr>
            <p:ph type="body" sz="quarter" idx="11" hasCustomPrompt="1"/>
          </p:nvPr>
        </p:nvSpPr>
        <p:spPr>
          <a:xfrm>
            <a:off x="330733" y="1405777"/>
            <a:ext cx="2205638" cy="266966"/>
          </a:xfrm>
          <a:prstGeom prst="rect">
            <a:avLst/>
          </a:prstGeom>
        </p:spPr>
        <p:txBody>
          <a:bodyPr/>
          <a:lstStyle>
            <a:lvl1pPr marL="0" indent="0">
              <a:buNone/>
              <a:defRPr sz="1400" b="1">
                <a:solidFill>
                  <a:schemeClr val="bg1"/>
                </a:solidFill>
                <a:latin typeface="Poppins" pitchFamily="2" charset="77"/>
                <a:cs typeface="Poppins" pitchFamily="2" charset="77"/>
              </a:defRPr>
            </a:lvl1pPr>
          </a:lstStyle>
          <a:p>
            <a:pPr lvl="0"/>
            <a:r>
              <a:rPr lang="en-US" dirty="0"/>
              <a:t>Key Responsibilities:</a:t>
            </a:r>
          </a:p>
        </p:txBody>
      </p:sp>
      <p:sp>
        <p:nvSpPr>
          <p:cNvPr id="3" name="H1">
            <a:extLst>
              <a:ext uri="{FF2B5EF4-FFF2-40B4-BE49-F238E27FC236}">
                <a16:creationId xmlns:a16="http://schemas.microsoft.com/office/drawing/2014/main" id="{C0A2955C-CC63-B11C-4B3E-48C67D311A4B}"/>
              </a:ext>
            </a:extLst>
          </p:cNvPr>
          <p:cNvSpPr>
            <a:spLocks noGrp="1"/>
          </p:cNvSpPr>
          <p:nvPr>
            <p:ph type="body" sz="quarter" idx="10" hasCustomPrompt="1"/>
          </p:nvPr>
        </p:nvSpPr>
        <p:spPr>
          <a:xfrm>
            <a:off x="330733" y="457489"/>
            <a:ext cx="4872037"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Job Description</a:t>
            </a:r>
          </a:p>
        </p:txBody>
      </p:sp>
    </p:spTree>
    <p:extLst>
      <p:ext uri="{BB962C8B-B14F-4D97-AF65-F5344CB8AC3E}">
        <p14:creationId xmlns:p14="http://schemas.microsoft.com/office/powerpoint/2010/main" val="79344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1">
            <a:extLst>
              <a:ext uri="{FF2B5EF4-FFF2-40B4-BE49-F238E27FC236}">
                <a16:creationId xmlns:a16="http://schemas.microsoft.com/office/drawing/2014/main" id="{82071FE3-8267-F409-C354-E445DE364896}"/>
              </a:ext>
            </a:extLst>
          </p:cNvPr>
          <p:cNvSpPr>
            <a:spLocks noGrp="1"/>
          </p:cNvSpPr>
          <p:nvPr>
            <p:ph type="body" sz="quarter" idx="10" hasCustomPrompt="1"/>
          </p:nvPr>
        </p:nvSpPr>
        <p:spPr>
          <a:xfrm>
            <a:off x="330733" y="457489"/>
            <a:ext cx="6085468" cy="509665"/>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Person Specifications</a:t>
            </a:r>
          </a:p>
        </p:txBody>
      </p:sp>
      <p:sp>
        <p:nvSpPr>
          <p:cNvPr id="13" name="Text Placeholder 12">
            <a:extLst>
              <a:ext uri="{FF2B5EF4-FFF2-40B4-BE49-F238E27FC236}">
                <a16:creationId xmlns:a16="http://schemas.microsoft.com/office/drawing/2014/main" id="{40953C63-4F5F-801B-7C7B-425D889A0DCF}"/>
              </a:ext>
            </a:extLst>
          </p:cNvPr>
          <p:cNvSpPr>
            <a:spLocks noGrp="1"/>
          </p:cNvSpPr>
          <p:nvPr>
            <p:ph type="body" sz="quarter" idx="26" hasCustomPrompt="1"/>
          </p:nvPr>
        </p:nvSpPr>
        <p:spPr>
          <a:xfrm>
            <a:off x="330733" y="1306933"/>
            <a:ext cx="3979862"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15" name="Text Placeholder 14">
            <a:extLst>
              <a:ext uri="{FF2B5EF4-FFF2-40B4-BE49-F238E27FC236}">
                <a16:creationId xmlns:a16="http://schemas.microsoft.com/office/drawing/2014/main" id="{10E302F2-500A-EA5B-CDA7-ACDA85D78EA2}"/>
              </a:ext>
            </a:extLst>
          </p:cNvPr>
          <p:cNvSpPr>
            <a:spLocks noGrp="1"/>
          </p:cNvSpPr>
          <p:nvPr>
            <p:ph type="body" sz="quarter" idx="27" hasCustomPrompt="1"/>
          </p:nvPr>
        </p:nvSpPr>
        <p:spPr>
          <a:xfrm>
            <a:off x="330733" y="1681583"/>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
        <p:nvSpPr>
          <p:cNvPr id="16" name="Text Placeholder 12">
            <a:extLst>
              <a:ext uri="{FF2B5EF4-FFF2-40B4-BE49-F238E27FC236}">
                <a16:creationId xmlns:a16="http://schemas.microsoft.com/office/drawing/2014/main" id="{8F4466FA-03FA-8E9F-9A07-62E47D7C8B95}"/>
              </a:ext>
            </a:extLst>
          </p:cNvPr>
          <p:cNvSpPr>
            <a:spLocks noGrp="1"/>
          </p:cNvSpPr>
          <p:nvPr>
            <p:ph type="body" sz="quarter" idx="28" hasCustomPrompt="1"/>
          </p:nvPr>
        </p:nvSpPr>
        <p:spPr>
          <a:xfrm>
            <a:off x="330732" y="2506146"/>
            <a:ext cx="3979861"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17" name="Text Placeholder 14">
            <a:extLst>
              <a:ext uri="{FF2B5EF4-FFF2-40B4-BE49-F238E27FC236}">
                <a16:creationId xmlns:a16="http://schemas.microsoft.com/office/drawing/2014/main" id="{73007A75-D087-E004-25CF-6A6BB1BF0632}"/>
              </a:ext>
            </a:extLst>
          </p:cNvPr>
          <p:cNvSpPr>
            <a:spLocks noGrp="1"/>
          </p:cNvSpPr>
          <p:nvPr>
            <p:ph type="body" sz="quarter" idx="29" hasCustomPrompt="1"/>
          </p:nvPr>
        </p:nvSpPr>
        <p:spPr>
          <a:xfrm>
            <a:off x="330733" y="2880796"/>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
        <p:nvSpPr>
          <p:cNvPr id="18" name="Text Placeholder 12">
            <a:extLst>
              <a:ext uri="{FF2B5EF4-FFF2-40B4-BE49-F238E27FC236}">
                <a16:creationId xmlns:a16="http://schemas.microsoft.com/office/drawing/2014/main" id="{79C81A36-BC86-2964-4BBB-A3594B994BE3}"/>
              </a:ext>
            </a:extLst>
          </p:cNvPr>
          <p:cNvSpPr>
            <a:spLocks noGrp="1"/>
          </p:cNvSpPr>
          <p:nvPr>
            <p:ph type="body" sz="quarter" idx="30" hasCustomPrompt="1"/>
          </p:nvPr>
        </p:nvSpPr>
        <p:spPr>
          <a:xfrm>
            <a:off x="330733" y="3705359"/>
            <a:ext cx="3979860"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19" name="Text Placeholder 14">
            <a:extLst>
              <a:ext uri="{FF2B5EF4-FFF2-40B4-BE49-F238E27FC236}">
                <a16:creationId xmlns:a16="http://schemas.microsoft.com/office/drawing/2014/main" id="{84BD6029-416B-9E76-E104-E6084E7B45B2}"/>
              </a:ext>
            </a:extLst>
          </p:cNvPr>
          <p:cNvSpPr>
            <a:spLocks noGrp="1"/>
          </p:cNvSpPr>
          <p:nvPr>
            <p:ph type="body" sz="quarter" idx="31" hasCustomPrompt="1"/>
          </p:nvPr>
        </p:nvSpPr>
        <p:spPr>
          <a:xfrm>
            <a:off x="330733" y="4080009"/>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
        <p:nvSpPr>
          <p:cNvPr id="20" name="Text Placeholder 12">
            <a:extLst>
              <a:ext uri="{FF2B5EF4-FFF2-40B4-BE49-F238E27FC236}">
                <a16:creationId xmlns:a16="http://schemas.microsoft.com/office/drawing/2014/main" id="{F8ADD9E0-B040-1A06-1FF0-1CC7F3B6FAA0}"/>
              </a:ext>
            </a:extLst>
          </p:cNvPr>
          <p:cNvSpPr>
            <a:spLocks noGrp="1"/>
          </p:cNvSpPr>
          <p:nvPr>
            <p:ph type="body" sz="quarter" idx="32" hasCustomPrompt="1"/>
          </p:nvPr>
        </p:nvSpPr>
        <p:spPr>
          <a:xfrm>
            <a:off x="330733" y="4904572"/>
            <a:ext cx="3979860"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21" name="Text Placeholder 14">
            <a:extLst>
              <a:ext uri="{FF2B5EF4-FFF2-40B4-BE49-F238E27FC236}">
                <a16:creationId xmlns:a16="http://schemas.microsoft.com/office/drawing/2014/main" id="{D191C4F0-53D1-F93E-BD72-D5F9490709D1}"/>
              </a:ext>
            </a:extLst>
          </p:cNvPr>
          <p:cNvSpPr>
            <a:spLocks noGrp="1"/>
          </p:cNvSpPr>
          <p:nvPr>
            <p:ph type="body" sz="quarter" idx="33" hasCustomPrompt="1"/>
          </p:nvPr>
        </p:nvSpPr>
        <p:spPr>
          <a:xfrm>
            <a:off x="330733" y="5279222"/>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Tree>
    <p:extLst>
      <p:ext uri="{BB962C8B-B14F-4D97-AF65-F5344CB8AC3E}">
        <p14:creationId xmlns:p14="http://schemas.microsoft.com/office/powerpoint/2010/main" val="145677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93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P">
            <a:extLst>
              <a:ext uri="{FF2B5EF4-FFF2-40B4-BE49-F238E27FC236}">
                <a16:creationId xmlns:a16="http://schemas.microsoft.com/office/drawing/2014/main" id="{115D0006-771D-0460-CB3A-F05AF165301E}"/>
              </a:ext>
            </a:extLst>
          </p:cNvPr>
          <p:cNvSpPr>
            <a:spLocks noGrp="1"/>
          </p:cNvSpPr>
          <p:nvPr>
            <p:ph type="body" sz="quarter" idx="20" hasCustomPrompt="1"/>
          </p:nvPr>
        </p:nvSpPr>
        <p:spPr>
          <a:xfrm>
            <a:off x="3461658" y="1196609"/>
            <a:ext cx="2988129" cy="6951348"/>
          </a:xfrm>
          <a:prstGeom prst="rect">
            <a:avLst/>
          </a:prstGeom>
        </p:spPr>
        <p:txBody>
          <a:bodyPr numCol="1"/>
          <a:lstStyle>
            <a:lvl1pPr marL="0" indent="0">
              <a:buNone/>
              <a:defRPr sz="1400" b="0">
                <a:solidFill>
                  <a:srgbClr val="014360"/>
                </a:solidFill>
                <a:latin typeface="Poppins" pitchFamily="2" charset="77"/>
                <a:cs typeface="Poppins" pitchFamily="2" charset="77"/>
              </a:defRPr>
            </a:lvl1pPr>
          </a:lstStyle>
          <a:p>
            <a:r>
              <a:rPr lang="en-US" sz="1100" b="1" dirty="0"/>
              <a:t>Other staff benefits include:</a:t>
            </a:r>
          </a:p>
          <a:p>
            <a:pPr marL="171450" indent="-171450">
              <a:buFont typeface="Arial" panose="020B0604020202020204" pitchFamily="34" charset="0"/>
              <a:buChar char="•"/>
            </a:pPr>
            <a:r>
              <a:rPr lang="en-US" sz="1100" dirty="0"/>
              <a:t>Competitive salary</a:t>
            </a:r>
          </a:p>
          <a:p>
            <a:pPr marL="171450" indent="-171450">
              <a:buFont typeface="Arial" panose="020B0604020202020204" pitchFamily="34" charset="0"/>
              <a:buChar char="•"/>
            </a:pPr>
            <a:r>
              <a:rPr lang="en-US" sz="1100" dirty="0"/>
              <a:t>Six INSET days per year</a:t>
            </a:r>
          </a:p>
          <a:p>
            <a:pPr marL="171450" indent="-171450">
              <a:buFont typeface="Arial" panose="020B0604020202020204" pitchFamily="34" charset="0"/>
              <a:buChar char="•"/>
            </a:pPr>
            <a:r>
              <a:rPr lang="en-US" sz="1100" dirty="0"/>
              <a:t>Protected CPL time</a:t>
            </a:r>
          </a:p>
          <a:p>
            <a:pPr marL="171450" indent="-171450">
              <a:buFont typeface="Arial" panose="020B0604020202020204" pitchFamily="34" charset="0"/>
              <a:buChar char="•"/>
            </a:pPr>
            <a:r>
              <a:rPr lang="en-US" sz="1100" dirty="0"/>
              <a:t>Continued professional development pathway for every role</a:t>
            </a:r>
          </a:p>
          <a:p>
            <a:pPr marL="171450" indent="-171450">
              <a:buFont typeface="Arial" panose="020B0604020202020204" pitchFamily="34" charset="0"/>
              <a:buChar char="•"/>
            </a:pPr>
            <a:r>
              <a:rPr lang="en-US" sz="1100" dirty="0"/>
              <a:t>No work communication outside working hours</a:t>
            </a:r>
          </a:p>
          <a:p>
            <a:pPr marL="171450" indent="-171450">
              <a:buFont typeface="Arial" panose="020B0604020202020204" pitchFamily="34" charset="0"/>
              <a:buChar char="•"/>
            </a:pPr>
            <a:r>
              <a:rPr lang="en-US" sz="1100" dirty="0"/>
              <a:t>Excellent holiday entitlement for support staff: Bank holidays plus 25 days paid holiday (pro rata)</a:t>
            </a:r>
          </a:p>
          <a:p>
            <a:pPr marL="171450" indent="-171450">
              <a:buFont typeface="Arial" panose="020B0604020202020204" pitchFamily="34" charset="0"/>
              <a:buChar char="•"/>
            </a:pPr>
            <a:r>
              <a:rPr lang="en-US" sz="1100" dirty="0"/>
              <a:t>5 days extra paid holiday after 5 years’ service (pro rata)</a:t>
            </a:r>
          </a:p>
          <a:p>
            <a:pPr marL="171450" indent="-171450">
              <a:buFont typeface="Arial" panose="020B0604020202020204" pitchFamily="34" charset="0"/>
              <a:buChar char="•"/>
            </a:pPr>
            <a:r>
              <a:rPr lang="en-US" sz="1100" dirty="0"/>
              <a:t>Time for You’ day</a:t>
            </a:r>
          </a:p>
          <a:p>
            <a:pPr marL="171450" indent="-171450">
              <a:buFont typeface="Arial" panose="020B0604020202020204" pitchFamily="34" charset="0"/>
              <a:buChar char="•"/>
            </a:pPr>
            <a:r>
              <a:rPr lang="en-US" sz="1100" dirty="0"/>
              <a:t>Family-friendly policies including flexible working, occupational maternity and paternity pay</a:t>
            </a:r>
          </a:p>
          <a:p>
            <a:pPr marL="171450" indent="-171450">
              <a:buFont typeface="Arial" panose="020B0604020202020204" pitchFamily="34" charset="0"/>
              <a:buChar char="•"/>
            </a:pPr>
            <a:r>
              <a:rPr lang="en-US" sz="1100" dirty="0"/>
              <a:t>Reasonable release time for significant personal events</a:t>
            </a:r>
          </a:p>
          <a:p>
            <a:pPr marL="171450" indent="-171450">
              <a:buFont typeface="Arial" panose="020B0604020202020204" pitchFamily="34" charset="0"/>
              <a:buChar char="•"/>
            </a:pPr>
            <a:r>
              <a:rPr lang="en-US" sz="1100" dirty="0"/>
              <a:t>Length of service awards</a:t>
            </a:r>
          </a:p>
          <a:p>
            <a:pPr marL="171450" indent="-171450">
              <a:buFont typeface="Arial" panose="020B0604020202020204" pitchFamily="34" charset="0"/>
              <a:buChar char="•"/>
            </a:pPr>
            <a:r>
              <a:rPr lang="en-US" sz="1100" dirty="0"/>
              <a:t>Resources for retirement and financial planning</a:t>
            </a:r>
          </a:p>
          <a:p>
            <a:pPr marL="171450" indent="-171450">
              <a:buFont typeface="Arial" panose="020B0604020202020204" pitchFamily="34" charset="0"/>
              <a:buChar char="•"/>
            </a:pPr>
            <a:r>
              <a:rPr lang="en-US" sz="1100" dirty="0"/>
              <a:t>Cycle-to-work scheme</a:t>
            </a:r>
          </a:p>
          <a:p>
            <a:pPr marL="171450" indent="-171450">
              <a:buFont typeface="Arial" panose="020B0604020202020204" pitchFamily="34" charset="0"/>
              <a:buChar char="•"/>
            </a:pPr>
            <a:r>
              <a:rPr lang="en-US" sz="1100" dirty="0"/>
              <a:t>Free tea, coffee and milk</a:t>
            </a:r>
            <a:endParaRPr lang="en-US" dirty="0"/>
          </a:p>
        </p:txBody>
      </p:sp>
      <p:sp>
        <p:nvSpPr>
          <p:cNvPr id="3" name="P">
            <a:extLst>
              <a:ext uri="{FF2B5EF4-FFF2-40B4-BE49-F238E27FC236}">
                <a16:creationId xmlns:a16="http://schemas.microsoft.com/office/drawing/2014/main" id="{C6DB368A-4D6E-6C56-78B8-91F4D68B7442}"/>
              </a:ext>
            </a:extLst>
          </p:cNvPr>
          <p:cNvSpPr>
            <a:spLocks noGrp="1"/>
          </p:cNvSpPr>
          <p:nvPr>
            <p:ph type="body" sz="quarter" idx="19" hasCustomPrompt="1"/>
          </p:nvPr>
        </p:nvSpPr>
        <p:spPr>
          <a:xfrm>
            <a:off x="326572" y="1196609"/>
            <a:ext cx="2988129" cy="6951348"/>
          </a:xfrm>
          <a:prstGeom prst="rect">
            <a:avLst/>
          </a:prstGeom>
        </p:spPr>
        <p:txBody>
          <a:bodyPr numCol="1"/>
          <a:lstStyle>
            <a:lvl1pPr marL="0" indent="0">
              <a:buNone/>
              <a:defRPr sz="1200" b="0">
                <a:solidFill>
                  <a:srgbClr val="014360"/>
                </a:solidFill>
                <a:latin typeface="Poppins" pitchFamily="2" charset="77"/>
                <a:cs typeface="Poppins" pitchFamily="2" charset="77"/>
              </a:defRPr>
            </a:lvl1pPr>
          </a:lstStyle>
          <a:p>
            <a:r>
              <a:rPr lang="en-US" sz="1100" dirty="0"/>
              <a:t>We believe that collaboration and staff wellbeing are at the heart of our success.</a:t>
            </a:r>
          </a:p>
          <a:p>
            <a:r>
              <a:rPr lang="en-US" sz="1100" dirty="0"/>
              <a:t>Supported by our trust, we offer a range of benefits to enhance our work environment and support the professional and personal growth of our staff, including work-life balance.</a:t>
            </a:r>
          </a:p>
          <a:p>
            <a:endParaRPr lang="en-US" sz="1100" dirty="0"/>
          </a:p>
          <a:p>
            <a:r>
              <a:rPr lang="en-US" sz="1100" b="1" dirty="0"/>
              <a:t>Education Mutual</a:t>
            </a:r>
          </a:p>
          <a:p>
            <a:r>
              <a:rPr lang="en-US" sz="1100" dirty="0"/>
              <a:t>Staff can access a comprehensive range of healthcare services through Education Mutual, including mental health support, 24/7 GP Healthline, physiotherapy, stress management resources, and occupational health services.</a:t>
            </a:r>
          </a:p>
          <a:p>
            <a:r>
              <a:rPr lang="en-US" sz="1100" dirty="0"/>
              <a:t>Find out more about Healthcare and Wellbeing Services here: </a:t>
            </a:r>
            <a:r>
              <a:rPr lang="en-US" sz="1100" dirty="0">
                <a:hlinkClick r:id="rId3">
                  <a:extLst>
                    <a:ext uri="{A12FA001-AC4F-418D-AE19-62706E023703}">
                      <ahyp:hlinkClr xmlns:ahyp="http://schemas.microsoft.com/office/drawing/2018/hyperlinkcolor" val="tx"/>
                    </a:ext>
                  </a:extLst>
                </a:hlinkClick>
              </a:rPr>
              <a:t>www.educationmutual.co.uk/service/healthcare-and-wellbeing/</a:t>
            </a:r>
            <a:endParaRPr lang="en-US" sz="1100" dirty="0"/>
          </a:p>
          <a:p>
            <a:endParaRPr lang="en-US" sz="1100" dirty="0"/>
          </a:p>
          <a:p>
            <a:r>
              <a:rPr lang="en-US" sz="1100" b="1" dirty="0"/>
              <a:t>Local Government Pension Scheme (LGPS)</a:t>
            </a:r>
          </a:p>
          <a:p>
            <a:r>
              <a:rPr lang="en-US" sz="1100" dirty="0"/>
              <a:t>The Local Government Pension Scheme (LGPS) is a defined benefit plan, meaning your pension is calculated based on your salary and length of service and adjusted for inflation. This ensures a secure and guaranteed income in retirement, unaffected by investment performance.</a:t>
            </a:r>
          </a:p>
          <a:p>
            <a:r>
              <a:rPr lang="en-US" sz="1100" dirty="0"/>
              <a:t>Find out more about LGPS here: </a:t>
            </a:r>
            <a:r>
              <a:rPr lang="en-US" sz="1100" dirty="0">
                <a:hlinkClick r:id="rId4">
                  <a:extLst>
                    <a:ext uri="{A12FA001-AC4F-418D-AE19-62706E023703}">
                      <ahyp:hlinkClr xmlns:ahyp="http://schemas.microsoft.com/office/drawing/2018/hyperlinkcolor" val="tx"/>
                    </a:ext>
                  </a:extLst>
                </a:hlinkClick>
              </a:rPr>
              <a:t>www.lgpsmember.org/</a:t>
            </a:r>
            <a:endParaRPr lang="en-US" sz="1100" dirty="0"/>
          </a:p>
        </p:txBody>
      </p:sp>
      <p:sp>
        <p:nvSpPr>
          <p:cNvPr id="5" name="H1">
            <a:extLst>
              <a:ext uri="{FF2B5EF4-FFF2-40B4-BE49-F238E27FC236}">
                <a16:creationId xmlns:a16="http://schemas.microsoft.com/office/drawing/2014/main" id="{43D46743-9017-829A-D8E3-4126B6AF113B}"/>
              </a:ext>
            </a:extLst>
          </p:cNvPr>
          <p:cNvSpPr>
            <a:spLocks noGrp="1"/>
          </p:cNvSpPr>
          <p:nvPr>
            <p:ph type="body" sz="quarter" idx="10" hasCustomPrompt="1"/>
          </p:nvPr>
        </p:nvSpPr>
        <p:spPr>
          <a:xfrm>
            <a:off x="330733" y="457489"/>
            <a:ext cx="6085468" cy="509665"/>
          </a:xfrm>
          <a:prstGeom prst="rect">
            <a:avLst/>
          </a:prstGeom>
        </p:spPr>
        <p:txBody>
          <a:bodyPr/>
          <a:lstStyle>
            <a:lvl1pPr marL="0" indent="0">
              <a:buNone/>
              <a:defRPr sz="4000" b="1">
                <a:solidFill>
                  <a:srgbClr val="014360"/>
                </a:solidFill>
                <a:latin typeface="Poppins" pitchFamily="2" charset="77"/>
                <a:cs typeface="Poppins" pitchFamily="2" charset="77"/>
              </a:defRPr>
            </a:lvl1pPr>
          </a:lstStyle>
          <a:p>
            <a:pPr lvl="0"/>
            <a:r>
              <a:rPr lang="en-US" dirty="0"/>
              <a:t>Staff Benefits</a:t>
            </a:r>
          </a:p>
        </p:txBody>
      </p:sp>
    </p:spTree>
    <p:extLst>
      <p:ext uri="{BB962C8B-B14F-4D97-AF65-F5344CB8AC3E}">
        <p14:creationId xmlns:p14="http://schemas.microsoft.com/office/powerpoint/2010/main" val="116255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49793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9" r:id="rId3"/>
    <p:sldLayoutId id="2147483666" r:id="rId4"/>
    <p:sldLayoutId id="2147483667" r:id="rId5"/>
    <p:sldLayoutId id="2147483678" r:id="rId6"/>
    <p:sldLayoutId id="2147483674" r:id="rId7"/>
    <p:sldLayoutId id="2147483668" r:id="rId8"/>
    <p:sldLayoutId id="2147483672" r:id="rId9"/>
    <p:sldLayoutId id="2147483675" r:id="rId10"/>
    <p:sldLayoutId id="2147483669" r:id="rId11"/>
    <p:sldLayoutId id="214748367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hyperlink" Target="https://www.unityacademyap.co.uk/page/?title=Vacancies&amp;pid=33"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mailto:office-uny@riverscofe.co.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office-uny@riverscofe.co.uk" TargetMode="External"/><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www.riverscofe.co.uk/" TargetMode="External"/><Relationship Id="rId5" Type="http://schemas.openxmlformats.org/officeDocument/2006/relationships/hyperlink" Target="mailto:info@riverscofe.co.uk" TargetMode="External"/><Relationship Id="rId4" Type="http://schemas.openxmlformats.org/officeDocument/2006/relationships/hyperlink" Target="http://www.unityacademyap.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mutual.co.uk/service/healthcare-and-wellbein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lgpsmember.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H1">
            <a:extLst>
              <a:ext uri="{FF2B5EF4-FFF2-40B4-BE49-F238E27FC236}">
                <a16:creationId xmlns:a16="http://schemas.microsoft.com/office/drawing/2014/main" id="{9F3423D6-40C8-A157-5B1F-DD0CBA47293A}"/>
              </a:ext>
            </a:extLst>
          </p:cNvPr>
          <p:cNvSpPr>
            <a:spLocks noGrp="1"/>
          </p:cNvSpPr>
          <p:nvPr>
            <p:ph type="title"/>
          </p:nvPr>
        </p:nvSpPr>
        <p:spPr>
          <a:xfrm>
            <a:off x="282575" y="2017982"/>
            <a:ext cx="6000750" cy="1356391"/>
          </a:xfrm>
        </p:spPr>
        <p:txBody>
          <a:bodyPr/>
          <a:lstStyle/>
          <a:p>
            <a:r>
              <a:rPr lang="en-US" dirty="0">
                <a:latin typeface="Century Gothic" panose="020B0502020202020204" pitchFamily="34" charset="0"/>
              </a:rPr>
              <a:t>Application Pack</a:t>
            </a:r>
          </a:p>
        </p:txBody>
      </p:sp>
      <p:sp>
        <p:nvSpPr>
          <p:cNvPr id="49" name="H2">
            <a:extLst>
              <a:ext uri="{FF2B5EF4-FFF2-40B4-BE49-F238E27FC236}">
                <a16:creationId xmlns:a16="http://schemas.microsoft.com/office/drawing/2014/main" id="{A90CA9F2-8FEB-5140-1BDA-11769C641157}"/>
              </a:ext>
            </a:extLst>
          </p:cNvPr>
          <p:cNvSpPr>
            <a:spLocks noGrp="1"/>
          </p:cNvSpPr>
          <p:nvPr>
            <p:ph type="body" sz="quarter" idx="13"/>
          </p:nvPr>
        </p:nvSpPr>
        <p:spPr>
          <a:xfrm>
            <a:off x="428625" y="2830113"/>
            <a:ext cx="6000750" cy="1046147"/>
          </a:xfrm>
        </p:spPr>
        <p:txBody>
          <a:bodyPr/>
          <a:lstStyle/>
          <a:p>
            <a:r>
              <a:rPr lang="en-US" sz="2400" dirty="0">
                <a:latin typeface="Century Gothic" panose="020B0502020202020204" pitchFamily="34" charset="0"/>
              </a:rPr>
              <a:t>Teaching Assistant level 3 plus SEN Allowance – 30 hours per week TTO plus 5 TED days</a:t>
            </a:r>
          </a:p>
        </p:txBody>
      </p:sp>
      <p:pic>
        <p:nvPicPr>
          <p:cNvPr id="21" name="Picture Placeholder 20">
            <a:extLst>
              <a:ext uri="{FF2B5EF4-FFF2-40B4-BE49-F238E27FC236}">
                <a16:creationId xmlns:a16="http://schemas.microsoft.com/office/drawing/2014/main" id="{FFBAD92D-8B7D-C73A-3C03-EBD0F300302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pic>
        <p:nvPicPr>
          <p:cNvPr id="7" name="Image">
            <a:extLst>
              <a:ext uri="{FF2B5EF4-FFF2-40B4-BE49-F238E27FC236}">
                <a16:creationId xmlns:a16="http://schemas.microsoft.com/office/drawing/2014/main" id="{6531DEEF-F52B-FE33-5167-72CDDCEA74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2575" y="8632319"/>
            <a:ext cx="3441700" cy="838200"/>
          </a:xfrm>
          <a:prstGeom prst="rect">
            <a:avLst/>
          </a:prstGeom>
        </p:spPr>
      </p:pic>
      <p:pic>
        <p:nvPicPr>
          <p:cNvPr id="15" name="Image" descr="The text shows The Rivers C of E Academy Trust's vision: &quot;An extraordinary education for every pupil&quot;.">
            <a:extLst>
              <a:ext uri="{FF2B5EF4-FFF2-40B4-BE49-F238E27FC236}">
                <a16:creationId xmlns:a16="http://schemas.microsoft.com/office/drawing/2014/main" id="{0B7F5B2C-1442-6FD8-2038-E6272E39CC98}"/>
              </a:ext>
            </a:extLst>
          </p:cNvPr>
          <p:cNvPicPr>
            <a:picLocks noChangeAspect="1"/>
          </p:cNvPicPr>
          <p:nvPr/>
        </p:nvPicPr>
        <p:blipFill>
          <a:blip r:embed="rId5"/>
          <a:stretch>
            <a:fillRect/>
          </a:stretch>
        </p:blipFill>
        <p:spPr>
          <a:xfrm>
            <a:off x="0" y="3581400"/>
            <a:ext cx="6858000" cy="2743200"/>
          </a:xfrm>
          <a:prstGeom prst="rect">
            <a:avLst/>
          </a:prstGeom>
        </p:spPr>
      </p:pic>
      <p:pic>
        <p:nvPicPr>
          <p:cNvPr id="8" name="Picture 7" descr="A logo with hands in a circle&#10;&#10;AI-generated content may be incorrect.">
            <a:extLst>
              <a:ext uri="{FF2B5EF4-FFF2-40B4-BE49-F238E27FC236}">
                <a16:creationId xmlns:a16="http://schemas.microsoft.com/office/drawing/2014/main" id="{AD5AC5CE-457F-F2F2-3355-E30D8A8810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6686" y="269938"/>
            <a:ext cx="1823067" cy="1603946"/>
          </a:xfrm>
          <a:prstGeom prst="rect">
            <a:avLst/>
          </a:prstGeom>
        </p:spPr>
      </p:pic>
    </p:spTree>
    <p:extLst>
      <p:ext uri="{BB962C8B-B14F-4D97-AF65-F5344CB8AC3E}">
        <p14:creationId xmlns:p14="http://schemas.microsoft.com/office/powerpoint/2010/main" val="246599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1">
            <a:extLst>
              <a:ext uri="{FF2B5EF4-FFF2-40B4-BE49-F238E27FC236}">
                <a16:creationId xmlns:a16="http://schemas.microsoft.com/office/drawing/2014/main" id="{11D69FAB-698F-69E9-CE68-2E29173E87E1}"/>
              </a:ext>
            </a:extLst>
          </p:cNvPr>
          <p:cNvSpPr>
            <a:spLocks noGrp="1"/>
          </p:cNvSpPr>
          <p:nvPr>
            <p:ph type="title" idx="4294967295"/>
          </p:nvPr>
        </p:nvSpPr>
        <p:spPr>
          <a:xfrm>
            <a:off x="330733" y="457489"/>
            <a:ext cx="6085468" cy="7447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14360"/>
                </a:solidFill>
                <a:effectLst/>
                <a:uLnTx/>
                <a:uFillTx/>
                <a:latin typeface="Century Gothic" panose="020B0502020202020204" pitchFamily="34" charset="0"/>
                <a:ea typeface="+mn-ea"/>
                <a:cs typeface="Poppins" pitchFamily="2" charset="77"/>
              </a:rPr>
              <a:t>How to Apply</a:t>
            </a:r>
          </a:p>
        </p:txBody>
      </p:sp>
      <p:sp>
        <p:nvSpPr>
          <p:cNvPr id="14" name="P">
            <a:extLst>
              <a:ext uri="{FF2B5EF4-FFF2-40B4-BE49-F238E27FC236}">
                <a16:creationId xmlns:a16="http://schemas.microsoft.com/office/drawing/2014/main" id="{483F36CF-D5C1-9A41-098A-97BF902B474B}"/>
              </a:ext>
            </a:extLst>
          </p:cNvPr>
          <p:cNvSpPr>
            <a:spLocks noGrp="1"/>
          </p:cNvSpPr>
          <p:nvPr>
            <p:ph type="body" sz="quarter" idx="11"/>
          </p:nvPr>
        </p:nvSpPr>
        <p:spPr>
          <a:xfrm>
            <a:off x="330200" y="1507066"/>
            <a:ext cx="6086475" cy="3730855"/>
          </a:xfrm>
        </p:spPr>
        <p:txBody>
          <a:bodyPr/>
          <a:lstStyle/>
          <a:p>
            <a:pPr fontAlgn="base">
              <a:lnSpc>
                <a:spcPts val="1482"/>
              </a:lnSpc>
              <a:spcAft>
                <a:spcPts val="800"/>
              </a:spcAft>
            </a:pPr>
            <a:r>
              <a:rPr lang="en-GB" sz="1600" dirty="0">
                <a:solidFill>
                  <a:srgbClr val="002060"/>
                </a:solidFill>
                <a:latin typeface="Century Gothic" panose="020B0502020202020204" pitchFamily="34" charset="0"/>
                <a:cs typeface="Poppins" pitchFamily="2" charset="77"/>
              </a:rPr>
              <a:t>Application forms are available to download here: </a:t>
            </a:r>
            <a:r>
              <a:rPr lang="en-GB" sz="1600" dirty="0">
                <a:solidFill>
                  <a:srgbClr val="002060"/>
                </a:solidFill>
                <a:latin typeface="Century Gothic" panose="020B0502020202020204" pitchFamily="34" charset="0"/>
                <a:hlinkClick r:id="rId3">
                  <a:extLst>
                    <a:ext uri="{A12FA001-AC4F-418D-AE19-62706E023703}">
                      <ahyp:hlinkClr xmlns:ahyp="http://schemas.microsoft.com/office/drawing/2018/hyperlinkcolor" val="tx"/>
                    </a:ext>
                  </a:extLst>
                </a:hlinkClick>
              </a:rPr>
              <a:t>Unity Academy - Vacancies</a:t>
            </a:r>
            <a:endParaRPr lang="en-GB" sz="1600" dirty="0">
              <a:solidFill>
                <a:srgbClr val="002060"/>
              </a:solidFill>
              <a:latin typeface="Century Gothic" panose="020B0502020202020204" pitchFamily="34" charset="0"/>
              <a:cs typeface="Poppins" pitchFamily="2" charset="77"/>
            </a:endParaRPr>
          </a:p>
          <a:p>
            <a:pPr fontAlgn="base">
              <a:lnSpc>
                <a:spcPts val="1482"/>
              </a:lnSpc>
              <a:spcAft>
                <a:spcPts val="800"/>
              </a:spcAft>
            </a:pPr>
            <a:r>
              <a:rPr lang="en-GB" sz="1600" dirty="0">
                <a:solidFill>
                  <a:srgbClr val="002060"/>
                </a:solidFill>
                <a:latin typeface="Century Gothic" panose="020B0502020202020204" pitchFamily="34" charset="0"/>
                <a:cs typeface="Poppins" pitchFamily="2" charset="77"/>
              </a:rPr>
              <a:t>Please email completed application forms to </a:t>
            </a:r>
            <a:r>
              <a:rPr lang="en-GB" sz="1600" dirty="0">
                <a:solidFill>
                  <a:srgbClr val="002060"/>
                </a:solidFill>
                <a:latin typeface="Century Gothic" panose="020B0502020202020204" pitchFamily="34" charset="0"/>
                <a:cs typeface="Poppins" pitchFamily="2" charset="77"/>
                <a:hlinkClick r:id="rId4">
                  <a:extLst>
                    <a:ext uri="{A12FA001-AC4F-418D-AE19-62706E023703}">
                      <ahyp:hlinkClr xmlns:ahyp="http://schemas.microsoft.com/office/drawing/2018/hyperlinkcolor" val="tx"/>
                    </a:ext>
                  </a:extLst>
                </a:hlinkClick>
              </a:rPr>
              <a:t>office-uny@riverscofe.co.uk</a:t>
            </a:r>
            <a:endParaRPr lang="en-GB" sz="1600" dirty="0">
              <a:solidFill>
                <a:srgbClr val="002060"/>
              </a:solidFill>
              <a:latin typeface="Century Gothic" panose="020B0502020202020204" pitchFamily="34" charset="0"/>
              <a:cs typeface="Poppins" pitchFamily="2" charset="77"/>
            </a:endParaRPr>
          </a:p>
          <a:p>
            <a:pPr fontAlgn="base">
              <a:lnSpc>
                <a:spcPts val="1482"/>
              </a:lnSpc>
              <a:spcAft>
                <a:spcPts val="800"/>
              </a:spcAft>
            </a:pPr>
            <a:r>
              <a:rPr lang="en-GB" sz="1600" dirty="0">
                <a:solidFill>
                  <a:srgbClr val="002060"/>
                </a:solidFill>
                <a:latin typeface="Century Gothic" panose="020B0502020202020204" pitchFamily="34" charset="0"/>
                <a:cs typeface="Poppins" pitchFamily="2" charset="77"/>
              </a:rPr>
              <a:t>Please contact the school office on 01562 215194 if you would like to come and have a look around the school prior to applying.</a:t>
            </a:r>
          </a:p>
          <a:p>
            <a:pPr fontAlgn="base">
              <a:lnSpc>
                <a:spcPts val="1482"/>
              </a:lnSpc>
              <a:spcAft>
                <a:spcPts val="800"/>
              </a:spcAft>
            </a:pPr>
            <a:r>
              <a:rPr lang="en-GB" sz="1600" dirty="0">
                <a:solidFill>
                  <a:srgbClr val="002060"/>
                </a:solidFill>
                <a:latin typeface="Century Gothic" panose="020B0502020202020204" pitchFamily="34" charset="0"/>
                <a:cs typeface="Poppins" pitchFamily="2" charset="77"/>
              </a:rPr>
              <a:t>We are committed to safeguarding and promoting the well-being of children and expect everyone to share this commitment. The successful applicant will undergo a full.</a:t>
            </a:r>
          </a:p>
          <a:p>
            <a:pPr fontAlgn="base">
              <a:lnSpc>
                <a:spcPts val="1482"/>
              </a:lnSpc>
              <a:spcAft>
                <a:spcPts val="800"/>
              </a:spcAft>
            </a:pPr>
            <a:r>
              <a:rPr lang="en-GB" sz="1600" dirty="0">
                <a:solidFill>
                  <a:srgbClr val="002060"/>
                </a:solidFill>
                <a:latin typeface="Century Gothic" panose="020B0502020202020204" pitchFamily="34" charset="0"/>
                <a:cs typeface="Poppins" pitchFamily="2" charset="77"/>
              </a:rPr>
              <a:t>The River C. of E. Academy Trust reserves the right to withdraw the vacancy should a suitable candidate be found at any time during the recruitment process.</a:t>
            </a:r>
          </a:p>
        </p:txBody>
      </p:sp>
    </p:spTree>
    <p:extLst>
      <p:ext uri="{BB962C8B-B14F-4D97-AF65-F5344CB8AC3E}">
        <p14:creationId xmlns:p14="http://schemas.microsoft.com/office/powerpoint/2010/main" val="197729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1">
            <a:extLst>
              <a:ext uri="{FF2B5EF4-FFF2-40B4-BE49-F238E27FC236}">
                <a16:creationId xmlns:a16="http://schemas.microsoft.com/office/drawing/2014/main" id="{4FCD9235-2CA1-7F26-0B11-5227B67BA99F}"/>
              </a:ext>
            </a:extLst>
          </p:cNvPr>
          <p:cNvSpPr>
            <a:spLocks noGrp="1"/>
          </p:cNvSpPr>
          <p:nvPr>
            <p:ph type="title"/>
          </p:nvPr>
        </p:nvSpPr>
        <p:spPr/>
        <p:txBody>
          <a:bodyPr/>
          <a:lstStyle/>
          <a:p>
            <a:r>
              <a:rPr lang="en-US" dirty="0">
                <a:latin typeface="Century Gothic" panose="020B0502020202020204" pitchFamily="34" charset="0"/>
              </a:rPr>
              <a:t>Get in Touch</a:t>
            </a:r>
          </a:p>
        </p:txBody>
      </p:sp>
      <p:sp>
        <p:nvSpPr>
          <p:cNvPr id="7" name="P">
            <a:extLst>
              <a:ext uri="{FF2B5EF4-FFF2-40B4-BE49-F238E27FC236}">
                <a16:creationId xmlns:a16="http://schemas.microsoft.com/office/drawing/2014/main" id="{C2D55B2B-7303-06EA-72A2-C355D962E574}"/>
              </a:ext>
            </a:extLst>
          </p:cNvPr>
          <p:cNvSpPr>
            <a:spLocks noGrp="1"/>
          </p:cNvSpPr>
          <p:nvPr>
            <p:ph type="body" sz="quarter" idx="11"/>
          </p:nvPr>
        </p:nvSpPr>
        <p:spPr/>
        <p:txBody>
          <a:bodyPr/>
          <a:lstStyle/>
          <a:p>
            <a:pPr fontAlgn="base">
              <a:lnSpc>
                <a:spcPts val="1482"/>
              </a:lnSpc>
              <a:spcAft>
                <a:spcPts val="800"/>
              </a:spcAft>
            </a:pPr>
            <a:r>
              <a:rPr lang="en-GB" b="1" dirty="0">
                <a:latin typeface="Century Gothic" panose="020B0502020202020204" pitchFamily="34" charset="0"/>
              </a:rPr>
              <a:t>Unity Academy</a:t>
            </a:r>
          </a:p>
          <a:p>
            <a:pPr fontAlgn="base">
              <a:lnSpc>
                <a:spcPts val="1482"/>
              </a:lnSpc>
              <a:spcAft>
                <a:spcPts val="800"/>
              </a:spcAft>
            </a:pPr>
            <a:r>
              <a:rPr lang="en-GB" dirty="0" err="1">
                <a:latin typeface="Century Gothic" panose="020B0502020202020204" pitchFamily="34" charset="0"/>
              </a:rPr>
              <a:t>Hurcott</a:t>
            </a:r>
            <a:r>
              <a:rPr lang="en-GB" dirty="0">
                <a:latin typeface="Century Gothic" panose="020B0502020202020204" pitchFamily="34" charset="0"/>
              </a:rPr>
              <a:t> Road, Kidderminster, Worcestershire, DY10 2QJ</a:t>
            </a:r>
          </a:p>
          <a:p>
            <a:pPr fontAlgn="base">
              <a:lnSpc>
                <a:spcPts val="1482"/>
              </a:lnSpc>
              <a:spcAft>
                <a:spcPts val="800"/>
              </a:spcAft>
            </a:pPr>
            <a:r>
              <a:rPr lang="en-GB" b="1" dirty="0">
                <a:latin typeface="Century Gothic" panose="020B0502020202020204" pitchFamily="34" charset="0"/>
              </a:rPr>
              <a:t>T</a:t>
            </a:r>
            <a:r>
              <a:rPr lang="en-GB" dirty="0">
                <a:latin typeface="Century Gothic" panose="020B0502020202020204" pitchFamily="34" charset="0"/>
              </a:rPr>
              <a:t>: 01562 215194</a:t>
            </a:r>
          </a:p>
          <a:p>
            <a:pPr fontAlgn="base">
              <a:lnSpc>
                <a:spcPts val="1482"/>
              </a:lnSpc>
              <a:spcAft>
                <a:spcPts val="800"/>
              </a:spcAft>
            </a:pPr>
            <a:r>
              <a:rPr lang="en-GB" b="1" dirty="0">
                <a:latin typeface="Century Gothic" panose="020B0502020202020204" pitchFamily="34" charset="0"/>
              </a:rPr>
              <a:t>E</a:t>
            </a:r>
            <a:r>
              <a:rPr lang="en-GB" dirty="0">
                <a:latin typeface="Century Gothic" panose="020B0502020202020204" pitchFamily="34" charset="0"/>
              </a:rPr>
              <a:t>: </a:t>
            </a:r>
            <a:r>
              <a:rPr lang="en-GB" dirty="0">
                <a:latin typeface="Century Gothic" panose="020B0502020202020204" pitchFamily="34" charset="0"/>
                <a:hlinkClick r:id="rId3">
                  <a:extLst>
                    <a:ext uri="{A12FA001-AC4F-418D-AE19-62706E023703}">
                      <ahyp:hlinkClr xmlns:ahyp="http://schemas.microsoft.com/office/drawing/2018/hyperlinkcolor" val="tx"/>
                    </a:ext>
                  </a:extLst>
                </a:hlinkClick>
              </a:rPr>
              <a:t>office-uny@riverscofe.co.uk</a:t>
            </a:r>
            <a:endParaRPr lang="en-GB" dirty="0">
              <a:latin typeface="Century Gothic" panose="020B0502020202020204" pitchFamily="34" charset="0"/>
            </a:endParaRPr>
          </a:p>
          <a:p>
            <a:pPr fontAlgn="base">
              <a:lnSpc>
                <a:spcPts val="1482"/>
              </a:lnSpc>
              <a:spcAft>
                <a:spcPts val="800"/>
              </a:spcAft>
            </a:pPr>
            <a:r>
              <a:rPr lang="en-GB" b="1" dirty="0">
                <a:latin typeface="Century Gothic" panose="020B0502020202020204" pitchFamily="34" charset="0"/>
              </a:rPr>
              <a:t>W:</a:t>
            </a:r>
            <a:r>
              <a:rPr lang="en-GB" dirty="0">
                <a:latin typeface="Century Gothic" panose="020B0502020202020204" pitchFamily="34" charset="0"/>
              </a:rPr>
              <a:t> </a:t>
            </a:r>
            <a:r>
              <a:rPr lang="en-GB" dirty="0">
                <a:latin typeface="Century Gothic" panose="020B0502020202020204" pitchFamily="34" charset="0"/>
                <a:hlinkClick r:id="rId4">
                  <a:extLst>
                    <a:ext uri="{A12FA001-AC4F-418D-AE19-62706E023703}">
                      <ahyp:hlinkClr xmlns:ahyp="http://schemas.microsoft.com/office/drawing/2018/hyperlinkcolor" val="tx"/>
                    </a:ext>
                  </a:extLst>
                </a:hlinkClick>
              </a:rPr>
              <a:t>www.unityacademyap.co.uk</a:t>
            </a:r>
            <a:endParaRPr lang="en-GB" dirty="0">
              <a:latin typeface="Century Gothic" panose="020B0502020202020204" pitchFamily="34" charset="0"/>
            </a:endParaRPr>
          </a:p>
          <a:p>
            <a:pPr fontAlgn="base">
              <a:lnSpc>
                <a:spcPts val="1482"/>
              </a:lnSpc>
              <a:spcAft>
                <a:spcPts val="800"/>
              </a:spcAft>
            </a:pPr>
            <a:r>
              <a:rPr lang="en-GB" b="1" dirty="0">
                <a:latin typeface="Century Gothic" panose="020B0502020202020204" pitchFamily="34" charset="0"/>
              </a:rPr>
              <a:t>The Rivers C of E Academy Trust</a:t>
            </a:r>
            <a:r>
              <a:rPr lang="en-GB" dirty="0">
                <a:latin typeface="Century Gothic" panose="020B0502020202020204" pitchFamily="34" charset="0"/>
              </a:rPr>
              <a:t> </a:t>
            </a:r>
          </a:p>
          <a:p>
            <a:pPr fontAlgn="base">
              <a:lnSpc>
                <a:spcPts val="1482"/>
              </a:lnSpc>
              <a:spcAft>
                <a:spcPts val="800"/>
              </a:spcAft>
            </a:pPr>
            <a:r>
              <a:rPr lang="en-GB" dirty="0">
                <a:latin typeface="Century Gothic" panose="020B0502020202020204" pitchFamily="34" charset="0"/>
              </a:rPr>
              <a:t>School Lane, </a:t>
            </a:r>
            <a:r>
              <a:rPr lang="en-GB" dirty="0" err="1">
                <a:latin typeface="Century Gothic" panose="020B0502020202020204" pitchFamily="34" charset="0"/>
              </a:rPr>
              <a:t>Cutnall</a:t>
            </a:r>
            <a:r>
              <a:rPr lang="en-GB" dirty="0">
                <a:latin typeface="Century Gothic" panose="020B0502020202020204" pitchFamily="34" charset="0"/>
              </a:rPr>
              <a:t> Green, Droitwich, WR9 0PH </a:t>
            </a:r>
          </a:p>
          <a:p>
            <a:pPr fontAlgn="base">
              <a:lnSpc>
                <a:spcPts val="1482"/>
              </a:lnSpc>
              <a:spcAft>
                <a:spcPts val="800"/>
              </a:spcAft>
            </a:pPr>
            <a:r>
              <a:rPr lang="en-GB" b="1" dirty="0">
                <a:latin typeface="Century Gothic" panose="020B0502020202020204" pitchFamily="34" charset="0"/>
              </a:rPr>
              <a:t>T</a:t>
            </a:r>
            <a:r>
              <a:rPr lang="en-GB" dirty="0">
                <a:latin typeface="Century Gothic" panose="020B0502020202020204" pitchFamily="34" charset="0"/>
              </a:rPr>
              <a:t>: 01299 851178</a:t>
            </a:r>
          </a:p>
          <a:p>
            <a:pPr fontAlgn="base">
              <a:lnSpc>
                <a:spcPts val="1482"/>
              </a:lnSpc>
              <a:spcAft>
                <a:spcPts val="800"/>
              </a:spcAft>
            </a:pPr>
            <a:r>
              <a:rPr lang="en-GB" b="1" dirty="0">
                <a:latin typeface="Century Gothic" panose="020B0502020202020204" pitchFamily="34" charset="0"/>
              </a:rPr>
              <a:t>E</a:t>
            </a:r>
            <a:r>
              <a:rPr lang="en-GB" dirty="0">
                <a:latin typeface="Century Gothic" panose="020B0502020202020204" pitchFamily="34" charset="0"/>
              </a:rPr>
              <a:t>:  </a:t>
            </a:r>
            <a:r>
              <a:rPr lang="en-GB" dirty="0">
                <a:latin typeface="Century Gothic" panose="020B0502020202020204" pitchFamily="34" charset="0"/>
                <a:hlinkClick r:id="rId5">
                  <a:extLst>
                    <a:ext uri="{A12FA001-AC4F-418D-AE19-62706E023703}">
                      <ahyp:hlinkClr xmlns:ahyp="http://schemas.microsoft.com/office/drawing/2018/hyperlinkcolor" val="tx"/>
                    </a:ext>
                  </a:extLst>
                </a:hlinkClick>
              </a:rPr>
              <a:t>info@riverscofe.co.uk</a:t>
            </a:r>
            <a:endParaRPr lang="en-GB" dirty="0">
              <a:latin typeface="Century Gothic" panose="020B0502020202020204" pitchFamily="34" charset="0"/>
            </a:endParaRPr>
          </a:p>
          <a:p>
            <a:pPr fontAlgn="base">
              <a:lnSpc>
                <a:spcPts val="1482"/>
              </a:lnSpc>
              <a:spcAft>
                <a:spcPts val="800"/>
              </a:spcAft>
            </a:pPr>
            <a:r>
              <a:rPr lang="en-GB" b="1" dirty="0">
                <a:latin typeface="Century Gothic" panose="020B0502020202020204" pitchFamily="34" charset="0"/>
              </a:rPr>
              <a:t>W</a:t>
            </a:r>
            <a:r>
              <a:rPr lang="en-GB" dirty="0">
                <a:latin typeface="Century Gothic" panose="020B0502020202020204" pitchFamily="34" charset="0"/>
              </a:rPr>
              <a:t>: </a:t>
            </a:r>
            <a:r>
              <a:rPr lang="en-GB" u="sng" dirty="0">
                <a:latin typeface="Century Gothic" panose="020B0502020202020204" pitchFamily="34" charset="0"/>
                <a:hlinkClick r:id="rId6">
                  <a:extLst>
                    <a:ext uri="{A12FA001-AC4F-418D-AE19-62706E023703}">
                      <ahyp:hlinkClr xmlns:ahyp="http://schemas.microsoft.com/office/drawing/2018/hyperlinkcolor" val="tx"/>
                    </a:ext>
                  </a:extLst>
                </a:hlinkClick>
              </a:rPr>
              <a:t>www.riverscofe.co.uk/</a:t>
            </a:r>
            <a:r>
              <a:rPr lang="en-GB" dirty="0">
                <a:latin typeface="Century Gothic" panose="020B0502020202020204" pitchFamily="34" charset="0"/>
                <a:hlinkClick r:id="rId6">
                  <a:extLst>
                    <a:ext uri="{A12FA001-AC4F-418D-AE19-62706E023703}">
                      <ahyp:hlinkClr xmlns:ahyp="http://schemas.microsoft.com/office/drawing/2018/hyperlinkcolor" val="tx"/>
                    </a:ext>
                  </a:extLst>
                </a:hlinkClick>
              </a:rPr>
              <a:t> </a:t>
            </a:r>
            <a:endParaRPr lang="en-GB" dirty="0">
              <a:latin typeface="Century Gothic" panose="020B0502020202020204" pitchFamily="34" charset="0"/>
            </a:endParaRPr>
          </a:p>
        </p:txBody>
      </p:sp>
      <p:pic>
        <p:nvPicPr>
          <p:cNvPr id="4" name="Image">
            <a:extLst>
              <a:ext uri="{FF2B5EF4-FFF2-40B4-BE49-F238E27FC236}">
                <a16:creationId xmlns:a16="http://schemas.microsoft.com/office/drawing/2014/main" id="{EDE69403-CEC4-4C14-6B5A-DE031490E4A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86266" y="340895"/>
            <a:ext cx="2937999" cy="717752"/>
          </a:xfrm>
          <a:prstGeom prst="rect">
            <a:avLst/>
          </a:prstGeom>
        </p:spPr>
      </p:pic>
    </p:spTree>
    <p:extLst>
      <p:ext uri="{BB962C8B-B14F-4D97-AF65-F5344CB8AC3E}">
        <p14:creationId xmlns:p14="http://schemas.microsoft.com/office/powerpoint/2010/main" val="297654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E8BC301-0152-064D-99F8-51EFE7B96A87}"/>
              </a:ext>
            </a:extLst>
          </p:cNvPr>
          <p:cNvSpPr>
            <a:spLocks noGrp="1"/>
          </p:cNvSpPr>
          <p:nvPr>
            <p:ph type="title" idx="4294967295"/>
          </p:nvPr>
        </p:nvSpPr>
        <p:spPr>
          <a:xfrm>
            <a:off x="386266" y="172526"/>
            <a:ext cx="6085468"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78D0F3"/>
                </a:solidFill>
                <a:effectLst/>
                <a:uLnTx/>
                <a:uFillTx/>
                <a:latin typeface="Century Gothic" panose="020B0502020202020204" pitchFamily="34" charset="0"/>
                <a:ea typeface="+mn-ea"/>
                <a:cs typeface="Poppins" pitchFamily="2" charset="77"/>
              </a:rPr>
              <a:t>Welcome</a:t>
            </a:r>
          </a:p>
        </p:txBody>
      </p:sp>
      <p:sp>
        <p:nvSpPr>
          <p:cNvPr id="12" name="Text Placeholder 11">
            <a:extLst>
              <a:ext uri="{FF2B5EF4-FFF2-40B4-BE49-F238E27FC236}">
                <a16:creationId xmlns:a16="http://schemas.microsoft.com/office/drawing/2014/main" id="{BBAE3A15-01CC-DB66-E0B1-7001499256C1}"/>
              </a:ext>
            </a:extLst>
          </p:cNvPr>
          <p:cNvSpPr>
            <a:spLocks noGrp="1"/>
          </p:cNvSpPr>
          <p:nvPr>
            <p:ph type="body" sz="quarter" idx="12"/>
          </p:nvPr>
        </p:nvSpPr>
        <p:spPr/>
        <p:txBody>
          <a:bodyPr/>
          <a:lstStyle/>
          <a:p>
            <a:endParaRPr lang="en-US" sz="1800" dirty="0"/>
          </a:p>
          <a:p>
            <a:endParaRPr lang="en-US" sz="400" dirty="0"/>
          </a:p>
          <a:p>
            <a:r>
              <a:rPr lang="en-US" dirty="0">
                <a:latin typeface="Century Gothic" panose="020B0502020202020204" pitchFamily="34" charset="0"/>
              </a:rPr>
              <a:t>Overview</a:t>
            </a:r>
          </a:p>
        </p:txBody>
      </p:sp>
      <p:sp>
        <p:nvSpPr>
          <p:cNvPr id="13" name="Text Placeholder 12">
            <a:extLst>
              <a:ext uri="{FF2B5EF4-FFF2-40B4-BE49-F238E27FC236}">
                <a16:creationId xmlns:a16="http://schemas.microsoft.com/office/drawing/2014/main" id="{E2241B43-DFF9-B77B-80C4-511E5534824C}"/>
              </a:ext>
            </a:extLst>
          </p:cNvPr>
          <p:cNvSpPr>
            <a:spLocks noGrp="1"/>
          </p:cNvSpPr>
          <p:nvPr>
            <p:ph type="body" sz="quarter" idx="13"/>
          </p:nvPr>
        </p:nvSpPr>
        <p:spPr>
          <a:xfrm>
            <a:off x="386266" y="3646473"/>
            <a:ext cx="6130226" cy="5976724"/>
          </a:xfrm>
        </p:spPr>
        <p:txBody>
          <a:bodyPr/>
          <a:lstStyle/>
          <a:p>
            <a:pPr algn="l" rtl="0" fontAlgn="base">
              <a:lnSpc>
                <a:spcPts val="2509"/>
              </a:lnSpc>
              <a:spcBef>
                <a:spcPts val="1800"/>
              </a:spcBef>
              <a:spcAft>
                <a:spcPts val="400"/>
              </a:spcAft>
            </a:pPr>
            <a:r>
              <a:rPr lang="en-US" sz="1100" b="1" dirty="0">
                <a:effectLst/>
                <a:latin typeface="Century Gothic" panose="020B0502020202020204" pitchFamily="34" charset="0"/>
              </a:rPr>
              <a:t>Unity Academy</a:t>
            </a:r>
          </a:p>
          <a:p>
            <a:pPr algn="l" rtl="0" fontAlgn="base">
              <a:lnSpc>
                <a:spcPts val="1376"/>
              </a:lnSpc>
              <a:spcAft>
                <a:spcPts val="800"/>
              </a:spcAft>
            </a:pPr>
            <a:r>
              <a:rPr lang="en-US" sz="1100" b="0" i="0" dirty="0">
                <a:effectLst/>
                <a:latin typeface="Century Gothic" panose="020B0502020202020204" pitchFamily="34" charset="0"/>
              </a:rPr>
              <a:t>Unity Academy is a primary alternative provision located in Kidderminster.  </a:t>
            </a:r>
          </a:p>
          <a:p>
            <a:pPr algn="l" rtl="0" fontAlgn="base">
              <a:lnSpc>
                <a:spcPts val="1376"/>
              </a:lnSpc>
              <a:spcAft>
                <a:spcPts val="800"/>
              </a:spcAft>
            </a:pPr>
            <a:r>
              <a:rPr lang="en-US" sz="1100" b="0" i="0" dirty="0">
                <a:effectLst/>
                <a:latin typeface="Century Gothic" panose="020B0502020202020204" pitchFamily="34" charset="0"/>
              </a:rPr>
              <a:t>It has </a:t>
            </a:r>
            <a:r>
              <a:rPr lang="en-US" dirty="0">
                <a:latin typeface="Century Gothic" panose="020B0502020202020204" pitchFamily="34" charset="0"/>
              </a:rPr>
              <a:t>40 </a:t>
            </a:r>
            <a:r>
              <a:rPr lang="en-US" sz="1100" b="0" i="0" dirty="0">
                <a:effectLst/>
                <a:latin typeface="Century Gothic" panose="020B0502020202020204" pitchFamily="34" charset="0"/>
              </a:rPr>
              <a:t>pupils from age 5 – 11 years and 26 staff members.</a:t>
            </a:r>
          </a:p>
          <a:p>
            <a:pPr algn="l" rtl="0" fontAlgn="base">
              <a:lnSpc>
                <a:spcPts val="1376"/>
              </a:lnSpc>
              <a:spcAft>
                <a:spcPts val="800"/>
              </a:spcAft>
            </a:pPr>
            <a:r>
              <a:rPr lang="en-US" sz="1100" b="0" i="0" dirty="0">
                <a:effectLst/>
                <a:latin typeface="Century Gothic" panose="020B0502020202020204" pitchFamily="34" charset="0"/>
              </a:rPr>
              <a:t>Established in </a:t>
            </a:r>
            <a:r>
              <a:rPr lang="en-US" dirty="0">
                <a:latin typeface="Century Gothic" panose="020B0502020202020204" pitchFamily="34" charset="0"/>
              </a:rPr>
              <a:t>2023 </a:t>
            </a:r>
            <a:r>
              <a:rPr lang="en-US" sz="1100" b="0" i="0" dirty="0">
                <a:effectLst/>
                <a:latin typeface="Century Gothic" panose="020B0502020202020204" pitchFamily="34" charset="0"/>
              </a:rPr>
              <a:t>the school is part of The Rivers CofE Academy Trust.</a:t>
            </a:r>
          </a:p>
          <a:p>
            <a:pPr algn="l" rtl="0" fontAlgn="base">
              <a:lnSpc>
                <a:spcPts val="1376"/>
              </a:lnSpc>
              <a:spcAft>
                <a:spcPts val="800"/>
              </a:spcAft>
            </a:pPr>
            <a:r>
              <a:rPr lang="en-US" sz="1200" b="1" i="0" dirty="0">
                <a:effectLst/>
                <a:latin typeface="Century Gothic" panose="020B0502020202020204" pitchFamily="34" charset="0"/>
              </a:rPr>
              <a:t>Ethos</a:t>
            </a:r>
            <a:r>
              <a:rPr lang="en-US" sz="1200" b="0" i="0" dirty="0">
                <a:effectLst/>
                <a:latin typeface="Century Gothic" panose="020B0502020202020204" pitchFamily="34" charset="0"/>
              </a:rPr>
              <a:t> </a:t>
            </a:r>
          </a:p>
          <a:p>
            <a:pPr>
              <a:lnSpc>
                <a:spcPct val="107000"/>
              </a:lnSpc>
              <a:spcAft>
                <a:spcPts val="800"/>
              </a:spcAft>
              <a:buNone/>
            </a:pPr>
            <a:r>
              <a:rPr lang="en-GB" sz="1200" kern="0" dirty="0">
                <a:effectLst/>
                <a:latin typeface="Century Gothic" panose="020B0502020202020204" pitchFamily="34" charset="0"/>
                <a:ea typeface="Times New Roman" panose="02020603050405020304" pitchFamily="18" charset="0"/>
                <a:cs typeface="Times New Roman" panose="02020603050405020304" pitchFamily="18" charset="0"/>
              </a:rPr>
              <a:t>At Unity Academy, Kidderminster, our ethos is shaped by the STARS values of The Rivers CofE Academy Trust: </a:t>
            </a:r>
            <a:r>
              <a:rPr lang="en-GB" sz="1200" i="1" kern="0" dirty="0">
                <a:effectLst/>
                <a:latin typeface="Century Gothic" panose="020B0502020202020204" pitchFamily="34" charset="0"/>
                <a:ea typeface="Times New Roman" panose="02020603050405020304" pitchFamily="18" charset="0"/>
                <a:cs typeface="Times New Roman" panose="02020603050405020304" pitchFamily="18" charset="0"/>
              </a:rPr>
              <a:t>Sharing, Trust, Achievement,</a:t>
            </a:r>
            <a:r>
              <a:rPr lang="en-GB" sz="1200" kern="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200" i="1" kern="0" dirty="0">
                <a:effectLst/>
                <a:latin typeface="Century Gothic" panose="020B0502020202020204" pitchFamily="34" charset="0"/>
                <a:ea typeface="Times New Roman" panose="02020603050405020304" pitchFamily="18" charset="0"/>
                <a:cs typeface="Times New Roman" panose="02020603050405020304" pitchFamily="18" charset="0"/>
              </a:rPr>
              <a:t>Respect and Safety</a:t>
            </a:r>
            <a:r>
              <a:rPr lang="en-GB" sz="1200" kern="0" dirty="0">
                <a:effectLst/>
                <a:latin typeface="Century Gothic" panose="020B0502020202020204" pitchFamily="34" charset="0"/>
                <a:ea typeface="Times New Roman" panose="02020603050405020304" pitchFamily="18" charset="0"/>
                <a:cs typeface="Times New Roman" panose="02020603050405020304" pitchFamily="18" charset="0"/>
              </a:rPr>
              <a:t>. These guiding principles underpin every aspect of school life and help us to cultivate a nurturing and high-achieving environment where every pupil can flourish.</a:t>
            </a:r>
            <a:endParaRPr lang="en-GB" sz="12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200" kern="0" dirty="0">
                <a:effectLst/>
                <a:latin typeface="Century Gothic" panose="020B0502020202020204" pitchFamily="34" charset="0"/>
                <a:ea typeface="Times New Roman" panose="02020603050405020304" pitchFamily="18" charset="0"/>
                <a:cs typeface="Times New Roman" panose="02020603050405020304" pitchFamily="18" charset="0"/>
              </a:rPr>
              <a:t>We are committed to providing an education that develops the whole child—academically, socially, morally, and spiritually. Through high-quality teaching, a broad and balanced curriculum, and strong pastoral care, we aim to inspire a lifelong love of learning and a strong sense of personal responsibility.</a:t>
            </a:r>
            <a:endParaRPr lang="en-GB" sz="12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200" kern="0" dirty="0">
                <a:effectLst/>
                <a:latin typeface="Century Gothic" panose="020B0502020202020204" pitchFamily="34" charset="0"/>
                <a:ea typeface="Times New Roman" panose="02020603050405020304" pitchFamily="18" charset="0"/>
                <a:cs typeface="Times New Roman" panose="02020603050405020304" pitchFamily="18" charset="0"/>
              </a:rPr>
              <a:t>By living out our STARS values, we create a culture of kindness, excellence, and aspiration. Pupils are encouraged to serve others, show gratitude, strive for their best, and treat everyone with dignity. This ethos empowers our children to grow into thoughtful, resilient individuals who are well prepared for the challenges and opportunities ahead.</a:t>
            </a:r>
            <a:endParaRPr lang="en-GB" sz="1200" kern="100" dirty="0">
              <a:effectLst/>
              <a:latin typeface="Century Gothic" panose="020B0502020202020204" pitchFamily="34" charset="0"/>
              <a:ea typeface="Aptos" panose="020B0004020202020204" pitchFamily="34" charset="0"/>
              <a:cs typeface="Times New Roman" panose="02020603050405020304" pitchFamily="18" charset="0"/>
            </a:endParaRPr>
          </a:p>
          <a:p>
            <a:pPr algn="l" rtl="0" fontAlgn="base">
              <a:lnSpc>
                <a:spcPts val="1376"/>
              </a:lnSpc>
              <a:spcAft>
                <a:spcPts val="800"/>
              </a:spcAft>
            </a:pPr>
            <a:endParaRPr lang="en-US" sz="1200" b="0" i="0" dirty="0">
              <a:effectLst/>
            </a:endParaRPr>
          </a:p>
        </p:txBody>
      </p:sp>
      <p:sp>
        <p:nvSpPr>
          <p:cNvPr id="4" name="Rectangle 3">
            <a:extLst>
              <a:ext uri="{FF2B5EF4-FFF2-40B4-BE49-F238E27FC236}">
                <a16:creationId xmlns:a16="http://schemas.microsoft.com/office/drawing/2014/main" id="{B3AC6A7D-5C17-A19D-CA2E-5099F2B92F43}"/>
              </a:ext>
            </a:extLst>
          </p:cNvPr>
          <p:cNvSpPr>
            <a:spLocks noChangeArrowheads="1"/>
          </p:cNvSpPr>
          <p:nvPr/>
        </p:nvSpPr>
        <p:spPr bwMode="auto">
          <a:xfrm>
            <a:off x="386266" y="686743"/>
            <a:ext cx="605332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Poppins" panose="00000500000000000000" pitchFamily="2" charset="0"/>
              </a:rPr>
              <a:t>Welcome from the Headteacher</a:t>
            </a:r>
            <a:endParaRPr kumimoji="0" lang="en-US" altLang="en-US" sz="1200" b="0" i="0" u="none" strike="noStrike" cap="none" normalizeH="0" baseline="0" dirty="0">
              <a:ln>
                <a:noFill/>
              </a:ln>
              <a:solidFill>
                <a:schemeClr val="bg1"/>
              </a:solidFill>
              <a:effectLst/>
              <a:latin typeface="Century Gothic" panose="020B0502020202020204" pitchFamily="34"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Century Gothic" panose="020B0502020202020204" pitchFamily="34" charset="0"/>
                <a:cs typeface="Poppins" panose="00000500000000000000" pitchFamily="2" charset="0"/>
              </a:rPr>
              <a:t>Thank you for your interest in joining Unity Academy, Kidderminster. We are a vibrant and inclusive school committed to nurturing the potential of every child and fostering a culture of excellence, respect, and ambition.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Century Gothic" panose="020B0502020202020204" pitchFamily="34" charset="0"/>
                <a:cs typeface="Poppins" panose="00000500000000000000" pitchFamily="2" charset="0"/>
              </a:rPr>
              <a:t>At Unity Academy, our staff are at the heart of everything we do. We believe in creating a supportive and collaborative working environment where every team member feels valued and empowered to grow professionally. Whether you're early in your career or bring a wealth of experience, we welcome your passion, creativity, and commitment to making a real difference in the lives of our pupils.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Century Gothic" panose="020B0502020202020204" pitchFamily="34" charset="0"/>
                <a:cs typeface="Poppins" panose="00000500000000000000" pitchFamily="2" charset="0"/>
              </a:rPr>
              <a:t>Warm regards,</a:t>
            </a:r>
            <a:br>
              <a:rPr kumimoji="0" lang="en-US" altLang="en-US" sz="1200" b="0" i="0" u="none" strike="noStrike" cap="none" normalizeH="0" baseline="0" dirty="0">
                <a:ln>
                  <a:noFill/>
                </a:ln>
                <a:solidFill>
                  <a:schemeClr val="tx1"/>
                </a:solidFill>
                <a:effectLst/>
                <a:latin typeface="Century Gothic" panose="020B0502020202020204" pitchFamily="34" charset="0"/>
                <a:cs typeface="Poppins" panose="00000500000000000000" pitchFamily="2" charset="0"/>
              </a:rPr>
            </a:br>
            <a:r>
              <a:rPr lang="en-US" altLang="en-US" sz="1200" b="1" dirty="0">
                <a:solidFill>
                  <a:schemeClr val="bg1"/>
                </a:solidFill>
                <a:latin typeface="Century Gothic" panose="020B0502020202020204" pitchFamily="34" charset="0"/>
                <a:cs typeface="Poppins" panose="00000500000000000000" pitchFamily="2" charset="0"/>
              </a:rPr>
              <a:t>Gemma Willetts</a:t>
            </a:r>
            <a:br>
              <a:rPr kumimoji="0" lang="en-US" altLang="en-US" sz="1200" b="0" i="0" u="none" strike="noStrike" cap="none" normalizeH="0" baseline="0" dirty="0">
                <a:ln>
                  <a:noFill/>
                </a:ln>
                <a:solidFill>
                  <a:schemeClr val="bg1"/>
                </a:solidFill>
                <a:effectLst/>
                <a:latin typeface="Century Gothic" panose="020B0502020202020204" pitchFamily="34" charset="0"/>
                <a:cs typeface="Poppins" panose="00000500000000000000" pitchFamily="2" charset="0"/>
              </a:rPr>
            </a:br>
            <a:r>
              <a:rPr kumimoji="0" lang="en-US" altLang="en-US" sz="1200" b="0" i="0" u="none" strike="noStrike" cap="none" normalizeH="0" baseline="0" dirty="0">
                <a:ln>
                  <a:noFill/>
                </a:ln>
                <a:solidFill>
                  <a:schemeClr val="bg1"/>
                </a:solidFill>
                <a:effectLst/>
                <a:latin typeface="Century Gothic" panose="020B0502020202020204" pitchFamily="34" charset="0"/>
                <a:cs typeface="Poppins" panose="00000500000000000000" pitchFamily="2" charset="0"/>
              </a:rPr>
              <a:t>Headteacher, Unity Academy</a:t>
            </a:r>
          </a:p>
        </p:txBody>
      </p:sp>
    </p:spTree>
    <p:extLst>
      <p:ext uri="{BB962C8B-B14F-4D97-AF65-F5344CB8AC3E}">
        <p14:creationId xmlns:p14="http://schemas.microsoft.com/office/powerpoint/2010/main" val="13486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H1">
            <a:extLst>
              <a:ext uri="{FF2B5EF4-FFF2-40B4-BE49-F238E27FC236}">
                <a16:creationId xmlns:a16="http://schemas.microsoft.com/office/drawing/2014/main" id="{EEE0E24B-6F0D-CF9E-D8DC-D51228960D48}"/>
              </a:ext>
            </a:extLst>
          </p:cNvPr>
          <p:cNvSpPr>
            <a:spLocks noGrp="1"/>
          </p:cNvSpPr>
          <p:nvPr>
            <p:ph type="title"/>
          </p:nvPr>
        </p:nvSpPr>
        <p:spPr/>
        <p:txBody>
          <a:bodyPr/>
          <a:lstStyle/>
          <a:p>
            <a:r>
              <a:rPr lang="en-US" dirty="0">
                <a:latin typeface="Century Gothic" panose="020B0502020202020204" pitchFamily="34" charset="0"/>
              </a:rPr>
              <a:t>About Us</a:t>
            </a:r>
          </a:p>
        </p:txBody>
      </p:sp>
      <p:sp>
        <p:nvSpPr>
          <p:cNvPr id="14" name="P">
            <a:extLst>
              <a:ext uri="{FF2B5EF4-FFF2-40B4-BE49-F238E27FC236}">
                <a16:creationId xmlns:a16="http://schemas.microsoft.com/office/drawing/2014/main" id="{FA2D6D47-85B0-1DAF-113B-2CF5571F9BAE}"/>
              </a:ext>
            </a:extLst>
          </p:cNvPr>
          <p:cNvSpPr>
            <a:spLocks noGrp="1"/>
          </p:cNvSpPr>
          <p:nvPr>
            <p:ph type="body" sz="quarter" idx="22"/>
          </p:nvPr>
        </p:nvSpPr>
        <p:spPr>
          <a:xfrm>
            <a:off x="330733" y="1243585"/>
            <a:ext cx="3526159" cy="4388816"/>
          </a:xfrm>
        </p:spPr>
        <p:txBody>
          <a:bodyPr/>
          <a:lstStyle/>
          <a:p>
            <a:pPr fontAlgn="base">
              <a:lnSpc>
                <a:spcPts val="1569"/>
              </a:lnSpc>
              <a:spcAft>
                <a:spcPts val="800"/>
              </a:spcAft>
            </a:pPr>
            <a:r>
              <a:rPr lang="en-GB" dirty="0">
                <a:latin typeface="Century Gothic" panose="020B0502020202020204" pitchFamily="34" charset="0"/>
              </a:rPr>
              <a:t>The Rivers C of E Academy Trust is a multi-academy school trust, specialists in early years and primary provision, serving over 5250 pupils across three local authorities: Worcestershire, Dudley and Sandwell. ​ </a:t>
            </a:r>
          </a:p>
          <a:p>
            <a:pPr fontAlgn="base">
              <a:lnSpc>
                <a:spcPts val="1569"/>
              </a:lnSpc>
              <a:spcAft>
                <a:spcPts val="800"/>
              </a:spcAft>
            </a:pPr>
            <a:r>
              <a:rPr lang="en-GB" dirty="0">
                <a:latin typeface="Century Gothic" panose="020B0502020202020204" pitchFamily="34" charset="0"/>
              </a:rPr>
              <a:t>Established in 2014, The Rivers C of E Academy Trust now comprises of a respected teaching alliance, sixteen </a:t>
            </a:r>
            <a:br>
              <a:rPr lang="en-GB" dirty="0">
                <a:latin typeface="Century Gothic" panose="020B0502020202020204" pitchFamily="34" charset="0"/>
              </a:rPr>
            </a:br>
            <a:r>
              <a:rPr lang="en-GB" dirty="0">
                <a:latin typeface="Century Gothic" panose="020B0502020202020204" pitchFamily="34" charset="0"/>
              </a:rPr>
              <a:t>‘Good’ and ‘Outstanding’ primary, first,</a:t>
            </a:r>
            <a:br>
              <a:rPr lang="en-GB" dirty="0">
                <a:latin typeface="Century Gothic" panose="020B0502020202020204" pitchFamily="34" charset="0"/>
              </a:rPr>
            </a:br>
            <a:r>
              <a:rPr lang="en-GB" dirty="0">
                <a:latin typeface="Century Gothic" panose="020B0502020202020204" pitchFamily="34" charset="0"/>
              </a:rPr>
              <a:t>and nursery settings and an alternative provision. We are a connected learning community with a shared aim to create </a:t>
            </a:r>
            <a:br>
              <a:rPr lang="en-GB" dirty="0">
                <a:latin typeface="Century Gothic" panose="020B0502020202020204" pitchFamily="34" charset="0"/>
              </a:rPr>
            </a:br>
            <a:r>
              <a:rPr lang="en-GB" dirty="0">
                <a:solidFill>
                  <a:srgbClr val="78D0F3"/>
                </a:solidFill>
                <a:latin typeface="Century Gothic" panose="020B0502020202020204" pitchFamily="34" charset="0"/>
              </a:rPr>
              <a:t>‘</a:t>
            </a:r>
            <a:r>
              <a:rPr lang="en-GB" b="1" dirty="0">
                <a:solidFill>
                  <a:srgbClr val="78D0F3"/>
                </a:solidFill>
                <a:latin typeface="Century Gothic" panose="020B0502020202020204" pitchFamily="34" charset="0"/>
              </a:rPr>
              <a:t>an extraordinary education for every pupil</a:t>
            </a:r>
            <a:r>
              <a:rPr lang="en-GB" dirty="0">
                <a:solidFill>
                  <a:srgbClr val="78D0F3"/>
                </a:solidFill>
                <a:latin typeface="Century Gothic" panose="020B0502020202020204" pitchFamily="34" charset="0"/>
              </a:rPr>
              <a:t>’. ​ </a:t>
            </a:r>
          </a:p>
          <a:p>
            <a:pPr fontAlgn="base">
              <a:lnSpc>
                <a:spcPts val="1569"/>
              </a:lnSpc>
              <a:spcAft>
                <a:spcPts val="800"/>
              </a:spcAft>
            </a:pPr>
            <a:r>
              <a:rPr lang="en-GB" dirty="0">
                <a:latin typeface="Century Gothic" panose="020B0502020202020204" pitchFamily="34" charset="0"/>
              </a:rPr>
              <a:t>We are a community of schools with a ‘Christian ethos’, welcoming families from all faiths and no faiths, but together we are guided by our shared mission, vision and values. ​</a:t>
            </a:r>
          </a:p>
        </p:txBody>
      </p:sp>
      <p:sp>
        <p:nvSpPr>
          <p:cNvPr id="12" name="P">
            <a:extLst>
              <a:ext uri="{FF2B5EF4-FFF2-40B4-BE49-F238E27FC236}">
                <a16:creationId xmlns:a16="http://schemas.microsoft.com/office/drawing/2014/main" id="{FB21B8A7-D307-D401-8090-0AC3B29D5A91}"/>
              </a:ext>
            </a:extLst>
          </p:cNvPr>
          <p:cNvSpPr>
            <a:spLocks noGrp="1"/>
          </p:cNvSpPr>
          <p:nvPr>
            <p:ph type="body" sz="quarter" idx="23"/>
          </p:nvPr>
        </p:nvSpPr>
        <p:spPr>
          <a:xfrm>
            <a:off x="330733" y="5739315"/>
            <a:ext cx="3526159" cy="1045417"/>
          </a:xfrm>
        </p:spPr>
        <p:txBody>
          <a:bodyPr/>
          <a:lstStyle/>
          <a:p>
            <a:r>
              <a:rPr lang="en-US" sz="1400" b="1" dirty="0">
                <a:solidFill>
                  <a:srgbClr val="78D0F3"/>
                </a:solidFill>
                <a:latin typeface="Century Gothic" panose="020B0502020202020204" pitchFamily="34" charset="0"/>
              </a:rPr>
              <a:t>Our</a:t>
            </a:r>
            <a:r>
              <a:rPr lang="en-US" sz="1400" dirty="0">
                <a:latin typeface="Century Gothic" panose="020B0502020202020204" pitchFamily="34" charset="0"/>
              </a:rPr>
              <a:t> </a:t>
            </a:r>
            <a:r>
              <a:rPr lang="en-US" sz="1400" b="1" dirty="0">
                <a:solidFill>
                  <a:srgbClr val="78D0F3"/>
                </a:solidFill>
                <a:latin typeface="Century Gothic" panose="020B0502020202020204" pitchFamily="34" charset="0"/>
              </a:rPr>
              <a:t>Mission</a:t>
            </a:r>
            <a:endParaRPr lang="en-GB" sz="1400" dirty="0">
              <a:latin typeface="Century Gothic" panose="020B0502020202020204" pitchFamily="34" charset="0"/>
            </a:endParaRPr>
          </a:p>
          <a:p>
            <a:pPr marL="171450" indent="-171450">
              <a:buFont typeface="Arial" panose="020B0604020202020204" pitchFamily="34" charset="0"/>
              <a:buChar char="•"/>
            </a:pPr>
            <a:r>
              <a:rPr lang="en-GB" dirty="0">
                <a:latin typeface="Century Gothic" panose="020B0502020202020204" pitchFamily="34" charset="0"/>
              </a:rPr>
              <a:t>Extraordinary Education </a:t>
            </a:r>
            <a:r>
              <a:rPr lang="en-US" dirty="0">
                <a:latin typeface="Century Gothic" panose="020B0502020202020204" pitchFamily="34" charset="0"/>
              </a:rPr>
              <a:t>​</a:t>
            </a:r>
            <a:endParaRPr lang="en-GB" dirty="0">
              <a:latin typeface="Century Gothic" panose="020B0502020202020204" pitchFamily="34" charset="0"/>
            </a:endParaRPr>
          </a:p>
          <a:p>
            <a:pPr marL="171450" indent="-171450">
              <a:buFont typeface="Arial" panose="020B0604020202020204" pitchFamily="34" charset="0"/>
              <a:buChar char="•"/>
            </a:pPr>
            <a:r>
              <a:rPr lang="en-GB" dirty="0">
                <a:latin typeface="Century Gothic" panose="020B0502020202020204" pitchFamily="34" charset="0"/>
              </a:rPr>
              <a:t>Extraordinary People </a:t>
            </a:r>
            <a:r>
              <a:rPr lang="en-US" dirty="0">
                <a:latin typeface="Century Gothic" panose="020B0502020202020204" pitchFamily="34" charset="0"/>
              </a:rPr>
              <a:t>​</a:t>
            </a:r>
            <a:endParaRPr lang="en-GB" dirty="0">
              <a:latin typeface="Century Gothic" panose="020B0502020202020204" pitchFamily="34" charset="0"/>
            </a:endParaRPr>
          </a:p>
          <a:p>
            <a:pPr marL="171450" indent="-171450">
              <a:buFont typeface="Arial" panose="020B0604020202020204" pitchFamily="34" charset="0"/>
              <a:buChar char="•"/>
            </a:pPr>
            <a:r>
              <a:rPr lang="en-GB" dirty="0">
                <a:latin typeface="Century Gothic" panose="020B0502020202020204" pitchFamily="34" charset="0"/>
              </a:rPr>
              <a:t>Extraordinary Futures</a:t>
            </a:r>
            <a:endParaRPr lang="en-US" dirty="0">
              <a:latin typeface="Century Gothic" panose="020B0502020202020204" pitchFamily="34" charset="0"/>
            </a:endParaRPr>
          </a:p>
        </p:txBody>
      </p:sp>
      <p:sp>
        <p:nvSpPr>
          <p:cNvPr id="13" name="P">
            <a:extLst>
              <a:ext uri="{FF2B5EF4-FFF2-40B4-BE49-F238E27FC236}">
                <a16:creationId xmlns:a16="http://schemas.microsoft.com/office/drawing/2014/main" id="{A150BDF2-489F-CDB7-B89B-C63B578CB752}"/>
              </a:ext>
            </a:extLst>
          </p:cNvPr>
          <p:cNvSpPr>
            <a:spLocks noGrp="1"/>
          </p:cNvSpPr>
          <p:nvPr>
            <p:ph type="body" sz="quarter" idx="24"/>
          </p:nvPr>
        </p:nvSpPr>
        <p:spPr/>
        <p:txBody>
          <a:bodyPr/>
          <a:lstStyle/>
          <a:p>
            <a:r>
              <a:rPr lang="en-US" sz="1400" b="1" dirty="0">
                <a:solidFill>
                  <a:srgbClr val="78D0F3"/>
                </a:solidFill>
                <a:latin typeface="Century Gothic" panose="020B0502020202020204" pitchFamily="34" charset="0"/>
              </a:rPr>
              <a:t>Our</a:t>
            </a:r>
            <a:r>
              <a:rPr lang="en-US" sz="1400" dirty="0">
                <a:latin typeface="Century Gothic" panose="020B0502020202020204" pitchFamily="34" charset="0"/>
              </a:rPr>
              <a:t> </a:t>
            </a:r>
            <a:r>
              <a:rPr lang="en-US" sz="1400" b="1" dirty="0">
                <a:solidFill>
                  <a:srgbClr val="78D0F3"/>
                </a:solidFill>
                <a:latin typeface="Century Gothic" panose="020B0502020202020204" pitchFamily="34" charset="0"/>
              </a:rPr>
              <a:t>Vision</a:t>
            </a:r>
          </a:p>
          <a:p>
            <a:r>
              <a:rPr lang="en-US" dirty="0">
                <a:latin typeface="Century Gothic" panose="020B0502020202020204" pitchFamily="34" charset="0"/>
                <a:ea typeface="Times New Roman" panose="02020603050405020304" pitchFamily="18" charset="0"/>
              </a:rPr>
              <a:t>Through an </a:t>
            </a:r>
            <a:r>
              <a:rPr lang="en-US" b="1" dirty="0">
                <a:solidFill>
                  <a:srgbClr val="78D0F3"/>
                </a:solidFill>
                <a:latin typeface="Century Gothic" panose="020B0502020202020204" pitchFamily="34" charset="0"/>
                <a:ea typeface="Times New Roman" panose="02020603050405020304" pitchFamily="18" charset="0"/>
              </a:rPr>
              <a:t>extraordinary education</a:t>
            </a:r>
            <a:r>
              <a:rPr lang="en-US" dirty="0">
                <a:latin typeface="Century Gothic" panose="020B0502020202020204" pitchFamily="34" charset="0"/>
                <a:ea typeface="Times New Roman" panose="02020603050405020304" pitchFamily="18" charset="0"/>
              </a:rPr>
              <a:t>, </a:t>
            </a:r>
            <a:br>
              <a:rPr lang="en-US" dirty="0">
                <a:latin typeface="Century Gothic" panose="020B0502020202020204" pitchFamily="34" charset="0"/>
                <a:ea typeface="Times New Roman" panose="02020603050405020304" pitchFamily="18" charset="0"/>
              </a:rPr>
            </a:br>
            <a:r>
              <a:rPr lang="en-US" dirty="0">
                <a:latin typeface="Century Gothic" panose="020B0502020202020204" pitchFamily="34" charset="0"/>
                <a:ea typeface="Times New Roman" panose="02020603050405020304" pitchFamily="18" charset="0"/>
              </a:rPr>
              <a:t>we empower pupils to be life-long learners and see their limitless potential. Respectful relationships and an unwavering focus on discovering talents and interests enable pupils to flourish and be </a:t>
            </a:r>
            <a:r>
              <a:rPr lang="en-US" b="1" dirty="0">
                <a:solidFill>
                  <a:srgbClr val="78D0F3"/>
                </a:solidFill>
                <a:latin typeface="Century Gothic" panose="020B0502020202020204" pitchFamily="34" charset="0"/>
                <a:ea typeface="Times New Roman" panose="02020603050405020304" pitchFamily="18" charset="0"/>
              </a:rPr>
              <a:t>extraordinary people</a:t>
            </a:r>
            <a:r>
              <a:rPr lang="en-US" dirty="0">
                <a:latin typeface="Century Gothic" panose="020B0502020202020204" pitchFamily="34" charset="0"/>
                <a:ea typeface="Times New Roman" panose="02020603050405020304" pitchFamily="18" charset="0"/>
              </a:rPr>
              <a:t>. Together, we spark aspiration and drive achievement, so that pupils </a:t>
            </a:r>
            <a:br>
              <a:rPr lang="en-US" dirty="0">
                <a:latin typeface="Century Gothic" panose="020B0502020202020204" pitchFamily="34" charset="0"/>
                <a:ea typeface="Times New Roman" panose="02020603050405020304" pitchFamily="18" charset="0"/>
              </a:rPr>
            </a:br>
            <a:r>
              <a:rPr lang="en-US" dirty="0">
                <a:latin typeface="Century Gothic" panose="020B0502020202020204" pitchFamily="34" charset="0"/>
                <a:ea typeface="Times New Roman" panose="02020603050405020304" pitchFamily="18" charset="0"/>
              </a:rPr>
              <a:t>contribute positively to society and to </a:t>
            </a:r>
            <a:br>
              <a:rPr lang="en-US" dirty="0">
                <a:latin typeface="Century Gothic" panose="020B0502020202020204" pitchFamily="34" charset="0"/>
                <a:ea typeface="Times New Roman" panose="02020603050405020304" pitchFamily="18" charset="0"/>
              </a:rPr>
            </a:br>
            <a:r>
              <a:rPr lang="en-US" dirty="0">
                <a:latin typeface="Century Gothic" panose="020B0502020202020204" pitchFamily="34" charset="0"/>
                <a:ea typeface="Times New Roman" panose="02020603050405020304" pitchFamily="18" charset="0"/>
              </a:rPr>
              <a:t>their </a:t>
            </a:r>
            <a:r>
              <a:rPr lang="en-US" b="1" dirty="0">
                <a:solidFill>
                  <a:srgbClr val="78D0F3"/>
                </a:solidFill>
                <a:latin typeface="Century Gothic" panose="020B0502020202020204" pitchFamily="34" charset="0"/>
                <a:ea typeface="Times New Roman" panose="02020603050405020304" pitchFamily="18" charset="0"/>
              </a:rPr>
              <a:t>extraordinary futures</a:t>
            </a:r>
            <a:r>
              <a:rPr lang="en-US" dirty="0">
                <a:solidFill>
                  <a:srgbClr val="78D0F3"/>
                </a:solidFill>
                <a:latin typeface="Century Gothic" panose="020B0502020202020204" pitchFamily="34" charset="0"/>
                <a:ea typeface="Times New Roman" panose="02020603050405020304" pitchFamily="18" charset="0"/>
              </a:rPr>
              <a:t> </a:t>
            </a:r>
            <a:r>
              <a:rPr lang="en-US" dirty="0">
                <a:latin typeface="Century Gothic" panose="020B0502020202020204" pitchFamily="34" charset="0"/>
                <a:ea typeface="Times New Roman" panose="02020603050405020304" pitchFamily="18" charset="0"/>
              </a:rPr>
              <a:t>in an </a:t>
            </a:r>
            <a:br>
              <a:rPr lang="en-US" dirty="0">
                <a:latin typeface="Century Gothic" panose="020B0502020202020204" pitchFamily="34" charset="0"/>
                <a:ea typeface="Times New Roman" panose="02020603050405020304" pitchFamily="18" charset="0"/>
              </a:rPr>
            </a:br>
            <a:r>
              <a:rPr lang="en-US" dirty="0">
                <a:latin typeface="Century Gothic" panose="020B0502020202020204" pitchFamily="34" charset="0"/>
                <a:ea typeface="Times New Roman" panose="02020603050405020304" pitchFamily="18" charset="0"/>
              </a:rPr>
              <a:t>ever-changing world.</a:t>
            </a:r>
          </a:p>
        </p:txBody>
      </p:sp>
      <p:sp>
        <p:nvSpPr>
          <p:cNvPr id="40" name="Text Placeholder 39">
            <a:extLst>
              <a:ext uri="{FF2B5EF4-FFF2-40B4-BE49-F238E27FC236}">
                <a16:creationId xmlns:a16="http://schemas.microsoft.com/office/drawing/2014/main" id="{DFB6A3FD-D228-CEAD-29ED-0DE2558D8ADC}"/>
              </a:ext>
            </a:extLst>
          </p:cNvPr>
          <p:cNvSpPr>
            <a:spLocks noGrp="1"/>
          </p:cNvSpPr>
          <p:nvPr>
            <p:ph type="body" sz="quarter" idx="30"/>
          </p:nvPr>
        </p:nvSpPr>
        <p:spPr/>
        <p:txBody>
          <a:bodyPr/>
          <a:lstStyle/>
          <a:p>
            <a:r>
              <a:rPr lang="en-US" dirty="0"/>
              <a:t>Our STARS Values</a:t>
            </a:r>
          </a:p>
        </p:txBody>
      </p:sp>
      <p:sp>
        <p:nvSpPr>
          <p:cNvPr id="41" name="Text Placeholder 40">
            <a:extLst>
              <a:ext uri="{FF2B5EF4-FFF2-40B4-BE49-F238E27FC236}">
                <a16:creationId xmlns:a16="http://schemas.microsoft.com/office/drawing/2014/main" id="{7728A961-B03D-6BEC-B8F1-6FD01D106D9D}"/>
              </a:ext>
            </a:extLst>
          </p:cNvPr>
          <p:cNvSpPr>
            <a:spLocks noGrp="1"/>
          </p:cNvSpPr>
          <p:nvPr>
            <p:ph type="body" sz="quarter" idx="32"/>
          </p:nvPr>
        </p:nvSpPr>
        <p:spPr/>
        <p:txBody>
          <a:bodyPr/>
          <a:lstStyle/>
          <a:p>
            <a:r>
              <a:rPr lang="en-US" dirty="0"/>
              <a:t>Sharing</a:t>
            </a:r>
          </a:p>
        </p:txBody>
      </p:sp>
      <p:pic>
        <p:nvPicPr>
          <p:cNvPr id="31" name="Image">
            <a:extLst>
              <a:ext uri="{FF2B5EF4-FFF2-40B4-BE49-F238E27FC236}">
                <a16:creationId xmlns:a16="http://schemas.microsoft.com/office/drawing/2014/main" id="{DFE84ED8-CEBF-8917-7B4B-69032EF8983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5570" y="1672493"/>
            <a:ext cx="1098067" cy="1045778"/>
          </a:xfrm>
          <a:prstGeom prst="rect">
            <a:avLst/>
          </a:prstGeom>
        </p:spPr>
      </p:pic>
      <p:sp>
        <p:nvSpPr>
          <p:cNvPr id="42" name="Text Placeholder 41">
            <a:extLst>
              <a:ext uri="{FF2B5EF4-FFF2-40B4-BE49-F238E27FC236}">
                <a16:creationId xmlns:a16="http://schemas.microsoft.com/office/drawing/2014/main" id="{C004BD6E-65AD-5E32-0078-A7D8C7798015}"/>
              </a:ext>
            </a:extLst>
          </p:cNvPr>
          <p:cNvSpPr>
            <a:spLocks noGrp="1"/>
          </p:cNvSpPr>
          <p:nvPr>
            <p:ph type="body" sz="quarter" idx="33"/>
          </p:nvPr>
        </p:nvSpPr>
        <p:spPr/>
        <p:txBody>
          <a:bodyPr/>
          <a:lstStyle/>
          <a:p>
            <a:r>
              <a:rPr lang="en-US" dirty="0"/>
              <a:t>Trust</a:t>
            </a:r>
          </a:p>
        </p:txBody>
      </p:sp>
      <p:pic>
        <p:nvPicPr>
          <p:cNvPr id="29" name="Image">
            <a:extLst>
              <a:ext uri="{FF2B5EF4-FFF2-40B4-BE49-F238E27FC236}">
                <a16:creationId xmlns:a16="http://schemas.microsoft.com/office/drawing/2014/main" id="{74469F22-2B18-2D4B-AEFD-83D85E65F38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5570" y="2950553"/>
            <a:ext cx="1098067" cy="1045778"/>
          </a:xfrm>
          <a:prstGeom prst="rect">
            <a:avLst/>
          </a:prstGeom>
        </p:spPr>
      </p:pic>
      <p:sp>
        <p:nvSpPr>
          <p:cNvPr id="43" name="Text Placeholder 42">
            <a:extLst>
              <a:ext uri="{FF2B5EF4-FFF2-40B4-BE49-F238E27FC236}">
                <a16:creationId xmlns:a16="http://schemas.microsoft.com/office/drawing/2014/main" id="{596BEBD2-9EEF-6BA1-A22A-3D3C78817FBA}"/>
              </a:ext>
            </a:extLst>
          </p:cNvPr>
          <p:cNvSpPr>
            <a:spLocks noGrp="1"/>
          </p:cNvSpPr>
          <p:nvPr>
            <p:ph type="body" sz="quarter" idx="34"/>
          </p:nvPr>
        </p:nvSpPr>
        <p:spPr/>
        <p:txBody>
          <a:bodyPr/>
          <a:lstStyle/>
          <a:p>
            <a:r>
              <a:rPr lang="en-US" dirty="0"/>
              <a:t>Achievement</a:t>
            </a:r>
          </a:p>
        </p:txBody>
      </p:sp>
      <p:pic>
        <p:nvPicPr>
          <p:cNvPr id="27" name="Image">
            <a:extLst>
              <a:ext uri="{FF2B5EF4-FFF2-40B4-BE49-F238E27FC236}">
                <a16:creationId xmlns:a16="http://schemas.microsoft.com/office/drawing/2014/main" id="{A29BEC7D-560D-66B1-D65A-DB198ECEDE8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75570" y="4228613"/>
            <a:ext cx="1098067" cy="1045778"/>
          </a:xfrm>
          <a:prstGeom prst="rect">
            <a:avLst/>
          </a:prstGeom>
        </p:spPr>
      </p:pic>
      <p:sp>
        <p:nvSpPr>
          <p:cNvPr id="44" name="Text Placeholder 43">
            <a:extLst>
              <a:ext uri="{FF2B5EF4-FFF2-40B4-BE49-F238E27FC236}">
                <a16:creationId xmlns:a16="http://schemas.microsoft.com/office/drawing/2014/main" id="{A48F3EC3-986F-D841-DB67-D1188B5258CF}"/>
              </a:ext>
            </a:extLst>
          </p:cNvPr>
          <p:cNvSpPr>
            <a:spLocks noGrp="1"/>
          </p:cNvSpPr>
          <p:nvPr>
            <p:ph type="body" sz="quarter" idx="35"/>
          </p:nvPr>
        </p:nvSpPr>
        <p:spPr/>
        <p:txBody>
          <a:bodyPr/>
          <a:lstStyle/>
          <a:p>
            <a:r>
              <a:rPr lang="en-US" dirty="0"/>
              <a:t>Respect</a:t>
            </a:r>
          </a:p>
        </p:txBody>
      </p:sp>
      <p:pic>
        <p:nvPicPr>
          <p:cNvPr id="25" name="Image">
            <a:extLst>
              <a:ext uri="{FF2B5EF4-FFF2-40B4-BE49-F238E27FC236}">
                <a16:creationId xmlns:a16="http://schemas.microsoft.com/office/drawing/2014/main" id="{FDDE1377-0EC2-A695-989A-5A97F2DE4F1A}"/>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5570" y="5506673"/>
            <a:ext cx="1098067" cy="1045778"/>
          </a:xfrm>
          <a:prstGeom prst="rect">
            <a:avLst/>
          </a:prstGeom>
        </p:spPr>
      </p:pic>
      <p:sp>
        <p:nvSpPr>
          <p:cNvPr id="45" name="Text Placeholder 44">
            <a:extLst>
              <a:ext uri="{FF2B5EF4-FFF2-40B4-BE49-F238E27FC236}">
                <a16:creationId xmlns:a16="http://schemas.microsoft.com/office/drawing/2014/main" id="{B84F56F0-5D52-5178-4C5D-B9297DB77FC8}"/>
              </a:ext>
            </a:extLst>
          </p:cNvPr>
          <p:cNvSpPr>
            <a:spLocks noGrp="1"/>
          </p:cNvSpPr>
          <p:nvPr>
            <p:ph type="body" sz="quarter" idx="36"/>
          </p:nvPr>
        </p:nvSpPr>
        <p:spPr/>
        <p:txBody>
          <a:bodyPr/>
          <a:lstStyle/>
          <a:p>
            <a:r>
              <a:rPr lang="en-US" dirty="0"/>
              <a:t>Safety</a:t>
            </a:r>
          </a:p>
        </p:txBody>
      </p:sp>
      <p:pic>
        <p:nvPicPr>
          <p:cNvPr id="23" name="Image">
            <a:extLst>
              <a:ext uri="{FF2B5EF4-FFF2-40B4-BE49-F238E27FC236}">
                <a16:creationId xmlns:a16="http://schemas.microsoft.com/office/drawing/2014/main" id="{10429940-1581-11EE-8717-C928002CA157}"/>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75570" y="6784732"/>
            <a:ext cx="1098067" cy="1045778"/>
          </a:xfrm>
          <a:prstGeom prst="rect">
            <a:avLst/>
          </a:prstGeom>
        </p:spPr>
      </p:pic>
    </p:spTree>
    <p:extLst>
      <p:ext uri="{BB962C8B-B14F-4D97-AF65-F5344CB8AC3E}">
        <p14:creationId xmlns:p14="http://schemas.microsoft.com/office/powerpoint/2010/main" val="191097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1">
            <a:extLst>
              <a:ext uri="{FF2B5EF4-FFF2-40B4-BE49-F238E27FC236}">
                <a16:creationId xmlns:a16="http://schemas.microsoft.com/office/drawing/2014/main" id="{E4B11501-A068-091E-0CB5-CB3B26E29ACE}"/>
              </a:ext>
            </a:extLst>
          </p:cNvPr>
          <p:cNvSpPr>
            <a:spLocks noGrp="1"/>
          </p:cNvSpPr>
          <p:nvPr>
            <p:ph type="title"/>
          </p:nvPr>
        </p:nvSpPr>
        <p:spPr/>
        <p:txBody>
          <a:bodyPr/>
          <a:lstStyle/>
          <a:p>
            <a:r>
              <a:rPr lang="en-US" dirty="0">
                <a:latin typeface="Century Gothic" panose="020B0502020202020204" pitchFamily="34" charset="0"/>
              </a:rPr>
              <a:t>Our </a:t>
            </a:r>
            <a:br>
              <a:rPr lang="en-US" dirty="0">
                <a:latin typeface="Century Gothic" panose="020B0502020202020204" pitchFamily="34" charset="0"/>
              </a:rPr>
            </a:br>
            <a:r>
              <a:rPr lang="en-US" dirty="0">
                <a:latin typeface="Century Gothic" panose="020B0502020202020204" pitchFamily="34" charset="0"/>
              </a:rPr>
              <a:t>Schools</a:t>
            </a:r>
          </a:p>
        </p:txBody>
      </p:sp>
      <p:pic>
        <p:nvPicPr>
          <p:cNvPr id="19" name="Image" descr="The map shows the approximate location of all 15 academies in The Rivers C of E Academy Trust.&#10;North Worcester Primary Academy, Northwick Manor Primary School, Cranham Primary School, Cherry Orchard Primary School, and St Clement's C of E Primary School and Pre-school are all located in the Worcester area.&#10; &#10;Heronswood Primary School and Unity Academy are located in the Kidderminster area. Slightly south of them is Burlish Park Primary School, located in Stourport-on-Severn. Southwest is Great Witley CE Primary School, located in Great Witley.&#10; &#10; &#10;Cutnall Green C of E Primary School is located in Cutnall Green, Droitwich. St Peter's Droitwich C of E Academy is located in Droitwich Spa.&#10;A little further north is Wychbold First and Nursery School, located in Wychbold, Droitwich.&#10; &#10;Dudley Wood Primary School is located north of Stourbridge, in Dudley.&#10; &#10;Going north of West Bromwich are Summerhill Primary Academy and its nursery provision, Summerhill's Little Treasures, and Jubilee Park Academy, both located in Tipton.">
            <a:extLst>
              <a:ext uri="{FF2B5EF4-FFF2-40B4-BE49-F238E27FC236}">
                <a16:creationId xmlns:a16="http://schemas.microsoft.com/office/drawing/2014/main" id="{BF071317-5801-9EA6-3EA1-A51C1BFB8F19}"/>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12571" y="5169"/>
            <a:ext cx="4245428" cy="9906000"/>
          </a:xfrm>
          <a:prstGeom prst="rect">
            <a:avLst/>
          </a:prstGeom>
        </p:spPr>
      </p:pic>
      <p:sp>
        <p:nvSpPr>
          <p:cNvPr id="2" name="P">
            <a:extLst>
              <a:ext uri="{FF2B5EF4-FFF2-40B4-BE49-F238E27FC236}">
                <a16:creationId xmlns:a16="http://schemas.microsoft.com/office/drawing/2014/main" id="{32084EAE-84C4-3F09-A774-CF35501610A7}"/>
              </a:ext>
              <a:ext uri="{C183D7F6-B498-43B3-948B-1728B52AA6E4}">
                <adec:decorative xmlns:adec="http://schemas.microsoft.com/office/drawing/2017/decorative" val="0"/>
              </a:ext>
            </a:extLst>
          </p:cNvPr>
          <p:cNvSpPr>
            <a:spLocks noGrp="1"/>
          </p:cNvSpPr>
          <p:nvPr>
            <p:ph type="body" sz="quarter" idx="22"/>
          </p:nvPr>
        </p:nvSpPr>
        <p:spPr/>
        <p:txBody>
          <a:bodyPr/>
          <a:lstStyle/>
          <a:p>
            <a:pPr lvl="0"/>
            <a:r>
              <a:rPr lang="en-GB" dirty="0">
                <a:latin typeface="Century Gothic" panose="020B0502020202020204" pitchFamily="34" charset="0"/>
              </a:rPr>
              <a:t>Summerhill Primary Academy Summerhill's Little Treasures </a:t>
            </a:r>
          </a:p>
          <a:p>
            <a:pPr lvl="0"/>
            <a:r>
              <a:rPr lang="en-GB" dirty="0">
                <a:latin typeface="Century Gothic" panose="020B0502020202020204" pitchFamily="34" charset="0"/>
              </a:rPr>
              <a:t>Jubilee Park Academy </a:t>
            </a:r>
          </a:p>
          <a:p>
            <a:pPr lvl="0">
              <a:spcBef>
                <a:spcPts val="1900"/>
              </a:spcBef>
            </a:pPr>
            <a:r>
              <a:rPr lang="en-GB" dirty="0">
                <a:latin typeface="Century Gothic" panose="020B0502020202020204" pitchFamily="34" charset="0"/>
              </a:rPr>
              <a:t>Dudley Wood Primary School </a:t>
            </a:r>
          </a:p>
          <a:p>
            <a:pPr lvl="0"/>
            <a:r>
              <a:rPr lang="en-GB" dirty="0" err="1">
                <a:latin typeface="Century Gothic" panose="020B0502020202020204" pitchFamily="34" charset="0"/>
              </a:rPr>
              <a:t>Wychbold</a:t>
            </a:r>
            <a:r>
              <a:rPr lang="en-GB" dirty="0">
                <a:latin typeface="Century Gothic" panose="020B0502020202020204" pitchFamily="34" charset="0"/>
              </a:rPr>
              <a:t> First and Nursery School </a:t>
            </a:r>
          </a:p>
          <a:p>
            <a:pPr lvl="0">
              <a:spcBef>
                <a:spcPts val="1000"/>
              </a:spcBef>
            </a:pPr>
            <a:r>
              <a:rPr lang="en-GB" dirty="0">
                <a:latin typeface="Century Gothic" panose="020B0502020202020204" pitchFamily="34" charset="0"/>
              </a:rPr>
              <a:t>St Peter's Droitwich CofE Academy </a:t>
            </a:r>
          </a:p>
          <a:p>
            <a:pPr lvl="0">
              <a:spcBef>
                <a:spcPts val="1000"/>
              </a:spcBef>
            </a:pPr>
            <a:r>
              <a:rPr lang="en-GB" dirty="0">
                <a:latin typeface="Century Gothic" panose="020B0502020202020204" pitchFamily="34" charset="0"/>
              </a:rPr>
              <a:t>North Worcester Primary Academy</a:t>
            </a:r>
          </a:p>
          <a:p>
            <a:pPr lvl="0"/>
            <a:r>
              <a:rPr lang="en-GB" dirty="0">
                <a:latin typeface="Century Gothic" panose="020B0502020202020204" pitchFamily="34" charset="0"/>
              </a:rPr>
              <a:t>Northwick Manor Primary School </a:t>
            </a:r>
          </a:p>
          <a:p>
            <a:pPr lvl="0"/>
            <a:r>
              <a:rPr lang="en-GB" dirty="0">
                <a:latin typeface="Century Gothic" panose="020B0502020202020204" pitchFamily="34" charset="0"/>
              </a:rPr>
              <a:t>Cranham Primary School </a:t>
            </a:r>
          </a:p>
          <a:p>
            <a:pPr lvl="0">
              <a:spcBef>
                <a:spcPts val="1900"/>
              </a:spcBef>
            </a:pPr>
            <a:r>
              <a:rPr lang="en-GB" dirty="0">
                <a:latin typeface="Century Gothic" panose="020B0502020202020204" pitchFamily="34" charset="0"/>
              </a:rPr>
              <a:t>Cherry Orchard Primary School </a:t>
            </a:r>
          </a:p>
          <a:p>
            <a:pPr lvl="0"/>
            <a:r>
              <a:rPr lang="en-GB" dirty="0">
                <a:latin typeface="Century Gothic" panose="020B0502020202020204" pitchFamily="34" charset="0"/>
              </a:rPr>
              <a:t>St </a:t>
            </a:r>
            <a:r>
              <a:rPr lang="en-GB" dirty="0" err="1">
                <a:latin typeface="Century Gothic" panose="020B0502020202020204" pitchFamily="34" charset="0"/>
              </a:rPr>
              <a:t>Clement's</a:t>
            </a:r>
            <a:r>
              <a:rPr lang="en-GB" dirty="0">
                <a:latin typeface="Century Gothic" panose="020B0502020202020204" pitchFamily="34" charset="0"/>
              </a:rPr>
              <a:t> CofE Primary School and Pre-School</a:t>
            </a:r>
          </a:p>
          <a:p>
            <a:pPr lvl="0">
              <a:spcBef>
                <a:spcPts val="1000"/>
              </a:spcBef>
            </a:pPr>
            <a:r>
              <a:rPr lang="en-GB" dirty="0">
                <a:latin typeface="Century Gothic" panose="020B0502020202020204" pitchFamily="34" charset="0"/>
              </a:rPr>
              <a:t>Great Witley CE Primary School </a:t>
            </a:r>
          </a:p>
          <a:p>
            <a:pPr lvl="0">
              <a:spcBef>
                <a:spcPts val="1000"/>
              </a:spcBef>
            </a:pPr>
            <a:r>
              <a:rPr lang="en-GB" dirty="0" err="1">
                <a:latin typeface="Century Gothic" panose="020B0502020202020204" pitchFamily="34" charset="0"/>
              </a:rPr>
              <a:t>Cutnall</a:t>
            </a:r>
            <a:r>
              <a:rPr lang="en-GB" dirty="0">
                <a:latin typeface="Century Gothic" panose="020B0502020202020204" pitchFamily="34" charset="0"/>
              </a:rPr>
              <a:t> Green CofE Primary School </a:t>
            </a:r>
          </a:p>
          <a:p>
            <a:pPr lvl="0"/>
            <a:r>
              <a:rPr lang="en-GB" dirty="0" err="1">
                <a:latin typeface="Century Gothic" panose="020B0502020202020204" pitchFamily="34" charset="0"/>
              </a:rPr>
              <a:t>Burlish</a:t>
            </a:r>
            <a:r>
              <a:rPr lang="en-GB" dirty="0">
                <a:latin typeface="Century Gothic" panose="020B0502020202020204" pitchFamily="34" charset="0"/>
              </a:rPr>
              <a:t> Park Primary School </a:t>
            </a:r>
          </a:p>
          <a:p>
            <a:pPr lvl="0"/>
            <a:r>
              <a:rPr lang="en-GB" dirty="0" err="1">
                <a:latin typeface="Century Gothic" panose="020B0502020202020204" pitchFamily="34" charset="0"/>
              </a:rPr>
              <a:t>Heronswood</a:t>
            </a:r>
            <a:r>
              <a:rPr lang="en-GB" dirty="0">
                <a:latin typeface="Century Gothic" panose="020B0502020202020204" pitchFamily="34" charset="0"/>
              </a:rPr>
              <a:t> Primary School </a:t>
            </a:r>
          </a:p>
          <a:p>
            <a:pPr lvl="0"/>
            <a:r>
              <a:rPr lang="en-GB" dirty="0">
                <a:latin typeface="Century Gothic" panose="020B0502020202020204" pitchFamily="34" charset="0"/>
              </a:rPr>
              <a:t>Unity Academy </a:t>
            </a:r>
          </a:p>
        </p:txBody>
      </p:sp>
      <p:pic>
        <p:nvPicPr>
          <p:cNvPr id="18" name="Image">
            <a:extLst>
              <a:ext uri="{FF2B5EF4-FFF2-40B4-BE49-F238E27FC236}">
                <a16:creationId xmlns:a16="http://schemas.microsoft.com/office/drawing/2014/main" id="{9E11FD33-A634-0D8D-D2B2-943504DDF3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9590" y="9018017"/>
            <a:ext cx="216861" cy="295719"/>
          </a:xfrm>
          <a:prstGeom prst="rect">
            <a:avLst/>
          </a:prstGeom>
        </p:spPr>
      </p:pic>
      <p:pic>
        <p:nvPicPr>
          <p:cNvPr id="16" name="Image">
            <a:extLst>
              <a:ext uri="{FF2B5EF4-FFF2-40B4-BE49-F238E27FC236}">
                <a16:creationId xmlns:a16="http://schemas.microsoft.com/office/drawing/2014/main" id="{E15B53D3-6A3F-0EB7-F281-D284F1C6E00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9590" y="8510792"/>
            <a:ext cx="216861" cy="295719"/>
          </a:xfrm>
          <a:prstGeom prst="rect">
            <a:avLst/>
          </a:prstGeom>
        </p:spPr>
      </p:pic>
      <p:pic>
        <p:nvPicPr>
          <p:cNvPr id="15" name="Image">
            <a:extLst>
              <a:ext uri="{FF2B5EF4-FFF2-40B4-BE49-F238E27FC236}">
                <a16:creationId xmlns:a16="http://schemas.microsoft.com/office/drawing/2014/main" id="{353B20B4-5EB6-70D5-EDAF-D810768E7D9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9590" y="8003572"/>
            <a:ext cx="216861" cy="295719"/>
          </a:xfrm>
          <a:prstGeom prst="rect">
            <a:avLst/>
          </a:prstGeom>
        </p:spPr>
      </p:pic>
      <p:pic>
        <p:nvPicPr>
          <p:cNvPr id="14" name="Image">
            <a:extLst>
              <a:ext uri="{FF2B5EF4-FFF2-40B4-BE49-F238E27FC236}">
                <a16:creationId xmlns:a16="http://schemas.microsoft.com/office/drawing/2014/main" id="{554F5705-2177-2743-3B2F-84AAFD45F68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9590" y="7496352"/>
            <a:ext cx="216861" cy="295719"/>
          </a:xfrm>
          <a:prstGeom prst="rect">
            <a:avLst/>
          </a:prstGeom>
        </p:spPr>
      </p:pic>
      <p:pic>
        <p:nvPicPr>
          <p:cNvPr id="13" name="Image">
            <a:extLst>
              <a:ext uri="{FF2B5EF4-FFF2-40B4-BE49-F238E27FC236}">
                <a16:creationId xmlns:a16="http://schemas.microsoft.com/office/drawing/2014/main" id="{9727549D-A4DF-2142-6FDA-6797DAC0A14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39590" y="6989132"/>
            <a:ext cx="216861" cy="295719"/>
          </a:xfrm>
          <a:prstGeom prst="rect">
            <a:avLst/>
          </a:prstGeom>
        </p:spPr>
      </p:pic>
      <p:pic>
        <p:nvPicPr>
          <p:cNvPr id="12" name="Image">
            <a:extLst>
              <a:ext uri="{FF2B5EF4-FFF2-40B4-BE49-F238E27FC236}">
                <a16:creationId xmlns:a16="http://schemas.microsoft.com/office/drawing/2014/main" id="{3271F4FC-48B6-C131-8062-187188E3291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39590" y="6470337"/>
            <a:ext cx="216861" cy="295719"/>
          </a:xfrm>
          <a:prstGeom prst="rect">
            <a:avLst/>
          </a:prstGeom>
        </p:spPr>
      </p:pic>
      <p:pic>
        <p:nvPicPr>
          <p:cNvPr id="11" name="Image">
            <a:extLst>
              <a:ext uri="{FF2B5EF4-FFF2-40B4-BE49-F238E27FC236}">
                <a16:creationId xmlns:a16="http://schemas.microsoft.com/office/drawing/2014/main" id="{06EE401C-4F6C-9646-5205-E53FC690E17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39590" y="5968540"/>
            <a:ext cx="216861" cy="295719"/>
          </a:xfrm>
          <a:prstGeom prst="rect">
            <a:avLst/>
          </a:prstGeom>
        </p:spPr>
      </p:pic>
      <p:pic>
        <p:nvPicPr>
          <p:cNvPr id="10" name="Image">
            <a:extLst>
              <a:ext uri="{FF2B5EF4-FFF2-40B4-BE49-F238E27FC236}">
                <a16:creationId xmlns:a16="http://schemas.microsoft.com/office/drawing/2014/main" id="{8BE588D1-7010-A9DA-829B-7A27CE1A0C9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39590" y="5466742"/>
            <a:ext cx="216861" cy="295719"/>
          </a:xfrm>
          <a:prstGeom prst="rect">
            <a:avLst/>
          </a:prstGeom>
        </p:spPr>
      </p:pic>
      <p:pic>
        <p:nvPicPr>
          <p:cNvPr id="9" name="Image">
            <a:extLst>
              <a:ext uri="{FF2B5EF4-FFF2-40B4-BE49-F238E27FC236}">
                <a16:creationId xmlns:a16="http://schemas.microsoft.com/office/drawing/2014/main" id="{07755B55-794F-6AB0-7FCA-A229A62B2858}"/>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15077" y="4981941"/>
            <a:ext cx="216861" cy="295719"/>
          </a:xfrm>
          <a:prstGeom prst="rect">
            <a:avLst/>
          </a:prstGeom>
        </p:spPr>
      </p:pic>
      <p:pic>
        <p:nvPicPr>
          <p:cNvPr id="8" name="Image">
            <a:extLst>
              <a:ext uri="{FF2B5EF4-FFF2-40B4-BE49-F238E27FC236}">
                <a16:creationId xmlns:a16="http://schemas.microsoft.com/office/drawing/2014/main" id="{04AEA99D-0D2F-6F4C-DC74-1E11268E5240}"/>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239590" y="4463146"/>
            <a:ext cx="216861" cy="295719"/>
          </a:xfrm>
          <a:prstGeom prst="rect">
            <a:avLst/>
          </a:prstGeom>
        </p:spPr>
      </p:pic>
      <p:pic>
        <p:nvPicPr>
          <p:cNvPr id="7" name="Image">
            <a:extLst>
              <a:ext uri="{FF2B5EF4-FFF2-40B4-BE49-F238E27FC236}">
                <a16:creationId xmlns:a16="http://schemas.microsoft.com/office/drawing/2014/main" id="{1FD51FBE-C403-6D60-B545-96479684349A}"/>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239590" y="3961348"/>
            <a:ext cx="216861" cy="295719"/>
          </a:xfrm>
          <a:prstGeom prst="rect">
            <a:avLst/>
          </a:prstGeom>
        </p:spPr>
      </p:pic>
      <p:pic>
        <p:nvPicPr>
          <p:cNvPr id="6" name="Image">
            <a:extLst>
              <a:ext uri="{FF2B5EF4-FFF2-40B4-BE49-F238E27FC236}">
                <a16:creationId xmlns:a16="http://schemas.microsoft.com/office/drawing/2014/main" id="{77BB8B7C-D952-A65B-0ECF-9E39C51C78C0}"/>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239590" y="3459550"/>
            <a:ext cx="216861" cy="295719"/>
          </a:xfrm>
          <a:prstGeom prst="rect">
            <a:avLst/>
          </a:prstGeom>
        </p:spPr>
      </p:pic>
      <p:pic>
        <p:nvPicPr>
          <p:cNvPr id="5" name="Image">
            <a:extLst>
              <a:ext uri="{FF2B5EF4-FFF2-40B4-BE49-F238E27FC236}">
                <a16:creationId xmlns:a16="http://schemas.microsoft.com/office/drawing/2014/main" id="{D88A640B-59B3-301C-95E3-991EF9CA8231}"/>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239590" y="2957752"/>
            <a:ext cx="216861" cy="295719"/>
          </a:xfrm>
          <a:prstGeom prst="rect">
            <a:avLst/>
          </a:prstGeom>
        </p:spPr>
      </p:pic>
      <p:pic>
        <p:nvPicPr>
          <p:cNvPr id="4" name="Image">
            <a:extLst>
              <a:ext uri="{FF2B5EF4-FFF2-40B4-BE49-F238E27FC236}">
                <a16:creationId xmlns:a16="http://schemas.microsoft.com/office/drawing/2014/main" id="{187A36FA-E821-872D-71D8-4DD68C4625BE}"/>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239590" y="2455954"/>
            <a:ext cx="216861" cy="295719"/>
          </a:xfrm>
          <a:prstGeom prst="rect">
            <a:avLst/>
          </a:prstGeom>
        </p:spPr>
      </p:pic>
      <p:pic>
        <p:nvPicPr>
          <p:cNvPr id="17" name="Image">
            <a:extLst>
              <a:ext uri="{FF2B5EF4-FFF2-40B4-BE49-F238E27FC236}">
                <a16:creationId xmlns:a16="http://schemas.microsoft.com/office/drawing/2014/main" id="{0290C015-350C-13DC-2B39-14A9D72B55C3}"/>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239590" y="1954156"/>
            <a:ext cx="216861" cy="295719"/>
          </a:xfrm>
          <a:prstGeom prst="rect">
            <a:avLst/>
          </a:prstGeom>
        </p:spPr>
      </p:pic>
    </p:spTree>
    <p:extLst>
      <p:ext uri="{BB962C8B-B14F-4D97-AF65-F5344CB8AC3E}">
        <p14:creationId xmlns:p14="http://schemas.microsoft.com/office/powerpoint/2010/main" val="172657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1">
            <a:extLst>
              <a:ext uri="{FF2B5EF4-FFF2-40B4-BE49-F238E27FC236}">
                <a16:creationId xmlns:a16="http://schemas.microsoft.com/office/drawing/2014/main" id="{05AF6D0C-AF44-12DC-BCE6-00B22836E351}"/>
              </a:ext>
            </a:extLst>
          </p:cNvPr>
          <p:cNvSpPr>
            <a:spLocks noGrp="1"/>
          </p:cNvSpPr>
          <p:nvPr>
            <p:ph type="title" idx="4294967295"/>
          </p:nvPr>
        </p:nvSpPr>
        <p:spPr>
          <a:xfrm>
            <a:off x="330733" y="457489"/>
            <a:ext cx="6085468" cy="509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14360"/>
                </a:solidFill>
                <a:effectLst/>
                <a:uLnTx/>
                <a:uFillTx/>
                <a:latin typeface="Century Gothic" panose="020B0502020202020204" pitchFamily="34" charset="0"/>
                <a:ea typeface="+mn-ea"/>
                <a:cs typeface="Poppins" pitchFamily="2" charset="77"/>
              </a:rPr>
              <a:t>Staff Benefits</a:t>
            </a:r>
          </a:p>
        </p:txBody>
      </p:sp>
      <p:sp>
        <p:nvSpPr>
          <p:cNvPr id="3" name="Text Placeholder 2">
            <a:extLst>
              <a:ext uri="{FF2B5EF4-FFF2-40B4-BE49-F238E27FC236}">
                <a16:creationId xmlns:a16="http://schemas.microsoft.com/office/drawing/2014/main" id="{4CEBFF8A-F4D2-098E-70A4-40841F0EDD5E}"/>
              </a:ext>
            </a:extLst>
          </p:cNvPr>
          <p:cNvSpPr>
            <a:spLocks noGrp="1"/>
          </p:cNvSpPr>
          <p:nvPr>
            <p:ph type="body" sz="quarter" idx="19"/>
          </p:nvPr>
        </p:nvSpPr>
        <p:spPr/>
        <p:txBody>
          <a:bodyPr/>
          <a:lstStyle/>
          <a:p>
            <a:r>
              <a:rPr lang="en-US" sz="1200" dirty="0">
                <a:latin typeface="Century Gothic" panose="020B0502020202020204" pitchFamily="34" charset="0"/>
              </a:rPr>
              <a:t>We believe that collaboration and staff wellbeing are at the heart of our success.</a:t>
            </a:r>
          </a:p>
          <a:p>
            <a:r>
              <a:rPr lang="en-US" sz="1200" dirty="0">
                <a:latin typeface="Century Gothic" panose="020B0502020202020204" pitchFamily="34" charset="0"/>
              </a:rPr>
              <a:t>Supported by our trust, we offer a range of benefits to enhance our work environment and support the professional and personal growth of our staff, including work-life balance.</a:t>
            </a:r>
          </a:p>
          <a:p>
            <a:endParaRPr lang="en-US" sz="1200" dirty="0">
              <a:latin typeface="Century Gothic" panose="020B0502020202020204" pitchFamily="34" charset="0"/>
            </a:endParaRPr>
          </a:p>
          <a:p>
            <a:r>
              <a:rPr lang="en-US" sz="1200" b="1" dirty="0">
                <a:latin typeface="Century Gothic" panose="020B0502020202020204" pitchFamily="34" charset="0"/>
              </a:rPr>
              <a:t>Education Mutual</a:t>
            </a:r>
          </a:p>
          <a:p>
            <a:r>
              <a:rPr lang="en-US" sz="1200" dirty="0">
                <a:latin typeface="Century Gothic" panose="020B0502020202020204" pitchFamily="34" charset="0"/>
              </a:rPr>
              <a:t>Staff can access a comprehensive range of healthcare services through Education Mutual, including mental health support, 24/7 GP Healthline, physiotherapy, stress management resources, and occupational health services.</a:t>
            </a:r>
          </a:p>
          <a:p>
            <a:r>
              <a:rPr lang="en-US" sz="1200" dirty="0">
                <a:latin typeface="Century Gothic" panose="020B0502020202020204" pitchFamily="34" charset="0"/>
              </a:rPr>
              <a:t>Find out more about Healthcare and Wellbeing Services here: </a:t>
            </a:r>
            <a:r>
              <a:rPr lang="en-US" sz="1200" b="1" dirty="0">
                <a:latin typeface="Century Gothic" panose="020B0502020202020204" pitchFamily="34" charset="0"/>
                <a:cs typeface="Poppins SemiBold" pitchFamily="2" charset="77"/>
                <a:hlinkClick r:id="rId3">
                  <a:extLst>
                    <a:ext uri="{A12FA001-AC4F-418D-AE19-62706E023703}">
                      <ahyp:hlinkClr xmlns:ahyp="http://schemas.microsoft.com/office/drawing/2018/hyperlinkcolor" val="tx"/>
                    </a:ext>
                  </a:extLst>
                </a:hlinkClick>
              </a:rPr>
              <a:t>www.educationmutual.co.uk/service/healthcare-and-wellbeing/</a:t>
            </a:r>
            <a:endParaRPr lang="en-US" sz="1200" b="1" dirty="0">
              <a:latin typeface="Century Gothic" panose="020B0502020202020204" pitchFamily="34" charset="0"/>
              <a:cs typeface="Poppins SemiBold" pitchFamily="2" charset="77"/>
            </a:endParaRPr>
          </a:p>
          <a:p>
            <a:endParaRPr lang="en-US" sz="1200" dirty="0">
              <a:latin typeface="Century Gothic" panose="020B0502020202020204" pitchFamily="34" charset="0"/>
            </a:endParaRPr>
          </a:p>
          <a:p>
            <a:r>
              <a:rPr lang="en-US" sz="1200" b="1" dirty="0">
                <a:latin typeface="Century Gothic" panose="020B0502020202020204" pitchFamily="34" charset="0"/>
              </a:rPr>
              <a:t>Local Government Pension Scheme (LGPS)</a:t>
            </a:r>
          </a:p>
          <a:p>
            <a:r>
              <a:rPr lang="en-US" sz="1200" dirty="0">
                <a:latin typeface="Century Gothic" panose="020B0502020202020204" pitchFamily="34" charset="0"/>
              </a:rPr>
              <a:t>The Local Government Pension Scheme (LGPS) is a defined benefit plan, meaning your pension is calculated based on your salary and length of service and adjusted for inflation. This ensures a secure and guaranteed income in retirement, unaffected by investment performance.</a:t>
            </a:r>
          </a:p>
          <a:p>
            <a:r>
              <a:rPr lang="en-US" sz="1200" dirty="0">
                <a:latin typeface="Century Gothic" panose="020B0502020202020204" pitchFamily="34" charset="0"/>
              </a:rPr>
              <a:t>Find out more about LGPS here: </a:t>
            </a:r>
            <a:r>
              <a:rPr lang="en-US" sz="1200" b="1" dirty="0">
                <a:latin typeface="Century Gothic" panose="020B0502020202020204" pitchFamily="34" charset="0"/>
                <a:cs typeface="Poppins SemiBold" pitchFamily="2" charset="77"/>
                <a:hlinkClick r:id="rId4">
                  <a:extLst>
                    <a:ext uri="{A12FA001-AC4F-418D-AE19-62706E023703}">
                      <ahyp:hlinkClr xmlns:ahyp="http://schemas.microsoft.com/office/drawing/2018/hyperlinkcolor" val="tx"/>
                    </a:ext>
                  </a:extLst>
                </a:hlinkClick>
              </a:rPr>
              <a:t>www.lgpsmember.org/</a:t>
            </a:r>
            <a:endParaRPr lang="en-US" sz="1200" b="1" dirty="0">
              <a:latin typeface="Century Gothic" panose="020B0502020202020204" pitchFamily="34" charset="0"/>
              <a:cs typeface="Poppins SemiBold" pitchFamily="2" charset="77"/>
            </a:endParaRPr>
          </a:p>
          <a:p>
            <a:endParaRPr lang="en-US" sz="1200" dirty="0"/>
          </a:p>
        </p:txBody>
      </p:sp>
      <p:sp>
        <p:nvSpPr>
          <p:cNvPr id="14" name="P">
            <a:extLst>
              <a:ext uri="{FF2B5EF4-FFF2-40B4-BE49-F238E27FC236}">
                <a16:creationId xmlns:a16="http://schemas.microsoft.com/office/drawing/2014/main" id="{D63DF508-A2E9-D123-A2DB-262B6CEF508E}"/>
              </a:ext>
            </a:extLst>
          </p:cNvPr>
          <p:cNvSpPr>
            <a:spLocks noGrp="1"/>
          </p:cNvSpPr>
          <p:nvPr>
            <p:ph type="body" sz="quarter" idx="20"/>
          </p:nvPr>
        </p:nvSpPr>
        <p:spPr/>
        <p:txBody>
          <a:bodyPr/>
          <a:lstStyle/>
          <a:p>
            <a:r>
              <a:rPr lang="en-US" sz="1200" b="1" dirty="0">
                <a:latin typeface="Century Gothic" panose="020B0502020202020204" pitchFamily="34" charset="0"/>
              </a:rPr>
              <a:t>Other staff benefits include:</a:t>
            </a:r>
          </a:p>
          <a:p>
            <a:pPr marL="171450" indent="-171450">
              <a:buFont typeface="Arial" panose="020B0604020202020204" pitchFamily="34" charset="0"/>
              <a:buChar char="•"/>
            </a:pPr>
            <a:r>
              <a:rPr lang="en-US" sz="1200" dirty="0">
                <a:latin typeface="Century Gothic" panose="020B0502020202020204" pitchFamily="34" charset="0"/>
              </a:rPr>
              <a:t>Competitive salary</a:t>
            </a:r>
          </a:p>
          <a:p>
            <a:pPr marL="171450" indent="-171450">
              <a:buFont typeface="Arial" panose="020B0604020202020204" pitchFamily="34" charset="0"/>
              <a:buChar char="•"/>
            </a:pPr>
            <a:r>
              <a:rPr lang="en-US" sz="1200" dirty="0">
                <a:latin typeface="Century Gothic" panose="020B0502020202020204" pitchFamily="34" charset="0"/>
              </a:rPr>
              <a:t>Six INSET days per year</a:t>
            </a:r>
          </a:p>
          <a:p>
            <a:pPr marL="171450" indent="-171450">
              <a:buFont typeface="Arial" panose="020B0604020202020204" pitchFamily="34" charset="0"/>
              <a:buChar char="•"/>
            </a:pPr>
            <a:r>
              <a:rPr lang="en-US" sz="1200" dirty="0">
                <a:latin typeface="Century Gothic" panose="020B0502020202020204" pitchFamily="34" charset="0"/>
              </a:rPr>
              <a:t>Protected CPL time</a:t>
            </a:r>
          </a:p>
          <a:p>
            <a:pPr marL="171450" indent="-171450">
              <a:buFont typeface="Arial" panose="020B0604020202020204" pitchFamily="34" charset="0"/>
              <a:buChar char="•"/>
            </a:pPr>
            <a:r>
              <a:rPr lang="en-US" sz="1200" dirty="0">
                <a:latin typeface="Century Gothic" panose="020B0502020202020204" pitchFamily="34" charset="0"/>
              </a:rPr>
              <a:t>Continued professional development pathway for every role</a:t>
            </a:r>
          </a:p>
          <a:p>
            <a:pPr marL="171450" indent="-171450">
              <a:buFont typeface="Arial" panose="020B0604020202020204" pitchFamily="34" charset="0"/>
              <a:buChar char="•"/>
            </a:pPr>
            <a:r>
              <a:rPr lang="en-US" sz="1200" dirty="0">
                <a:latin typeface="Century Gothic" panose="020B0502020202020204" pitchFamily="34" charset="0"/>
              </a:rPr>
              <a:t>No work communication outside working hours</a:t>
            </a:r>
          </a:p>
          <a:p>
            <a:pPr marL="171450" indent="-171450">
              <a:buFont typeface="Arial" panose="020B0604020202020204" pitchFamily="34" charset="0"/>
              <a:buChar char="•"/>
            </a:pPr>
            <a:r>
              <a:rPr lang="en-US" sz="1200" dirty="0">
                <a:latin typeface="Century Gothic" panose="020B0502020202020204" pitchFamily="34" charset="0"/>
              </a:rPr>
              <a:t>Excellent holiday entitlement for support staff: Bank holidays plus 25 days paid holiday (pro rata)</a:t>
            </a:r>
          </a:p>
          <a:p>
            <a:pPr marL="171450" indent="-171450">
              <a:buFont typeface="Arial" panose="020B0604020202020204" pitchFamily="34" charset="0"/>
              <a:buChar char="•"/>
            </a:pPr>
            <a:r>
              <a:rPr lang="en-US" sz="1200" dirty="0">
                <a:latin typeface="Century Gothic" panose="020B0502020202020204" pitchFamily="34" charset="0"/>
              </a:rPr>
              <a:t>5 days extra paid holiday after 5 years’ service (pro rata)</a:t>
            </a:r>
          </a:p>
          <a:p>
            <a:pPr marL="171450" indent="-171450">
              <a:buFont typeface="Arial" panose="020B0604020202020204" pitchFamily="34" charset="0"/>
              <a:buChar char="•"/>
            </a:pPr>
            <a:r>
              <a:rPr lang="en-US" sz="1200" dirty="0">
                <a:latin typeface="Century Gothic" panose="020B0502020202020204" pitchFamily="34" charset="0"/>
              </a:rPr>
              <a:t>Time for You’ day</a:t>
            </a:r>
          </a:p>
          <a:p>
            <a:pPr marL="171450" indent="-171450">
              <a:buFont typeface="Arial" panose="020B0604020202020204" pitchFamily="34" charset="0"/>
              <a:buChar char="•"/>
            </a:pPr>
            <a:r>
              <a:rPr lang="en-US" sz="1200" dirty="0">
                <a:latin typeface="Century Gothic" panose="020B0502020202020204" pitchFamily="34" charset="0"/>
              </a:rPr>
              <a:t>Family-friendly policies including flexible working, occupational maternity and paternity pay</a:t>
            </a:r>
          </a:p>
          <a:p>
            <a:pPr marL="171450" indent="-171450">
              <a:buFont typeface="Arial" panose="020B0604020202020204" pitchFamily="34" charset="0"/>
              <a:buChar char="•"/>
            </a:pPr>
            <a:r>
              <a:rPr lang="en-US" sz="1200" dirty="0">
                <a:latin typeface="Century Gothic" panose="020B0502020202020204" pitchFamily="34" charset="0"/>
              </a:rPr>
              <a:t>Reasonable release time for significant personal events</a:t>
            </a:r>
          </a:p>
          <a:p>
            <a:pPr marL="171450" indent="-171450">
              <a:buFont typeface="Arial" panose="020B0604020202020204" pitchFamily="34" charset="0"/>
              <a:buChar char="•"/>
            </a:pPr>
            <a:r>
              <a:rPr lang="en-US" sz="1200" dirty="0">
                <a:latin typeface="Century Gothic" panose="020B0502020202020204" pitchFamily="34" charset="0"/>
              </a:rPr>
              <a:t>Length of service awards</a:t>
            </a:r>
          </a:p>
          <a:p>
            <a:pPr marL="171450" indent="-171450">
              <a:buFont typeface="Arial" panose="020B0604020202020204" pitchFamily="34" charset="0"/>
              <a:buChar char="•"/>
            </a:pPr>
            <a:r>
              <a:rPr lang="en-US" sz="1200" dirty="0">
                <a:latin typeface="Century Gothic" panose="020B0502020202020204" pitchFamily="34" charset="0"/>
              </a:rPr>
              <a:t>Resources for retirement and financial planning</a:t>
            </a:r>
          </a:p>
          <a:p>
            <a:pPr marL="171450" indent="-171450">
              <a:buFont typeface="Arial" panose="020B0604020202020204" pitchFamily="34" charset="0"/>
              <a:buChar char="•"/>
            </a:pPr>
            <a:r>
              <a:rPr lang="en-US" sz="1200" dirty="0">
                <a:latin typeface="Century Gothic" panose="020B0502020202020204" pitchFamily="34" charset="0"/>
              </a:rPr>
              <a:t>Cycle-to-work scheme</a:t>
            </a:r>
          </a:p>
          <a:p>
            <a:pPr marL="171450" indent="-171450">
              <a:buFont typeface="Arial" panose="020B0604020202020204" pitchFamily="34" charset="0"/>
              <a:buChar char="•"/>
            </a:pPr>
            <a:r>
              <a:rPr lang="en-US" sz="1200" dirty="0">
                <a:latin typeface="Century Gothic" panose="020B0502020202020204" pitchFamily="34" charset="0"/>
              </a:rPr>
              <a:t>Free tea, coffee and milk</a:t>
            </a:r>
            <a:endParaRPr lang="en-US" sz="1600" dirty="0">
              <a:latin typeface="Century Gothic" panose="020B0502020202020204" pitchFamily="34" charset="0"/>
            </a:endParaRPr>
          </a:p>
        </p:txBody>
      </p:sp>
    </p:spTree>
    <p:extLst>
      <p:ext uri="{BB962C8B-B14F-4D97-AF65-F5344CB8AC3E}">
        <p14:creationId xmlns:p14="http://schemas.microsoft.com/office/powerpoint/2010/main" val="224274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9">
            <a:extLst>
              <a:ext uri="{FF2B5EF4-FFF2-40B4-BE49-F238E27FC236}">
                <a16:creationId xmlns:a16="http://schemas.microsoft.com/office/drawing/2014/main" id="{1086BC28-00E0-D2C0-7D61-B57D73B07F12}"/>
              </a:ext>
            </a:extLst>
          </p:cNvPr>
          <p:cNvSpPr>
            <a:spLocks noGrp="1"/>
          </p:cNvSpPr>
          <p:nvPr>
            <p:ph type="title" idx="4294967295"/>
          </p:nvPr>
        </p:nvSpPr>
        <p:spPr>
          <a:xfrm>
            <a:off x="314404" y="4109055"/>
            <a:ext cx="4872037"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78D0F3"/>
                </a:solidFill>
                <a:effectLst/>
                <a:uLnTx/>
                <a:uFillTx/>
                <a:latin typeface="Century Gothic" panose="020B0502020202020204" pitchFamily="34" charset="0"/>
                <a:ea typeface="+mn-ea"/>
                <a:cs typeface="Poppins" pitchFamily="2" charset="77"/>
              </a:rPr>
              <a:t>About the Role</a:t>
            </a:r>
          </a:p>
        </p:txBody>
      </p:sp>
      <p:sp>
        <p:nvSpPr>
          <p:cNvPr id="72" name="Text Placeholder 71">
            <a:extLst>
              <a:ext uri="{FF2B5EF4-FFF2-40B4-BE49-F238E27FC236}">
                <a16:creationId xmlns:a16="http://schemas.microsoft.com/office/drawing/2014/main" id="{B539D0EA-76BD-CC4D-E5C2-ADE2CBB13E0A}"/>
              </a:ext>
            </a:extLst>
          </p:cNvPr>
          <p:cNvSpPr>
            <a:spLocks noGrp="1"/>
          </p:cNvSpPr>
          <p:nvPr>
            <p:ph type="body" sz="quarter" idx="24"/>
          </p:nvPr>
        </p:nvSpPr>
        <p:spPr/>
        <p:txBody>
          <a:bodyPr/>
          <a:lstStyle/>
          <a:p>
            <a:r>
              <a:rPr lang="en-US" dirty="0">
                <a:latin typeface="Century Gothic" panose="020B0502020202020204" pitchFamily="34" charset="0"/>
              </a:rPr>
              <a:t>Job Title:</a:t>
            </a:r>
          </a:p>
        </p:txBody>
      </p:sp>
      <p:sp>
        <p:nvSpPr>
          <p:cNvPr id="74" name="Text Placeholder 73">
            <a:extLst>
              <a:ext uri="{FF2B5EF4-FFF2-40B4-BE49-F238E27FC236}">
                <a16:creationId xmlns:a16="http://schemas.microsoft.com/office/drawing/2014/main" id="{C1658371-DD8F-8F73-F8B9-532A96D1ADC4}"/>
              </a:ext>
            </a:extLst>
          </p:cNvPr>
          <p:cNvSpPr>
            <a:spLocks noGrp="1"/>
          </p:cNvSpPr>
          <p:nvPr>
            <p:ph type="body" sz="quarter" idx="25"/>
          </p:nvPr>
        </p:nvSpPr>
        <p:spPr/>
        <p:txBody>
          <a:bodyPr/>
          <a:lstStyle/>
          <a:p>
            <a:r>
              <a:rPr lang="en-US" sz="1200" dirty="0">
                <a:latin typeface="Century Gothic" panose="020B0502020202020204" pitchFamily="34" charset="0"/>
              </a:rPr>
              <a:t>Teaching Assistant – TA3</a:t>
            </a:r>
          </a:p>
        </p:txBody>
      </p:sp>
      <p:sp>
        <p:nvSpPr>
          <p:cNvPr id="75" name="Text Placeholder 74">
            <a:extLst>
              <a:ext uri="{FF2B5EF4-FFF2-40B4-BE49-F238E27FC236}">
                <a16:creationId xmlns:a16="http://schemas.microsoft.com/office/drawing/2014/main" id="{6343985C-F012-9275-A57B-5E7A102A20D8}"/>
              </a:ext>
            </a:extLst>
          </p:cNvPr>
          <p:cNvSpPr>
            <a:spLocks noGrp="1"/>
          </p:cNvSpPr>
          <p:nvPr>
            <p:ph type="body" sz="quarter" idx="26"/>
          </p:nvPr>
        </p:nvSpPr>
        <p:spPr/>
        <p:txBody>
          <a:bodyPr/>
          <a:lstStyle/>
          <a:p>
            <a:r>
              <a:rPr lang="en-US" dirty="0">
                <a:latin typeface="Century Gothic" panose="020B0502020202020204" pitchFamily="34" charset="0"/>
              </a:rPr>
              <a:t>Salary:</a:t>
            </a:r>
          </a:p>
        </p:txBody>
      </p:sp>
      <p:sp>
        <p:nvSpPr>
          <p:cNvPr id="76" name="Text Placeholder 75">
            <a:extLst>
              <a:ext uri="{FF2B5EF4-FFF2-40B4-BE49-F238E27FC236}">
                <a16:creationId xmlns:a16="http://schemas.microsoft.com/office/drawing/2014/main" id="{DD9B4AA8-6922-F46D-4619-59D6650D3C19}"/>
              </a:ext>
            </a:extLst>
          </p:cNvPr>
          <p:cNvSpPr>
            <a:spLocks noGrp="1"/>
          </p:cNvSpPr>
          <p:nvPr>
            <p:ph type="body" sz="quarter" idx="27"/>
          </p:nvPr>
        </p:nvSpPr>
        <p:spPr/>
        <p:txBody>
          <a:bodyPr/>
          <a:lstStyle/>
          <a:p>
            <a:r>
              <a:rPr lang="en-US" sz="1200" dirty="0">
                <a:latin typeface="Century Gothic" panose="020B0502020202020204" pitchFamily="34" charset="0"/>
              </a:rPr>
              <a:t>TA3 – actual salary £18,761.10 - £21,895.06 plus SEN allowance £1,247.88</a:t>
            </a:r>
          </a:p>
        </p:txBody>
      </p:sp>
      <p:sp>
        <p:nvSpPr>
          <p:cNvPr id="77" name="Text Placeholder 76">
            <a:extLst>
              <a:ext uri="{FF2B5EF4-FFF2-40B4-BE49-F238E27FC236}">
                <a16:creationId xmlns:a16="http://schemas.microsoft.com/office/drawing/2014/main" id="{30ECDF83-5EAC-708A-7BED-D5F37CBF93E9}"/>
              </a:ext>
            </a:extLst>
          </p:cNvPr>
          <p:cNvSpPr>
            <a:spLocks noGrp="1"/>
          </p:cNvSpPr>
          <p:nvPr>
            <p:ph type="body" sz="quarter" idx="28"/>
          </p:nvPr>
        </p:nvSpPr>
        <p:spPr/>
        <p:txBody>
          <a:bodyPr/>
          <a:lstStyle/>
          <a:p>
            <a:r>
              <a:rPr lang="en-US" dirty="0">
                <a:latin typeface="Century Gothic" panose="020B0502020202020204" pitchFamily="34" charset="0"/>
              </a:rPr>
              <a:t>Contract Type:</a:t>
            </a:r>
          </a:p>
        </p:txBody>
      </p:sp>
      <p:sp>
        <p:nvSpPr>
          <p:cNvPr id="78" name="Text Placeholder 77">
            <a:extLst>
              <a:ext uri="{FF2B5EF4-FFF2-40B4-BE49-F238E27FC236}">
                <a16:creationId xmlns:a16="http://schemas.microsoft.com/office/drawing/2014/main" id="{1E3CC64E-02B4-A286-2E56-ACC880B425F4}"/>
              </a:ext>
            </a:extLst>
          </p:cNvPr>
          <p:cNvSpPr>
            <a:spLocks noGrp="1"/>
          </p:cNvSpPr>
          <p:nvPr>
            <p:ph type="body" sz="quarter" idx="29"/>
          </p:nvPr>
        </p:nvSpPr>
        <p:spPr/>
        <p:txBody>
          <a:bodyPr/>
          <a:lstStyle/>
          <a:p>
            <a:r>
              <a:rPr lang="en-US" sz="1200" dirty="0">
                <a:latin typeface="Century Gothic" panose="020B0502020202020204" pitchFamily="34" charset="0"/>
              </a:rPr>
              <a:t>Permanent</a:t>
            </a:r>
          </a:p>
        </p:txBody>
      </p:sp>
      <p:sp>
        <p:nvSpPr>
          <p:cNvPr id="79" name="Text Placeholder 78">
            <a:extLst>
              <a:ext uri="{FF2B5EF4-FFF2-40B4-BE49-F238E27FC236}">
                <a16:creationId xmlns:a16="http://schemas.microsoft.com/office/drawing/2014/main" id="{C986E113-32C5-F52F-E570-EBD3A38E7AAB}"/>
              </a:ext>
            </a:extLst>
          </p:cNvPr>
          <p:cNvSpPr>
            <a:spLocks noGrp="1"/>
          </p:cNvSpPr>
          <p:nvPr>
            <p:ph type="body" sz="quarter" idx="30"/>
          </p:nvPr>
        </p:nvSpPr>
        <p:spPr/>
        <p:txBody>
          <a:bodyPr/>
          <a:lstStyle/>
          <a:p>
            <a:r>
              <a:rPr lang="en-US" dirty="0">
                <a:latin typeface="Century Gothic" panose="020B0502020202020204" pitchFamily="34" charset="0"/>
              </a:rPr>
              <a:t>Reporting To:</a:t>
            </a:r>
          </a:p>
        </p:txBody>
      </p:sp>
      <p:sp>
        <p:nvSpPr>
          <p:cNvPr id="80" name="Text Placeholder 79">
            <a:extLst>
              <a:ext uri="{FF2B5EF4-FFF2-40B4-BE49-F238E27FC236}">
                <a16:creationId xmlns:a16="http://schemas.microsoft.com/office/drawing/2014/main" id="{05610D82-021C-C2BB-3F75-13D45D136BCA}"/>
              </a:ext>
            </a:extLst>
          </p:cNvPr>
          <p:cNvSpPr>
            <a:spLocks noGrp="1"/>
          </p:cNvSpPr>
          <p:nvPr>
            <p:ph type="body" sz="quarter" idx="31"/>
          </p:nvPr>
        </p:nvSpPr>
        <p:spPr/>
        <p:txBody>
          <a:bodyPr/>
          <a:lstStyle/>
          <a:p>
            <a:r>
              <a:rPr lang="en-US" sz="1200" dirty="0">
                <a:latin typeface="Century Gothic" panose="020B0502020202020204" pitchFamily="34" charset="0"/>
              </a:rPr>
              <a:t>Headteacher</a:t>
            </a:r>
          </a:p>
        </p:txBody>
      </p:sp>
      <p:sp>
        <p:nvSpPr>
          <p:cNvPr id="81" name="Text Placeholder 80">
            <a:extLst>
              <a:ext uri="{FF2B5EF4-FFF2-40B4-BE49-F238E27FC236}">
                <a16:creationId xmlns:a16="http://schemas.microsoft.com/office/drawing/2014/main" id="{BAFBAB9F-C563-45C4-E6EB-B243B8955A49}"/>
              </a:ext>
            </a:extLst>
          </p:cNvPr>
          <p:cNvSpPr>
            <a:spLocks noGrp="1"/>
          </p:cNvSpPr>
          <p:nvPr>
            <p:ph type="body" sz="quarter" idx="32"/>
          </p:nvPr>
        </p:nvSpPr>
        <p:spPr/>
        <p:txBody>
          <a:bodyPr/>
          <a:lstStyle/>
          <a:p>
            <a:r>
              <a:rPr lang="en-US" dirty="0">
                <a:latin typeface="Century Gothic" panose="020B0502020202020204" pitchFamily="34" charset="0"/>
              </a:rPr>
              <a:t>Location:</a:t>
            </a:r>
          </a:p>
        </p:txBody>
      </p:sp>
      <p:sp>
        <p:nvSpPr>
          <p:cNvPr id="82" name="Text Placeholder 81">
            <a:extLst>
              <a:ext uri="{FF2B5EF4-FFF2-40B4-BE49-F238E27FC236}">
                <a16:creationId xmlns:a16="http://schemas.microsoft.com/office/drawing/2014/main" id="{CDF49719-9F6B-9E3E-7BA0-0EAC702CA07D}"/>
              </a:ext>
            </a:extLst>
          </p:cNvPr>
          <p:cNvSpPr>
            <a:spLocks noGrp="1"/>
          </p:cNvSpPr>
          <p:nvPr>
            <p:ph type="body" sz="quarter" idx="33"/>
          </p:nvPr>
        </p:nvSpPr>
        <p:spPr/>
        <p:txBody>
          <a:bodyPr/>
          <a:lstStyle/>
          <a:p>
            <a:r>
              <a:rPr lang="en-US" sz="1200" dirty="0">
                <a:latin typeface="Century Gothic" panose="020B0502020202020204" pitchFamily="34" charset="0"/>
              </a:rPr>
              <a:t>Unity Academy</a:t>
            </a:r>
          </a:p>
        </p:txBody>
      </p:sp>
      <p:sp>
        <p:nvSpPr>
          <p:cNvPr id="83" name="Text Placeholder 82">
            <a:extLst>
              <a:ext uri="{FF2B5EF4-FFF2-40B4-BE49-F238E27FC236}">
                <a16:creationId xmlns:a16="http://schemas.microsoft.com/office/drawing/2014/main" id="{4C785DFF-0F85-BB07-8C65-97DB3D9CCD7A}"/>
              </a:ext>
            </a:extLst>
          </p:cNvPr>
          <p:cNvSpPr>
            <a:spLocks noGrp="1"/>
          </p:cNvSpPr>
          <p:nvPr>
            <p:ph type="body" sz="quarter" idx="34"/>
          </p:nvPr>
        </p:nvSpPr>
        <p:spPr/>
        <p:txBody>
          <a:bodyPr/>
          <a:lstStyle/>
          <a:p>
            <a:r>
              <a:rPr lang="en-US" dirty="0">
                <a:latin typeface="Century Gothic" panose="020B0502020202020204" pitchFamily="34" charset="0"/>
              </a:rPr>
              <a:t>About:</a:t>
            </a:r>
          </a:p>
        </p:txBody>
      </p:sp>
      <p:sp>
        <p:nvSpPr>
          <p:cNvPr id="84" name="Text Placeholder 83">
            <a:extLst>
              <a:ext uri="{FF2B5EF4-FFF2-40B4-BE49-F238E27FC236}">
                <a16:creationId xmlns:a16="http://schemas.microsoft.com/office/drawing/2014/main" id="{864CEDFA-1AAB-308A-B32C-B6C96478A107}"/>
              </a:ext>
            </a:extLst>
          </p:cNvPr>
          <p:cNvSpPr>
            <a:spLocks noGrp="1"/>
          </p:cNvSpPr>
          <p:nvPr>
            <p:ph type="body" sz="quarter" idx="35"/>
          </p:nvPr>
        </p:nvSpPr>
        <p:spPr/>
        <p:txBody>
          <a:bodyPr/>
          <a:lstStyle/>
          <a:p>
            <a:pPr>
              <a:lnSpc>
                <a:spcPct val="107000"/>
              </a:lnSpc>
              <a:spcAft>
                <a:spcPts val="800"/>
              </a:spcAft>
              <a:buNone/>
            </a:pPr>
            <a:r>
              <a:rPr lang="en-GB" sz="1200" dirty="0">
                <a:effectLst/>
                <a:latin typeface="Century Gothic" panose="020B0502020202020204" pitchFamily="34" charset="0"/>
                <a:ea typeface="Calibri" panose="020F0502020204030204" pitchFamily="34" charset="0"/>
                <a:cs typeface="Poppins" panose="00000500000000000000" pitchFamily="2" charset="0"/>
              </a:rPr>
              <a:t>Unity Academy has an exciting opportunity for an enthusiastic and talented individual to take </a:t>
            </a:r>
            <a:r>
              <a:rPr lang="en-GB" sz="1200" dirty="0">
                <a:latin typeface="Century Gothic" panose="020B0502020202020204" pitchFamily="34" charset="0"/>
                <a:ea typeface="Calibri" panose="020F0502020204030204" pitchFamily="34" charset="0"/>
                <a:cs typeface="Poppins" panose="00000500000000000000" pitchFamily="2" charset="0"/>
              </a:rPr>
              <a:t>the </a:t>
            </a:r>
            <a:r>
              <a:rPr lang="en-GB" sz="1200" dirty="0">
                <a:effectLst/>
                <a:latin typeface="Century Gothic" panose="020B0502020202020204" pitchFamily="34" charset="0"/>
                <a:ea typeface="Calibri" panose="020F0502020204030204" pitchFamily="34" charset="0"/>
                <a:cs typeface="Poppins" panose="00000500000000000000" pitchFamily="2" charset="0"/>
              </a:rPr>
              <a:t>position of Teaching Assistant. Contracted hours will be 30 hours per week, Term-time only plus 5 TED days. This post is being advertised as a permanent position.</a:t>
            </a:r>
          </a:p>
          <a:p>
            <a:pPr>
              <a:lnSpc>
                <a:spcPct val="107000"/>
              </a:lnSpc>
              <a:spcAft>
                <a:spcPts val="800"/>
              </a:spcAft>
              <a:buNone/>
            </a:pPr>
            <a:r>
              <a:rPr lang="en-GB" sz="1200" dirty="0">
                <a:effectLst/>
                <a:latin typeface="Century Gothic" panose="020B0502020202020204" pitchFamily="34" charset="0"/>
                <a:ea typeface="Calibri" panose="020F0502020204030204" pitchFamily="34" charset="0"/>
                <a:cs typeface="Poppins" panose="00000500000000000000" pitchFamily="2" charset="0"/>
              </a:rPr>
              <a:t>The Rivers Academy Trust are keen to support applicants that offer a skill set and are happy to support this through relevant training. The purpose of this post is to support pupils and staff to ensure that all pupils reach their full potential. Working alongside a class teacher in our 2-year-old alternative provision primary academy in Kidderminster, the successful candidate will ideally have experience with working with children with SEMH needs.</a:t>
            </a:r>
          </a:p>
          <a:p>
            <a:endParaRPr lang="en-US" dirty="0"/>
          </a:p>
        </p:txBody>
      </p:sp>
      <p:pic>
        <p:nvPicPr>
          <p:cNvPr id="11" name="Picture Placeholder 10">
            <a:extLst>
              <a:ext uri="{FF2B5EF4-FFF2-40B4-BE49-F238E27FC236}">
                <a16:creationId xmlns:a16="http://schemas.microsoft.com/office/drawing/2014/main" id="{6DEAF2DA-FC4F-6C61-F4D2-40B14D76387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45874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94FCF69F-00CE-C445-E29A-51BF94BDAD4F}"/>
              </a:ext>
            </a:extLst>
          </p:cNvPr>
          <p:cNvSpPr>
            <a:spLocks noGrp="1"/>
          </p:cNvSpPr>
          <p:nvPr>
            <p:ph type="title"/>
          </p:nvPr>
        </p:nvSpPr>
        <p:spPr>
          <a:xfrm>
            <a:off x="330733" y="457489"/>
            <a:ext cx="4872037"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effectLst/>
                <a:uLnTx/>
                <a:uFillTx/>
                <a:latin typeface="Century Gothic" panose="020B0502020202020204" pitchFamily="34" charset="0"/>
              </a:rPr>
              <a:t>Job Description</a:t>
            </a:r>
          </a:p>
        </p:txBody>
      </p:sp>
      <p:sp>
        <p:nvSpPr>
          <p:cNvPr id="4" name="P">
            <a:extLst>
              <a:ext uri="{FF2B5EF4-FFF2-40B4-BE49-F238E27FC236}">
                <a16:creationId xmlns:a16="http://schemas.microsoft.com/office/drawing/2014/main" id="{A2A701C6-351C-DE70-5848-92ADEDACC19F}"/>
              </a:ext>
            </a:extLst>
          </p:cNvPr>
          <p:cNvSpPr>
            <a:spLocks noGrp="1"/>
          </p:cNvSpPr>
          <p:nvPr>
            <p:ph type="body" sz="quarter" idx="22"/>
          </p:nvPr>
        </p:nvSpPr>
        <p:spPr>
          <a:xfrm>
            <a:off x="330733" y="1243584"/>
            <a:ext cx="6186799" cy="8425710"/>
          </a:xfrm>
        </p:spPr>
        <p:txBody>
          <a:bodyPr/>
          <a:lstStyle/>
          <a:p>
            <a:r>
              <a:rPr lang="en-GB" sz="1050" b="1" dirty="0">
                <a:latin typeface="Century Gothic" panose="020B0502020202020204" pitchFamily="34" charset="0"/>
              </a:rPr>
              <a:t>Key Purpose:</a:t>
            </a:r>
            <a:endParaRPr lang="en-GB" sz="1050" dirty="0">
              <a:latin typeface="Century Gothic" panose="020B0502020202020204" pitchFamily="34" charset="0"/>
            </a:endParaRPr>
          </a:p>
          <a:p>
            <a:r>
              <a:rPr lang="en-GB" sz="1050" b="1" dirty="0">
                <a:latin typeface="Century Gothic" panose="020B0502020202020204" pitchFamily="34" charset="0"/>
              </a:rPr>
              <a:t> </a:t>
            </a:r>
            <a:r>
              <a:rPr lang="en-GB" sz="1050" dirty="0">
                <a:latin typeface="Century Gothic" panose="020B0502020202020204" pitchFamily="34" charset="0"/>
              </a:rPr>
              <a:t>The purpose of this post is to support pupils and staff to ensure that all pupils reach their full potential.</a:t>
            </a:r>
          </a:p>
          <a:p>
            <a:r>
              <a:rPr lang="en-GB" sz="1050" b="1" dirty="0">
                <a:latin typeface="Century Gothic" panose="020B0502020202020204" pitchFamily="34" charset="0"/>
              </a:rPr>
              <a:t>Main Activities:</a:t>
            </a:r>
            <a:endParaRPr lang="en-GB" sz="1050" dirty="0">
              <a:latin typeface="Century Gothic" panose="020B0502020202020204" pitchFamily="34" charset="0"/>
            </a:endParaRPr>
          </a:p>
          <a:p>
            <a:r>
              <a:rPr lang="en-GB" sz="1050" b="1" dirty="0">
                <a:latin typeface="Century Gothic" panose="020B0502020202020204" pitchFamily="34" charset="0"/>
              </a:rPr>
              <a:t> </a:t>
            </a:r>
            <a:r>
              <a:rPr lang="en-GB" sz="1050" b="1" u="sng" dirty="0">
                <a:latin typeface="Century Gothic" panose="020B0502020202020204" pitchFamily="34" charset="0"/>
              </a:rPr>
              <a:t>Supporting the pupil</a:t>
            </a:r>
            <a:endParaRPr lang="en-GB" sz="1050" dirty="0">
              <a:latin typeface="Century Gothic" panose="020B0502020202020204" pitchFamily="34" charset="0"/>
            </a:endParaRPr>
          </a:p>
          <a:p>
            <a:pPr marL="171450" indent="-171450">
              <a:buFont typeface="Arial" panose="020B0604020202020204" pitchFamily="34" charset="0"/>
              <a:buChar char="•"/>
            </a:pPr>
            <a:r>
              <a:rPr lang="en-US" sz="1050" dirty="0">
                <a:latin typeface="Century Gothic" panose="020B0502020202020204" pitchFamily="34" charset="0"/>
              </a:rPr>
              <a:t>Assisting pupils in the acquisition of basic literacy and numeracy skills.</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To assist pupils in making progress across all subject areas.</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Working with pupils on an individual or group basis as required by the class teacher.</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Assist in offsite visits</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Aid pupils with special needs to access all subjects of the national curriculum and encourage their independence as learners.</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Ensure pupils understand instructions.</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Motivate and encourage pupils to behave well in and around school.</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Acquaint themselves with the support materials in and around the school for individual pupil or group use.</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Assist the teacher in developing a supportive and trusting relationship with other adults and children.</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Promote and reinforce pupil self-esteem through praise and encouragement.</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Be sensitive to the general welfare and care of all pupils within the school, drawing areas of concern to the attention of the class teacher.</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Meet the physical and/or hygiene needs of pupils as required.</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Act as support worker for children with Emotional and </a:t>
            </a:r>
            <a:r>
              <a:rPr lang="en-US" sz="1050" dirty="0" err="1">
                <a:latin typeface="Century Gothic" panose="020B0502020202020204" pitchFamily="34" charset="0"/>
              </a:rPr>
              <a:t>Behavioural</a:t>
            </a:r>
            <a:r>
              <a:rPr lang="en-US" sz="1050" dirty="0">
                <a:latin typeface="Century Gothic" panose="020B0502020202020204" pitchFamily="34" charset="0"/>
              </a:rPr>
              <a:t> Difficulties.</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Support children at lunchtime.</a:t>
            </a:r>
            <a:endParaRPr lang="en-GB" sz="1050" dirty="0">
              <a:latin typeface="Century Gothic" panose="020B0502020202020204" pitchFamily="34" charset="0"/>
            </a:endParaRPr>
          </a:p>
          <a:p>
            <a:r>
              <a:rPr lang="en-GB" sz="1100" b="1" dirty="0">
                <a:latin typeface="Century Gothic" panose="020B0502020202020204" pitchFamily="34" charset="0"/>
              </a:rPr>
              <a:t> </a:t>
            </a:r>
            <a:r>
              <a:rPr lang="en-GB" sz="1050" b="1" dirty="0">
                <a:latin typeface="Century Gothic" panose="020B0502020202020204" pitchFamily="34" charset="0"/>
              </a:rPr>
              <a:t> </a:t>
            </a:r>
            <a:endParaRPr lang="en-GB" sz="1050" dirty="0">
              <a:latin typeface="Century Gothic" panose="020B0502020202020204" pitchFamily="34" charset="0"/>
            </a:endParaRPr>
          </a:p>
          <a:p>
            <a:r>
              <a:rPr lang="en-GB" sz="1050" b="1" u="sng" dirty="0">
                <a:latin typeface="Century Gothic" panose="020B0502020202020204" pitchFamily="34" charset="0"/>
              </a:rPr>
              <a:t>Supporting the teacher</a:t>
            </a:r>
            <a:endParaRPr lang="en-GB" sz="1050" dirty="0">
              <a:latin typeface="Century Gothic" panose="020B0502020202020204" pitchFamily="34" charset="0"/>
            </a:endParaRPr>
          </a:p>
          <a:p>
            <a:pPr marL="171450" indent="-171450">
              <a:buFont typeface="Arial" panose="020B0604020202020204" pitchFamily="34" charset="0"/>
              <a:buChar char="•"/>
            </a:pPr>
            <a:r>
              <a:rPr lang="en-US" sz="1050" dirty="0">
                <a:latin typeface="Century Gothic" panose="020B0502020202020204" pitchFamily="34" charset="0"/>
              </a:rPr>
              <a:t>Have access to the planned teaching and learning activities for the class.</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Record pupil progress to inform future planning for coverage of the national curriculum.</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Assist the teacher in evaluation of work undertaken and help plan future progress for identified pupils.</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Help with reasonable requests for preparation of materials to support teaching and learning.</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Assist with reasonable requests for minor administrative </a:t>
            </a:r>
          </a:p>
          <a:p>
            <a:pPr lvl="0"/>
            <a:r>
              <a:rPr lang="en-US" sz="1050" dirty="0">
                <a:latin typeface="Century Gothic" panose="020B0502020202020204" pitchFamily="34" charset="0"/>
              </a:rPr>
              <a:t>      tasks e.g. photocopying and laminating.</a:t>
            </a:r>
            <a:endParaRPr lang="en-GB" sz="1050" dirty="0">
              <a:latin typeface="Century Gothic" panose="020B0502020202020204" pitchFamily="34" charset="0"/>
            </a:endParaRPr>
          </a:p>
          <a:p>
            <a:pPr marL="171450" lvl="0" indent="-171450">
              <a:buFont typeface="Arial" panose="020B0604020202020204" pitchFamily="34" charset="0"/>
              <a:buChar char="•"/>
            </a:pPr>
            <a:r>
              <a:rPr lang="en-US" sz="1050" dirty="0">
                <a:latin typeface="Century Gothic" panose="020B0502020202020204" pitchFamily="34" charset="0"/>
              </a:rPr>
              <a:t>Under the direction of the class teacher, ensure </a:t>
            </a:r>
          </a:p>
          <a:p>
            <a:pPr lvl="0"/>
            <a:r>
              <a:rPr lang="en-US" sz="1050" dirty="0">
                <a:latin typeface="Century Gothic" panose="020B0502020202020204" pitchFamily="34" charset="0"/>
              </a:rPr>
              <a:t>     a safe environment is maintained within </a:t>
            </a:r>
          </a:p>
          <a:p>
            <a:pPr lvl="0"/>
            <a:r>
              <a:rPr lang="en-US" sz="1050" dirty="0">
                <a:latin typeface="Century Gothic" panose="020B0502020202020204" pitchFamily="34" charset="0"/>
              </a:rPr>
              <a:t>     the classroom/ school for all pupils.</a:t>
            </a:r>
            <a:endParaRPr lang="en-GB" sz="1050" dirty="0">
              <a:latin typeface="Century Gothic" panose="020B0502020202020204" pitchFamily="34" charset="0"/>
            </a:endParaRPr>
          </a:p>
          <a:p>
            <a:r>
              <a:rPr lang="en-GB" sz="1050" dirty="0"/>
              <a:t> </a:t>
            </a:r>
            <a:r>
              <a:rPr lang="en-GB" sz="1050" b="1" dirty="0"/>
              <a:t>  </a:t>
            </a:r>
            <a:endParaRPr lang="en-GB" sz="1050" dirty="0"/>
          </a:p>
          <a:p>
            <a:endParaRPr lang="en-US" dirty="0"/>
          </a:p>
        </p:txBody>
      </p:sp>
    </p:spTree>
    <p:extLst>
      <p:ext uri="{BB962C8B-B14F-4D97-AF65-F5344CB8AC3E}">
        <p14:creationId xmlns:p14="http://schemas.microsoft.com/office/powerpoint/2010/main" val="294947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2B6A5-367A-DF05-481B-08BB9401CC2F}"/>
            </a:ext>
          </a:extLst>
        </p:cNvPr>
        <p:cNvGrpSpPr/>
        <p:nvPr/>
      </p:nvGrpSpPr>
      <p:grpSpPr>
        <a:xfrm>
          <a:off x="0" y="0"/>
          <a:ext cx="0" cy="0"/>
          <a:chOff x="0" y="0"/>
          <a:chExt cx="0" cy="0"/>
        </a:xfrm>
      </p:grpSpPr>
      <p:sp>
        <p:nvSpPr>
          <p:cNvPr id="2" name="H1">
            <a:extLst>
              <a:ext uri="{FF2B5EF4-FFF2-40B4-BE49-F238E27FC236}">
                <a16:creationId xmlns:a16="http://schemas.microsoft.com/office/drawing/2014/main" id="{0A0760BD-D553-81C3-44E4-4E8907A4EF19}"/>
              </a:ext>
            </a:extLst>
          </p:cNvPr>
          <p:cNvSpPr>
            <a:spLocks noGrp="1"/>
          </p:cNvSpPr>
          <p:nvPr>
            <p:ph type="title"/>
          </p:nvPr>
        </p:nvSpPr>
        <p:spPr>
          <a:xfrm>
            <a:off x="330733" y="457489"/>
            <a:ext cx="6186799"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effectLst/>
                <a:uLnTx/>
                <a:uFillTx/>
                <a:latin typeface="Century Gothic" panose="020B0502020202020204" pitchFamily="34" charset="0"/>
              </a:rPr>
              <a:t>Job Description cont’d</a:t>
            </a:r>
          </a:p>
        </p:txBody>
      </p:sp>
      <p:sp>
        <p:nvSpPr>
          <p:cNvPr id="4" name="P">
            <a:extLst>
              <a:ext uri="{FF2B5EF4-FFF2-40B4-BE49-F238E27FC236}">
                <a16:creationId xmlns:a16="http://schemas.microsoft.com/office/drawing/2014/main" id="{033774F8-FD42-E1E3-C5BD-5A250B3B2DAC}"/>
              </a:ext>
            </a:extLst>
          </p:cNvPr>
          <p:cNvSpPr>
            <a:spLocks noGrp="1"/>
          </p:cNvSpPr>
          <p:nvPr>
            <p:ph type="body" sz="quarter" idx="22"/>
          </p:nvPr>
        </p:nvSpPr>
        <p:spPr>
          <a:xfrm>
            <a:off x="330733" y="1243584"/>
            <a:ext cx="6186799" cy="6859555"/>
          </a:xfrm>
        </p:spPr>
        <p:txBody>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 </a:t>
            </a:r>
            <a:r>
              <a:rPr kumimoji="0" lang="en-GB" sz="1050" b="1" i="0" u="none" strike="noStrike" kern="1200" cap="none" spc="0" normalizeH="0" baseline="0" noProof="0" dirty="0">
                <a:ln>
                  <a:noFill/>
                </a:ln>
                <a:solidFill>
                  <a:prstClr val="white"/>
                </a:solidFill>
                <a:effectLst/>
                <a:uLnTx/>
                <a:uFillTx/>
                <a:latin typeface="Century Gothic" panose="020B0502020202020204" pitchFamily="34" charset="0"/>
              </a:rPr>
              <a:t>  </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50" b="1" i="0" u="sng" strike="noStrike" kern="1200" cap="none" spc="0" normalizeH="0" baseline="0" noProof="0" dirty="0">
                <a:ln>
                  <a:noFill/>
                </a:ln>
                <a:solidFill>
                  <a:prstClr val="white"/>
                </a:solidFill>
                <a:effectLst/>
                <a:uLnTx/>
                <a:uFillTx/>
                <a:latin typeface="Century Gothic" panose="020B0502020202020204" pitchFamily="34" charset="0"/>
              </a:rPr>
              <a:t>Supporting the school</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50" b="1" i="0" u="none" strike="noStrike" kern="1200" cap="none" spc="0" normalizeH="0" baseline="0" noProof="0" dirty="0">
                <a:ln>
                  <a:noFill/>
                </a:ln>
                <a:solidFill>
                  <a:prstClr val="white"/>
                </a:solidFill>
                <a:effectLst/>
                <a:uLnTx/>
                <a:uFillTx/>
                <a:latin typeface="Century Gothic" panose="020B0502020202020204" pitchFamily="34" charset="0"/>
              </a:rPr>
              <a:t> </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entury Gothic" panose="020B0502020202020204" pitchFamily="34" charset="0"/>
              </a:rPr>
              <a:t>Attend training when appropriate and after consultation with your Line Manager.</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entury Gothic" panose="020B0502020202020204" pitchFamily="34" charset="0"/>
              </a:rPr>
              <a:t>Be aware of and support all the schools policies.</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entury Gothic" panose="020B0502020202020204" pitchFamily="34" charset="0"/>
              </a:rPr>
              <a:t>Be aware of the school safety procedures e.g. fire drill/ health and safety policy.</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entury Gothic" panose="020B0502020202020204" pitchFamily="34" charset="0"/>
              </a:rPr>
              <a:t>Treat as confidential all information on individual pupils and refer parents to the class teacher should any questions about individuals asked.</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entury Gothic" panose="020B0502020202020204" pitchFamily="34" charset="0"/>
              </a:rPr>
              <a:t>Foster positive links between home and school.</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entury Gothic" panose="020B0502020202020204" pitchFamily="34" charset="0"/>
              </a:rPr>
              <a:t>After negotiation with the line manager, carry out the administration of elementary first aid at break times to pupils throughout the school (qualified staff only).</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white"/>
                </a:solidFill>
                <a:effectLst/>
                <a:uLnTx/>
                <a:uFillTx/>
                <a:latin typeface="Century Gothic" panose="020B0502020202020204" pitchFamily="34" charset="0"/>
              </a:rPr>
              <a:t>Perform any reasonable duties as requested by the senior leadership team.</a:t>
            </a:r>
            <a:endPar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rPr>
              <a: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rPr>
              <a:t>The School reserves the right to alter the content of this Job Description, after consultation, to reflect changes to the job or services provided, without altering the general character or level of responsibility.</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rPr>
              <a: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solidFill>
                <a:effectLst/>
                <a:uLnTx/>
                <a:uFillTx/>
                <a:latin typeface="Century Gothic" panose="020B0502020202020204" pitchFamily="34" charset="0"/>
              </a:rPr>
              <a:t>The duties described in this Job Description must be carried out in a manner which promotes equality of opportunity, dignity and due respect for all employees and service users and is consistent with the School’s Equal Opportunities Policy and Code of Conduct.</a:t>
            </a:r>
          </a:p>
          <a:p>
            <a:endParaRPr lang="en-US" dirty="0"/>
          </a:p>
        </p:txBody>
      </p:sp>
    </p:spTree>
    <p:extLst>
      <p:ext uri="{BB962C8B-B14F-4D97-AF65-F5344CB8AC3E}">
        <p14:creationId xmlns:p14="http://schemas.microsoft.com/office/powerpoint/2010/main" val="150504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E2462B47-D14E-6839-CA6D-2F32B7512ECE}"/>
              </a:ext>
            </a:extLst>
          </p:cNvPr>
          <p:cNvSpPr>
            <a:spLocks noGrp="1"/>
          </p:cNvSpPr>
          <p:nvPr>
            <p:ph type="title" idx="4294967295"/>
          </p:nvPr>
        </p:nvSpPr>
        <p:spPr>
          <a:xfrm>
            <a:off x="330733" y="457489"/>
            <a:ext cx="6085468" cy="509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78D0F3"/>
                </a:solidFill>
                <a:effectLst/>
                <a:uLnTx/>
                <a:uFillTx/>
                <a:latin typeface="Century Gothic" panose="020B0502020202020204" pitchFamily="34" charset="0"/>
                <a:ea typeface="+mn-ea"/>
                <a:cs typeface="Poppins" pitchFamily="2" charset="77"/>
              </a:rPr>
              <a:t>Person Specifications</a:t>
            </a:r>
          </a:p>
        </p:txBody>
      </p:sp>
      <p:sp>
        <p:nvSpPr>
          <p:cNvPr id="24" name="Text Placeholder 23">
            <a:extLst>
              <a:ext uri="{FF2B5EF4-FFF2-40B4-BE49-F238E27FC236}">
                <a16:creationId xmlns:a16="http://schemas.microsoft.com/office/drawing/2014/main" id="{64306AB9-3F99-C1FA-2164-35EE3CBF39D3}"/>
              </a:ext>
            </a:extLst>
          </p:cNvPr>
          <p:cNvSpPr>
            <a:spLocks noGrp="1"/>
          </p:cNvSpPr>
          <p:nvPr>
            <p:ph type="body" sz="quarter" idx="26"/>
          </p:nvPr>
        </p:nvSpPr>
        <p:spPr/>
        <p:txBody>
          <a:bodyPr/>
          <a:lstStyle/>
          <a:p>
            <a:r>
              <a:rPr lang="en-GB" dirty="0">
                <a:latin typeface="Century Gothic" panose="020B0502020202020204" pitchFamily="34" charset="0"/>
              </a:rPr>
              <a:t>Qualifications and Experience:</a:t>
            </a:r>
            <a:endParaRPr lang="en-US" dirty="0">
              <a:latin typeface="Century Gothic" panose="020B0502020202020204" pitchFamily="34" charset="0"/>
            </a:endParaRPr>
          </a:p>
        </p:txBody>
      </p:sp>
      <p:sp>
        <p:nvSpPr>
          <p:cNvPr id="25" name="Text Placeholder 24">
            <a:extLst>
              <a:ext uri="{FF2B5EF4-FFF2-40B4-BE49-F238E27FC236}">
                <a16:creationId xmlns:a16="http://schemas.microsoft.com/office/drawing/2014/main" id="{EF12C8BF-E558-6942-B3B6-30DB54BDEAAF}"/>
              </a:ext>
            </a:extLst>
          </p:cNvPr>
          <p:cNvSpPr>
            <a:spLocks noGrp="1"/>
          </p:cNvSpPr>
          <p:nvPr>
            <p:ph type="body" sz="quarter" idx="27"/>
          </p:nvPr>
        </p:nvSpPr>
        <p:spPr/>
        <p:txBody>
          <a:bodyPr/>
          <a:lstStyle/>
          <a:p>
            <a:r>
              <a:rPr lang="en-US" dirty="0">
                <a:latin typeface="Century Gothic" panose="020B0502020202020204" pitchFamily="34" charset="0"/>
              </a:rPr>
              <a:t>Essential: Experience working within a school setting</a:t>
            </a:r>
          </a:p>
          <a:p>
            <a:r>
              <a:rPr lang="en-US" dirty="0">
                <a:latin typeface="Century Gothic" panose="020B0502020202020204" pitchFamily="34" charset="0"/>
              </a:rPr>
              <a:t>Desirable: Evidence of further CPD, Experience of working with children with SEMH needs, First Aid trained, Positive Handling trained.</a:t>
            </a:r>
          </a:p>
        </p:txBody>
      </p:sp>
      <p:sp>
        <p:nvSpPr>
          <p:cNvPr id="26" name="Text Placeholder 25">
            <a:extLst>
              <a:ext uri="{FF2B5EF4-FFF2-40B4-BE49-F238E27FC236}">
                <a16:creationId xmlns:a16="http://schemas.microsoft.com/office/drawing/2014/main" id="{2E6D5CF2-9BBD-C2BC-A9CB-55E0707B499E}"/>
              </a:ext>
            </a:extLst>
          </p:cNvPr>
          <p:cNvSpPr>
            <a:spLocks noGrp="1"/>
          </p:cNvSpPr>
          <p:nvPr>
            <p:ph type="body" sz="quarter" idx="28"/>
          </p:nvPr>
        </p:nvSpPr>
        <p:spPr/>
        <p:txBody>
          <a:bodyPr/>
          <a:lstStyle/>
          <a:p>
            <a:r>
              <a:rPr lang="en-GB" dirty="0">
                <a:latin typeface="Century Gothic" panose="020B0502020202020204" pitchFamily="34" charset="0"/>
              </a:rPr>
              <a:t>Skills and Knowledge:</a:t>
            </a:r>
            <a:endParaRPr lang="en-US" dirty="0">
              <a:latin typeface="Century Gothic" panose="020B0502020202020204" pitchFamily="34" charset="0"/>
            </a:endParaRPr>
          </a:p>
        </p:txBody>
      </p:sp>
      <p:sp>
        <p:nvSpPr>
          <p:cNvPr id="27" name="Text Placeholder 26">
            <a:extLst>
              <a:ext uri="{FF2B5EF4-FFF2-40B4-BE49-F238E27FC236}">
                <a16:creationId xmlns:a16="http://schemas.microsoft.com/office/drawing/2014/main" id="{13D775EC-66B7-5082-7B07-6351A3361032}"/>
              </a:ext>
            </a:extLst>
          </p:cNvPr>
          <p:cNvSpPr>
            <a:spLocks noGrp="1"/>
          </p:cNvSpPr>
          <p:nvPr>
            <p:ph type="body" sz="quarter" idx="29"/>
          </p:nvPr>
        </p:nvSpPr>
        <p:spPr>
          <a:xfrm>
            <a:off x="330733" y="2880796"/>
            <a:ext cx="6085468" cy="771525"/>
          </a:xfrm>
        </p:spPr>
        <p:txBody>
          <a:bodyPr/>
          <a:lstStyle/>
          <a:p>
            <a:r>
              <a:rPr lang="en-US" dirty="0">
                <a:latin typeface="Century Gothic" panose="020B0502020202020204" pitchFamily="34" charset="0"/>
              </a:rPr>
              <a:t>Essential: Ability to work independently, Ability to use own initiative, Excellent understanding of safeguarding issues, Excellent practitioner</a:t>
            </a:r>
          </a:p>
          <a:p>
            <a:r>
              <a:rPr lang="en-US" dirty="0">
                <a:latin typeface="Century Gothic" panose="020B0502020202020204" pitchFamily="34" charset="0"/>
              </a:rPr>
              <a:t>Desirable: Good understanding of the National Curriculum, safeguarding training undertaken, Offsite visit trained.</a:t>
            </a:r>
          </a:p>
        </p:txBody>
      </p:sp>
      <p:sp>
        <p:nvSpPr>
          <p:cNvPr id="28" name="Text Placeholder 27">
            <a:extLst>
              <a:ext uri="{FF2B5EF4-FFF2-40B4-BE49-F238E27FC236}">
                <a16:creationId xmlns:a16="http://schemas.microsoft.com/office/drawing/2014/main" id="{B06F7564-A308-B9A4-841C-8C3D00793CD7}"/>
              </a:ext>
            </a:extLst>
          </p:cNvPr>
          <p:cNvSpPr>
            <a:spLocks noGrp="1"/>
          </p:cNvSpPr>
          <p:nvPr>
            <p:ph type="body" sz="quarter" idx="30"/>
          </p:nvPr>
        </p:nvSpPr>
        <p:spPr/>
        <p:txBody>
          <a:bodyPr/>
          <a:lstStyle/>
          <a:p>
            <a:r>
              <a:rPr lang="en-GB" dirty="0">
                <a:latin typeface="Century Gothic" panose="020B0502020202020204" pitchFamily="34" charset="0"/>
              </a:rPr>
              <a:t>Personal Qualities:</a:t>
            </a:r>
            <a:endParaRPr lang="en-US" dirty="0">
              <a:latin typeface="Century Gothic" panose="020B0502020202020204" pitchFamily="34" charset="0"/>
            </a:endParaRPr>
          </a:p>
        </p:txBody>
      </p:sp>
      <p:sp>
        <p:nvSpPr>
          <p:cNvPr id="29" name="Text Placeholder 28">
            <a:extLst>
              <a:ext uri="{FF2B5EF4-FFF2-40B4-BE49-F238E27FC236}">
                <a16:creationId xmlns:a16="http://schemas.microsoft.com/office/drawing/2014/main" id="{D5430F08-E59F-89D5-4E13-B39336EC14C9}"/>
              </a:ext>
            </a:extLst>
          </p:cNvPr>
          <p:cNvSpPr>
            <a:spLocks noGrp="1"/>
          </p:cNvSpPr>
          <p:nvPr>
            <p:ph type="body" sz="quarter" idx="31"/>
          </p:nvPr>
        </p:nvSpPr>
        <p:spPr/>
        <p:txBody>
          <a:bodyPr/>
          <a:lstStyle/>
          <a:p>
            <a:r>
              <a:rPr lang="en-US" dirty="0">
                <a:latin typeface="Century Gothic" panose="020B0502020202020204" pitchFamily="34" charset="0"/>
              </a:rPr>
              <a:t>Essential: Enthusiasm and a positive outlook, Excellent attendance and punctuality, Responsible, honest and reliable, Good personal organization, Calm under pressure, A willingness to work alongside young children with challenging </a:t>
            </a:r>
            <a:r>
              <a:rPr lang="en-US" dirty="0" err="1">
                <a:latin typeface="Century Gothic" panose="020B0502020202020204" pitchFamily="34" charset="0"/>
              </a:rPr>
              <a:t>behaviour</a:t>
            </a:r>
            <a:r>
              <a:rPr lang="en-US" dirty="0">
                <a:latin typeface="Century Gothic" panose="020B0502020202020204" pitchFamily="34" charset="0"/>
              </a:rPr>
              <a:t>.</a:t>
            </a:r>
          </a:p>
        </p:txBody>
      </p:sp>
    </p:spTree>
    <p:extLst>
      <p:ext uri="{BB962C8B-B14F-4D97-AF65-F5344CB8AC3E}">
        <p14:creationId xmlns:p14="http://schemas.microsoft.com/office/powerpoint/2010/main" val="34778088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4F37B5D6D3EE42B7476ACC46492E03" ma:contentTypeVersion="8" ma:contentTypeDescription="Create a new document." ma:contentTypeScope="" ma:versionID="defc91edb215473cdbc66672046e1d3f">
  <xsd:schema xmlns:xsd="http://www.w3.org/2001/XMLSchema" xmlns:xs="http://www.w3.org/2001/XMLSchema" xmlns:p="http://schemas.microsoft.com/office/2006/metadata/properties" xmlns:ns2="140dd851-4f5c-4ee8-a2f3-08cda41cd214" targetNamespace="http://schemas.microsoft.com/office/2006/metadata/properties" ma:root="true" ma:fieldsID="b2afd39df4d07154d7de11aad32851a1" ns2:_="">
    <xsd:import namespace="140dd851-4f5c-4ee8-a2f3-08cda41cd2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dd851-4f5c-4ee8-a2f3-08cda41cd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CB7AB3-3132-4D10-BB9B-D766A0104C20}">
  <ds:schemaRefs>
    <ds:schemaRef ds:uri="http://schemas.microsoft.com/sharepoint/v3/contenttype/forms"/>
  </ds:schemaRefs>
</ds:datastoreItem>
</file>

<file path=customXml/itemProps2.xml><?xml version="1.0" encoding="utf-8"?>
<ds:datastoreItem xmlns:ds="http://schemas.openxmlformats.org/officeDocument/2006/customXml" ds:itemID="{ACD3B1D3-3EA2-4DD0-B202-EBAC44FB76DF}"/>
</file>

<file path=customXml/itemProps3.xml><?xml version="1.0" encoding="utf-8"?>
<ds:datastoreItem xmlns:ds="http://schemas.openxmlformats.org/officeDocument/2006/customXml" ds:itemID="{158EEF01-4FDC-46A5-8765-296BB66F6C83}">
  <ds:schemaRefs>
    <ds:schemaRef ds:uri="http://schemas.microsoft.com/office/2006/metadata/properties"/>
    <ds:schemaRef ds:uri="http://schemas.microsoft.com/office/infopath/2007/PartnerControls"/>
    <ds:schemaRef ds:uri="63638945-84d8-451c-b7a1-1cf3a3e910f4"/>
    <ds:schemaRef ds:uri="c4aa25d3-6973-4ecd-9c92-b1980ca39746"/>
    <ds:schemaRef ds:uri="4a94ee79-1a45-4876-88aa-a675260ad17b"/>
    <ds:schemaRef ds:uri="1ae2cc32-186b-4601-aae5-00220545437b"/>
    <ds:schemaRef ds:uri="76c1d678-2f14-4657-ab9e-fcbf084a734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21</TotalTime>
  <Words>1928</Words>
  <Application>Microsoft Office PowerPoint</Application>
  <PresentationFormat>A4 Paper (210x297 mm)</PresentationFormat>
  <Paragraphs>172</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Century Gothic</vt:lpstr>
      <vt:lpstr>Poppins</vt:lpstr>
      <vt:lpstr>Office Theme</vt:lpstr>
      <vt:lpstr>Application Pack</vt:lpstr>
      <vt:lpstr>Welcome</vt:lpstr>
      <vt:lpstr>About Us</vt:lpstr>
      <vt:lpstr>Our  Schools</vt:lpstr>
      <vt:lpstr>Staff Benefits</vt:lpstr>
      <vt:lpstr>About the Role</vt:lpstr>
      <vt:lpstr>Job Description</vt:lpstr>
      <vt:lpstr>Job Description cont’d</vt:lpstr>
      <vt:lpstr>Person Specifications</vt:lpstr>
      <vt:lpstr>How to Apply</vt:lpstr>
      <vt:lpstr>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Elise Bennison</dc:creator>
  <cp:lastModifiedBy>Ruth Llewellyn</cp:lastModifiedBy>
  <cp:revision>52</cp:revision>
  <dcterms:created xsi:type="dcterms:W3CDTF">2025-01-16T16:01:30Z</dcterms:created>
  <dcterms:modified xsi:type="dcterms:W3CDTF">2026-03-18T10:32:21Z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0x010100484F37B5D6D3EE42B7476ACC46492E03</vt:lpwstr>
  </property>
  <property fmtid="{D5CDD505-2E9C-101B-9397-08002B2CF9AE}" pid="3" name="MediaServiceImageTags">
    <vt:lpwstr/>
  </property>
</Properties>
</file>