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80" r:id="rId5"/>
    <p:sldId id="282" r:id="rId6"/>
    <p:sldId id="268" r:id="rId7"/>
    <p:sldId id="281" r:id="rId8"/>
    <p:sldId id="272" r:id="rId9"/>
    <p:sldId id="287" r:id="rId10"/>
    <p:sldId id="274" r:id="rId11"/>
    <p:sldId id="285" r:id="rId12"/>
    <p:sldId id="288" r:id="rId13"/>
    <p:sldId id="286" r:id="rId14"/>
    <p:sldId id="276" r:id="rId15"/>
    <p:sldId id="277" r:id="rId16"/>
  </p:sldIdLst>
  <p:sldSz cx="6858000" cy="9906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D0F3"/>
    <a:srgbClr val="064360"/>
    <a:srgbClr val="014360"/>
    <a:srgbClr val="06633B"/>
    <a:srgbClr val="89C157"/>
    <a:srgbClr val="4052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061" autoAdjust="0"/>
  </p:normalViewPr>
  <p:slideViewPr>
    <p:cSldViewPr snapToGrid="0">
      <p:cViewPr varScale="1">
        <p:scale>
          <a:sx n="73" d="100"/>
          <a:sy n="73" d="100"/>
        </p:scale>
        <p:origin x="3258" y="78"/>
      </p:cViewPr>
      <p:guideLst/>
    </p:cSldViewPr>
  </p:slideViewPr>
  <p:outlineViewPr>
    <p:cViewPr>
      <p:scale>
        <a:sx n="33" d="100"/>
        <a:sy n="33" d="100"/>
      </p:scale>
      <p:origin x="0" y="-6416"/>
    </p:cViewPr>
  </p:outlineViewPr>
  <p:notesTextViewPr>
    <p:cViewPr>
      <p:scale>
        <a:sx n="1" d="1"/>
        <a:sy n="1" d="1"/>
      </p:scale>
      <p:origin x="0" y="0"/>
    </p:cViewPr>
  </p:notesTextViewPr>
  <p:notesViewPr>
    <p:cSldViewPr snapToGrid="0">
      <p:cViewPr varScale="1">
        <p:scale>
          <a:sx n="97" d="100"/>
          <a:sy n="97" d="100"/>
        </p:scale>
        <p:origin x="276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i Tombs" userId="87027ee0-57f9-433c-ba49-69e5110cbbdc" providerId="ADAL" clId="{17763519-2ACB-40AF-8D9D-125A6E404A83}"/>
    <pc:docChg chg="undo custSel modSld">
      <pc:chgData name="Jacqui Tombs" userId="87027ee0-57f9-433c-ba49-69e5110cbbdc" providerId="ADAL" clId="{17763519-2ACB-40AF-8D9D-125A6E404A83}" dt="2026-01-27T12:57:46.500" v="340" actId="20577"/>
      <pc:docMkLst>
        <pc:docMk/>
      </pc:docMkLst>
      <pc:sldChg chg="modSp mod">
        <pc:chgData name="Jacqui Tombs" userId="87027ee0-57f9-433c-ba49-69e5110cbbdc" providerId="ADAL" clId="{17763519-2ACB-40AF-8D9D-125A6E404A83}" dt="2026-01-27T12:44:31.412" v="312" actId="20577"/>
        <pc:sldMkLst>
          <pc:docMk/>
          <pc:sldMk cId="1977290873" sldId="276"/>
        </pc:sldMkLst>
        <pc:spChg chg="mod">
          <ac:chgData name="Jacqui Tombs" userId="87027ee0-57f9-433c-ba49-69e5110cbbdc" providerId="ADAL" clId="{17763519-2ACB-40AF-8D9D-125A6E404A83}" dt="2026-01-27T12:44:31.412" v="312" actId="20577"/>
          <ac:spMkLst>
            <pc:docMk/>
            <pc:sldMk cId="1977290873" sldId="276"/>
            <ac:spMk id="14" creationId="{483F36CF-D5C1-9A41-098A-97BF902B474B}"/>
          </ac:spMkLst>
        </pc:spChg>
      </pc:sldChg>
      <pc:sldChg chg="modSp mod">
        <pc:chgData name="Jacqui Tombs" userId="87027ee0-57f9-433c-ba49-69e5110cbbdc" providerId="ADAL" clId="{17763519-2ACB-40AF-8D9D-125A6E404A83}" dt="2026-01-27T12:57:46.500" v="340" actId="20577"/>
        <pc:sldMkLst>
          <pc:docMk/>
          <pc:sldMk cId="2465993698" sldId="280"/>
        </pc:sldMkLst>
        <pc:spChg chg="mod">
          <ac:chgData name="Jacqui Tombs" userId="87027ee0-57f9-433c-ba49-69e5110cbbdc" providerId="ADAL" clId="{17763519-2ACB-40AF-8D9D-125A6E404A83}" dt="2026-01-27T12:57:46.500" v="340" actId="20577"/>
          <ac:spMkLst>
            <pc:docMk/>
            <pc:sldMk cId="2465993698" sldId="280"/>
            <ac:spMk id="49" creationId="{A90CA9F2-8FEB-5140-1BDA-11769C641157}"/>
          </ac:spMkLst>
        </pc:spChg>
      </pc:sldChg>
      <pc:sldChg chg="modSp mod">
        <pc:chgData name="Jacqui Tombs" userId="87027ee0-57f9-433c-ba49-69e5110cbbdc" providerId="ADAL" clId="{17763519-2ACB-40AF-8D9D-125A6E404A83}" dt="2026-01-27T12:45:29.065" v="332" actId="6549"/>
        <pc:sldMkLst>
          <pc:docMk/>
          <pc:sldMk cId="1351429347" sldId="287"/>
        </pc:sldMkLst>
        <pc:spChg chg="mod">
          <ac:chgData name="Jacqui Tombs" userId="87027ee0-57f9-433c-ba49-69e5110cbbdc" providerId="ADAL" clId="{17763519-2ACB-40AF-8D9D-125A6E404A83}" dt="2026-01-27T11:25:42.569" v="269" actId="20577"/>
          <ac:spMkLst>
            <pc:docMk/>
            <pc:sldMk cId="1351429347" sldId="287"/>
            <ac:spMk id="23" creationId="{945CFCD9-2289-8A71-359B-5B0F823933E5}"/>
          </ac:spMkLst>
        </pc:spChg>
        <pc:spChg chg="mod">
          <ac:chgData name="Jacqui Tombs" userId="87027ee0-57f9-433c-ba49-69e5110cbbdc" providerId="ADAL" clId="{17763519-2ACB-40AF-8D9D-125A6E404A83}" dt="2026-01-27T11:25:50.838" v="275" actId="6549"/>
          <ac:spMkLst>
            <pc:docMk/>
            <pc:sldMk cId="1351429347" sldId="287"/>
            <ac:spMk id="25" creationId="{64CCB4FD-7E1C-6D5F-967B-0ABF3FF9304A}"/>
          </ac:spMkLst>
        </pc:spChg>
        <pc:spChg chg="mod">
          <ac:chgData name="Jacqui Tombs" userId="87027ee0-57f9-433c-ba49-69e5110cbbdc" providerId="ADAL" clId="{17763519-2ACB-40AF-8D9D-125A6E404A83}" dt="2026-01-27T12:45:29.065" v="332" actId="6549"/>
          <ac:spMkLst>
            <pc:docMk/>
            <pc:sldMk cId="1351429347" sldId="287"/>
            <ac:spMk id="72" creationId="{B539D0EA-76BD-CC4D-E5C2-ADE2CBB13E0A}"/>
          </ac:spMkLst>
        </pc:spChg>
        <pc:spChg chg="mod">
          <ac:chgData name="Jacqui Tombs" userId="87027ee0-57f9-433c-ba49-69e5110cbbdc" providerId="ADAL" clId="{17763519-2ACB-40AF-8D9D-125A6E404A83}" dt="2026-01-27T12:45:25.213" v="331" actId="6549"/>
          <ac:spMkLst>
            <pc:docMk/>
            <pc:sldMk cId="1351429347" sldId="287"/>
            <ac:spMk id="74" creationId="{C1658371-DD8F-8F73-F8B9-532A96D1ADC4}"/>
          </ac:spMkLst>
        </pc:spChg>
      </pc:sldChg>
    </pc:docChg>
  </pc:docChgLst>
  <pc:docChgLst>
    <pc:chgData name="Kam Nijjar" userId="d8098e98-2a07-44f4-a6c8-ac4472c7ae1d" providerId="ADAL" clId="{9D32C427-3803-48E3-A09F-0C06716B829E}"/>
    <pc:docChg chg="modSld">
      <pc:chgData name="Kam Nijjar" userId="d8098e98-2a07-44f4-a6c8-ac4472c7ae1d" providerId="ADAL" clId="{9D32C427-3803-48E3-A09F-0C06716B829E}" dt="2026-01-19T12:35:54.333" v="122" actId="20577"/>
      <pc:docMkLst>
        <pc:docMk/>
      </pc:docMkLst>
      <pc:sldChg chg="modSp mod">
        <pc:chgData name="Kam Nijjar" userId="d8098e98-2a07-44f4-a6c8-ac4472c7ae1d" providerId="ADAL" clId="{9D32C427-3803-48E3-A09F-0C06716B829E}" dt="2026-01-19T12:35:54.333" v="122" actId="20577"/>
        <pc:sldMkLst>
          <pc:docMk/>
          <pc:sldMk cId="2949477086" sldId="274"/>
        </pc:sldMkLst>
        <pc:spChg chg="mod">
          <ac:chgData name="Kam Nijjar" userId="d8098e98-2a07-44f4-a6c8-ac4472c7ae1d" providerId="ADAL" clId="{9D32C427-3803-48E3-A09F-0C06716B829E}" dt="2026-01-19T12:35:54.333" v="122" actId="20577"/>
          <ac:spMkLst>
            <pc:docMk/>
            <pc:sldMk cId="2949477086" sldId="274"/>
            <ac:spMk id="4" creationId="{A2A701C6-351C-DE70-5848-92ADEDACC19F}"/>
          </ac:spMkLst>
        </pc:spChg>
      </pc:sldChg>
      <pc:sldChg chg="modSp mod">
        <pc:chgData name="Kam Nijjar" userId="d8098e98-2a07-44f4-a6c8-ac4472c7ae1d" providerId="ADAL" clId="{9D32C427-3803-48E3-A09F-0C06716B829E}" dt="2026-01-19T12:35:20.227" v="114" actId="20577"/>
        <pc:sldMkLst>
          <pc:docMk/>
          <pc:sldMk cId="1977290873" sldId="276"/>
        </pc:sldMkLst>
        <pc:spChg chg="mod">
          <ac:chgData name="Kam Nijjar" userId="d8098e98-2a07-44f4-a6c8-ac4472c7ae1d" providerId="ADAL" clId="{9D32C427-3803-48E3-A09F-0C06716B829E}" dt="2026-01-19T12:35:20.227" v="114" actId="20577"/>
          <ac:spMkLst>
            <pc:docMk/>
            <pc:sldMk cId="1977290873" sldId="276"/>
            <ac:spMk id="14" creationId="{483F36CF-D5C1-9A41-098A-97BF902B474B}"/>
          </ac:spMkLst>
        </pc:spChg>
      </pc:sldChg>
      <pc:sldChg chg="modSp mod">
        <pc:chgData name="Kam Nijjar" userId="d8098e98-2a07-44f4-a6c8-ac4472c7ae1d" providerId="ADAL" clId="{9D32C427-3803-48E3-A09F-0C06716B829E}" dt="2026-01-08T16:11:08.287" v="29" actId="6549"/>
        <pc:sldMkLst>
          <pc:docMk/>
          <pc:sldMk cId="2465993698" sldId="280"/>
        </pc:sldMkLst>
        <pc:spChg chg="mod">
          <ac:chgData name="Kam Nijjar" userId="d8098e98-2a07-44f4-a6c8-ac4472c7ae1d" providerId="ADAL" clId="{9D32C427-3803-48E3-A09F-0C06716B829E}" dt="2026-01-08T16:11:08.287" v="29" actId="6549"/>
          <ac:spMkLst>
            <pc:docMk/>
            <pc:sldMk cId="2465993698" sldId="280"/>
            <ac:spMk id="49" creationId="{A90CA9F2-8FEB-5140-1BDA-11769C641157}"/>
          </ac:spMkLst>
        </pc:spChg>
      </pc:sldChg>
      <pc:sldChg chg="modSp mod">
        <pc:chgData name="Kam Nijjar" userId="d8098e98-2a07-44f4-a6c8-ac4472c7ae1d" providerId="ADAL" clId="{9D32C427-3803-48E3-A09F-0C06716B829E}" dt="2026-01-08T16:13:56.595" v="82" actId="207"/>
        <pc:sldMkLst>
          <pc:docMk/>
          <pc:sldMk cId="1351429347" sldId="287"/>
        </pc:sldMkLst>
        <pc:spChg chg="mod">
          <ac:chgData name="Kam Nijjar" userId="d8098e98-2a07-44f4-a6c8-ac4472c7ae1d" providerId="ADAL" clId="{9D32C427-3803-48E3-A09F-0C06716B829E}" dt="2026-01-08T16:13:56.595" v="82" actId="207"/>
          <ac:spMkLst>
            <pc:docMk/>
            <pc:sldMk cId="1351429347" sldId="287"/>
            <ac:spMk id="74" creationId="{C1658371-DD8F-8F73-F8B9-532A96D1AD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9A87F9-068F-1CDD-884B-423F048B2509}"/>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28FBC3-8982-0177-C2A2-24E6D782F499}"/>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F5B91F78-33CA-8144-9540-01E59F9F3A72}" type="datetimeFigureOut">
              <a:rPr lang="en-US" smtClean="0"/>
              <a:t>1/27/2026</a:t>
            </a:fld>
            <a:endParaRPr lang="en-US"/>
          </a:p>
        </p:txBody>
      </p:sp>
      <p:sp>
        <p:nvSpPr>
          <p:cNvPr id="4" name="Footer Placeholder 3">
            <a:extLst>
              <a:ext uri="{FF2B5EF4-FFF2-40B4-BE49-F238E27FC236}">
                <a16:creationId xmlns:a16="http://schemas.microsoft.com/office/drawing/2014/main" id="{AC620C51-3467-72A7-35E7-66EDB899A947}"/>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BE9076-304A-F7BA-8D5A-41D291BC6ACD}"/>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13AE62CA-7123-2E40-B749-9045FA8ADD07}" type="slidenum">
              <a:rPr lang="en-US" smtClean="0"/>
              <a:t>‹#›</a:t>
            </a:fld>
            <a:endParaRPr lang="en-US"/>
          </a:p>
        </p:txBody>
      </p:sp>
    </p:spTree>
    <p:extLst>
      <p:ext uri="{BB962C8B-B14F-4D97-AF65-F5344CB8AC3E}">
        <p14:creationId xmlns:p14="http://schemas.microsoft.com/office/powerpoint/2010/main" val="191615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727EBDD-97DC-B541-AD2D-FAB15A6E844D}" type="datetimeFigureOut">
              <a:rPr lang="en-US" smtClean="0"/>
              <a:t>1/27/2026</a:t>
            </a:fld>
            <a:endParaRPr lang="en-US"/>
          </a:p>
        </p:txBody>
      </p:sp>
      <p:sp>
        <p:nvSpPr>
          <p:cNvPr id="4" name="Slide Image Placeholder 3"/>
          <p:cNvSpPr>
            <a:spLocks noGrp="1" noRot="1" noChangeAspect="1"/>
          </p:cNvSpPr>
          <p:nvPr>
            <p:ph type="sldImg" idx="2"/>
          </p:nvPr>
        </p:nvSpPr>
        <p:spPr>
          <a:xfrm>
            <a:off x="2239963" y="1241425"/>
            <a:ext cx="2319337"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A822E589-185D-0144-9067-44DD29D03E35}" type="slidenum">
              <a:rPr lang="en-US" smtClean="0"/>
              <a:t>‹#›</a:t>
            </a:fld>
            <a:endParaRPr lang="en-US"/>
          </a:p>
        </p:txBody>
      </p:sp>
    </p:spTree>
    <p:extLst>
      <p:ext uri="{BB962C8B-B14F-4D97-AF65-F5344CB8AC3E}">
        <p14:creationId xmlns:p14="http://schemas.microsoft.com/office/powerpoint/2010/main" val="180633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2E589-185D-0144-9067-44DD29D03E35}" type="slidenum">
              <a:rPr lang="en-US" smtClean="0"/>
              <a:t>1</a:t>
            </a:fld>
            <a:endParaRPr lang="en-US"/>
          </a:p>
        </p:txBody>
      </p:sp>
    </p:spTree>
    <p:extLst>
      <p:ext uri="{BB962C8B-B14F-4D97-AF65-F5344CB8AC3E}">
        <p14:creationId xmlns:p14="http://schemas.microsoft.com/office/powerpoint/2010/main" val="28714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11</a:t>
            </a:fld>
            <a:endParaRPr lang="en-US"/>
          </a:p>
        </p:txBody>
      </p:sp>
    </p:spTree>
    <p:extLst>
      <p:ext uri="{BB962C8B-B14F-4D97-AF65-F5344CB8AC3E}">
        <p14:creationId xmlns:p14="http://schemas.microsoft.com/office/powerpoint/2010/main" val="3455986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12</a:t>
            </a:fld>
            <a:endParaRPr lang="en-US"/>
          </a:p>
        </p:txBody>
      </p:sp>
    </p:spTree>
    <p:extLst>
      <p:ext uri="{BB962C8B-B14F-4D97-AF65-F5344CB8AC3E}">
        <p14:creationId xmlns:p14="http://schemas.microsoft.com/office/powerpoint/2010/main" val="330690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2E589-185D-0144-9067-44DD29D03E35}" type="slidenum">
              <a:rPr lang="en-US" smtClean="0"/>
              <a:t>3</a:t>
            </a:fld>
            <a:endParaRPr lang="en-US"/>
          </a:p>
        </p:txBody>
      </p:sp>
    </p:spTree>
    <p:extLst>
      <p:ext uri="{BB962C8B-B14F-4D97-AF65-F5344CB8AC3E}">
        <p14:creationId xmlns:p14="http://schemas.microsoft.com/office/powerpoint/2010/main" val="145072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2E589-185D-0144-9067-44DD29D03E35}" type="slidenum">
              <a:rPr lang="en-US" smtClean="0"/>
              <a:t>4</a:t>
            </a:fld>
            <a:endParaRPr lang="en-US"/>
          </a:p>
        </p:txBody>
      </p:sp>
    </p:spTree>
    <p:extLst>
      <p:ext uri="{BB962C8B-B14F-4D97-AF65-F5344CB8AC3E}">
        <p14:creationId xmlns:p14="http://schemas.microsoft.com/office/powerpoint/2010/main" val="195368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5</a:t>
            </a:fld>
            <a:endParaRPr lang="en-US"/>
          </a:p>
        </p:txBody>
      </p:sp>
    </p:spTree>
    <p:extLst>
      <p:ext uri="{BB962C8B-B14F-4D97-AF65-F5344CB8AC3E}">
        <p14:creationId xmlns:p14="http://schemas.microsoft.com/office/powerpoint/2010/main" val="178090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6</a:t>
            </a:fld>
            <a:endParaRPr lang="en-US"/>
          </a:p>
        </p:txBody>
      </p:sp>
    </p:spTree>
    <p:extLst>
      <p:ext uri="{BB962C8B-B14F-4D97-AF65-F5344CB8AC3E}">
        <p14:creationId xmlns:p14="http://schemas.microsoft.com/office/powerpoint/2010/main" val="369176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7</a:t>
            </a:fld>
            <a:endParaRPr lang="en-US"/>
          </a:p>
        </p:txBody>
      </p:sp>
    </p:spTree>
    <p:extLst>
      <p:ext uri="{BB962C8B-B14F-4D97-AF65-F5344CB8AC3E}">
        <p14:creationId xmlns:p14="http://schemas.microsoft.com/office/powerpoint/2010/main" val="258581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850C0-9F96-EFBD-CD2A-308750FF9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0EFFE-AACE-5F1D-00DC-CD7BAE082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12CA99-E93C-2DB9-9B1B-23366F7639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18D3E6-3926-1098-0001-3E8C0C9940B6}"/>
              </a:ext>
            </a:extLst>
          </p:cNvPr>
          <p:cNvSpPr>
            <a:spLocks noGrp="1"/>
          </p:cNvSpPr>
          <p:nvPr>
            <p:ph type="sldNum" sz="quarter" idx="5"/>
          </p:nvPr>
        </p:nvSpPr>
        <p:spPr/>
        <p:txBody>
          <a:bodyPr/>
          <a:lstStyle/>
          <a:p>
            <a:fld id="{A822E589-185D-0144-9067-44DD29D03E35}" type="slidenum">
              <a:rPr lang="en-US" smtClean="0"/>
              <a:t>8</a:t>
            </a:fld>
            <a:endParaRPr lang="en-US"/>
          </a:p>
        </p:txBody>
      </p:sp>
    </p:spTree>
    <p:extLst>
      <p:ext uri="{BB962C8B-B14F-4D97-AF65-F5344CB8AC3E}">
        <p14:creationId xmlns:p14="http://schemas.microsoft.com/office/powerpoint/2010/main" val="309535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6309-F71A-E89F-D7E5-C17249A3D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4EB01-7363-68E0-392B-B458BFB38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05B14-D586-F7FF-4EE7-DD0E63A520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44B90D-8BC5-CD95-2282-51431F625637}"/>
              </a:ext>
            </a:extLst>
          </p:cNvPr>
          <p:cNvSpPr>
            <a:spLocks noGrp="1"/>
          </p:cNvSpPr>
          <p:nvPr>
            <p:ph type="sldNum" sz="quarter" idx="5"/>
          </p:nvPr>
        </p:nvSpPr>
        <p:spPr/>
        <p:txBody>
          <a:bodyPr/>
          <a:lstStyle/>
          <a:p>
            <a:fld id="{A822E589-185D-0144-9067-44DD29D03E35}" type="slidenum">
              <a:rPr lang="en-US" smtClean="0"/>
              <a:t>9</a:t>
            </a:fld>
            <a:endParaRPr lang="en-US"/>
          </a:p>
        </p:txBody>
      </p:sp>
    </p:spTree>
    <p:extLst>
      <p:ext uri="{BB962C8B-B14F-4D97-AF65-F5344CB8AC3E}">
        <p14:creationId xmlns:p14="http://schemas.microsoft.com/office/powerpoint/2010/main" val="247108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81536-557F-2F30-3840-BEEE98BA1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F4327-572E-DD8B-C04E-C96DDFFE1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AFE8A-8F8A-9336-5741-32461DF594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B52B43-9140-16E0-5E57-4D8E5D6CE09E}"/>
              </a:ext>
            </a:extLst>
          </p:cNvPr>
          <p:cNvSpPr>
            <a:spLocks noGrp="1"/>
          </p:cNvSpPr>
          <p:nvPr>
            <p:ph type="sldNum" sz="quarter" idx="5"/>
          </p:nvPr>
        </p:nvSpPr>
        <p:spPr/>
        <p:txBody>
          <a:bodyPr/>
          <a:lstStyle/>
          <a:p>
            <a:fld id="{A822E589-185D-0144-9067-44DD29D03E35}" type="slidenum">
              <a:rPr lang="en-US" smtClean="0"/>
              <a:t>10</a:t>
            </a:fld>
            <a:endParaRPr lang="en-US"/>
          </a:p>
        </p:txBody>
      </p:sp>
    </p:spTree>
    <p:extLst>
      <p:ext uri="{BB962C8B-B14F-4D97-AF65-F5344CB8AC3E}">
        <p14:creationId xmlns:p14="http://schemas.microsoft.com/office/powerpoint/2010/main" val="1316171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educationmutual.co.uk/service/healthcare-and-wellbein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lgpsmember.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Image">
            <a:extLst>
              <a:ext uri="{FF2B5EF4-FFF2-40B4-BE49-F238E27FC236}">
                <a16:creationId xmlns:a16="http://schemas.microsoft.com/office/drawing/2014/main" id="{8180FF04-E9DA-E881-9D3B-9BE7C9566A33}"/>
              </a:ext>
              <a:ext uri="{C183D7F6-B498-43B3-948B-1728B52AA6E4}">
                <adec:decorative xmlns:adec="http://schemas.microsoft.com/office/drawing/2017/decorative" val="1"/>
              </a:ext>
            </a:extLst>
          </p:cNvPr>
          <p:cNvSpPr>
            <a:spLocks noGrp="1"/>
          </p:cNvSpPr>
          <p:nvPr>
            <p:ph type="pic" sz="quarter" idx="10" hasCustomPrompt="1"/>
          </p:nvPr>
        </p:nvSpPr>
        <p:spPr>
          <a:xfrm>
            <a:off x="0" y="4492861"/>
            <a:ext cx="6866954" cy="5413139"/>
          </a:xfrm>
          <a:custGeom>
            <a:avLst/>
            <a:gdLst>
              <a:gd name="connsiteX0" fmla="*/ 0 w 6858000"/>
              <a:gd name="connsiteY0" fmla="*/ 685403 h 5483225"/>
              <a:gd name="connsiteX1" fmla="*/ 6858000 w 6858000"/>
              <a:gd name="connsiteY1" fmla="*/ 685403 h 5483225"/>
              <a:gd name="connsiteX2" fmla="*/ 6858000 w 6858000"/>
              <a:gd name="connsiteY2" fmla="*/ 4797822 h 5483225"/>
              <a:gd name="connsiteX3" fmla="*/ 0 w 6858000"/>
              <a:gd name="connsiteY3" fmla="*/ 4797822 h 5483225"/>
              <a:gd name="connsiteX4" fmla="*/ 0 w 6858000"/>
              <a:gd name="connsiteY4" fmla="*/ 685403 h 5483225"/>
              <a:gd name="connsiteX0" fmla="*/ 0 w 6858000"/>
              <a:gd name="connsiteY0" fmla="*/ 659530 h 5603222"/>
              <a:gd name="connsiteX1" fmla="*/ 6858000 w 6858000"/>
              <a:gd name="connsiteY1" fmla="*/ 659530 h 5603222"/>
              <a:gd name="connsiteX2" fmla="*/ 6858000 w 6858000"/>
              <a:gd name="connsiteY2" fmla="*/ 4771949 h 5603222"/>
              <a:gd name="connsiteX3" fmla="*/ 16625 w 6858000"/>
              <a:gd name="connsiteY3" fmla="*/ 5603222 h 5603222"/>
              <a:gd name="connsiteX4" fmla="*/ 0 w 6858000"/>
              <a:gd name="connsiteY4" fmla="*/ 659530 h 5603222"/>
              <a:gd name="connsiteX0" fmla="*/ 0 w 6858000"/>
              <a:gd name="connsiteY0" fmla="*/ 659530 h 6067451"/>
              <a:gd name="connsiteX1" fmla="*/ 6858000 w 6858000"/>
              <a:gd name="connsiteY1" fmla="*/ 659530 h 6067451"/>
              <a:gd name="connsiteX2" fmla="*/ 6858000 w 6858000"/>
              <a:gd name="connsiteY2" fmla="*/ 4771949 h 6067451"/>
              <a:gd name="connsiteX3" fmla="*/ 16625 w 6858000"/>
              <a:gd name="connsiteY3" fmla="*/ 5603222 h 6067451"/>
              <a:gd name="connsiteX4" fmla="*/ 0 w 6858000"/>
              <a:gd name="connsiteY4" fmla="*/ 659530 h 6067451"/>
              <a:gd name="connsiteX0" fmla="*/ 0 w 6858000"/>
              <a:gd name="connsiteY0" fmla="*/ 659530 h 5604396"/>
              <a:gd name="connsiteX1" fmla="*/ 6858000 w 6858000"/>
              <a:gd name="connsiteY1" fmla="*/ 659530 h 5604396"/>
              <a:gd name="connsiteX2" fmla="*/ 6858000 w 6858000"/>
              <a:gd name="connsiteY2" fmla="*/ 4771949 h 5604396"/>
              <a:gd name="connsiteX3" fmla="*/ 16625 w 6858000"/>
              <a:gd name="connsiteY3" fmla="*/ 5603222 h 5604396"/>
              <a:gd name="connsiteX4" fmla="*/ 0 w 6858000"/>
              <a:gd name="connsiteY4" fmla="*/ 659530 h 5604396"/>
              <a:gd name="connsiteX0" fmla="*/ 0 w 6858000"/>
              <a:gd name="connsiteY0" fmla="*/ 659530 h 5725434"/>
              <a:gd name="connsiteX1" fmla="*/ 6858000 w 6858000"/>
              <a:gd name="connsiteY1" fmla="*/ 659530 h 5725434"/>
              <a:gd name="connsiteX2" fmla="*/ 6858000 w 6858000"/>
              <a:gd name="connsiteY2" fmla="*/ 5486844 h 5725434"/>
              <a:gd name="connsiteX3" fmla="*/ 16625 w 6858000"/>
              <a:gd name="connsiteY3" fmla="*/ 5603222 h 5725434"/>
              <a:gd name="connsiteX4" fmla="*/ 0 w 6858000"/>
              <a:gd name="connsiteY4" fmla="*/ 659530 h 5725434"/>
              <a:gd name="connsiteX0" fmla="*/ 0 w 6858000"/>
              <a:gd name="connsiteY0" fmla="*/ 659530 h 5606983"/>
              <a:gd name="connsiteX1" fmla="*/ 6858000 w 6858000"/>
              <a:gd name="connsiteY1" fmla="*/ 659530 h 5606983"/>
              <a:gd name="connsiteX2" fmla="*/ 6858000 w 6858000"/>
              <a:gd name="connsiteY2" fmla="*/ 5486844 h 5606983"/>
              <a:gd name="connsiteX3" fmla="*/ 16625 w 6858000"/>
              <a:gd name="connsiteY3" fmla="*/ 5603222 h 5606983"/>
              <a:gd name="connsiteX4" fmla="*/ 0 w 6858000"/>
              <a:gd name="connsiteY4" fmla="*/ 659530 h 5606983"/>
              <a:gd name="connsiteX0" fmla="*/ 1 w 6858001"/>
              <a:gd name="connsiteY0" fmla="*/ 659530 h 5486844"/>
              <a:gd name="connsiteX1" fmla="*/ 6858001 w 6858001"/>
              <a:gd name="connsiteY1" fmla="*/ 659530 h 5486844"/>
              <a:gd name="connsiteX2" fmla="*/ 6858001 w 6858001"/>
              <a:gd name="connsiteY2" fmla="*/ 5486844 h 5486844"/>
              <a:gd name="connsiteX3" fmla="*/ 0 w 6858001"/>
              <a:gd name="connsiteY3" fmla="*/ 5470218 h 5486844"/>
              <a:gd name="connsiteX4" fmla="*/ 1 w 6858001"/>
              <a:gd name="connsiteY4" fmla="*/ 659530 h 5486844"/>
              <a:gd name="connsiteX0" fmla="*/ 0 w 6870357"/>
              <a:gd name="connsiteY0" fmla="*/ 638893 h 5651559"/>
              <a:gd name="connsiteX1" fmla="*/ 6870357 w 6870357"/>
              <a:gd name="connsiteY1" fmla="*/ 824245 h 5651559"/>
              <a:gd name="connsiteX2" fmla="*/ 6870357 w 6870357"/>
              <a:gd name="connsiteY2" fmla="*/ 5651559 h 5651559"/>
              <a:gd name="connsiteX3" fmla="*/ 12356 w 6870357"/>
              <a:gd name="connsiteY3" fmla="*/ 5634933 h 5651559"/>
              <a:gd name="connsiteX4" fmla="*/ 0 w 6870357"/>
              <a:gd name="connsiteY4" fmla="*/ 638893 h 5651559"/>
              <a:gd name="connsiteX0" fmla="*/ 0 w 6870357"/>
              <a:gd name="connsiteY0" fmla="*/ 312364 h 5325030"/>
              <a:gd name="connsiteX1" fmla="*/ 6870357 w 6870357"/>
              <a:gd name="connsiteY1" fmla="*/ 497716 h 5325030"/>
              <a:gd name="connsiteX2" fmla="*/ 6870357 w 6870357"/>
              <a:gd name="connsiteY2" fmla="*/ 5325030 h 5325030"/>
              <a:gd name="connsiteX3" fmla="*/ 12356 w 6870357"/>
              <a:gd name="connsiteY3" fmla="*/ 5308404 h 5325030"/>
              <a:gd name="connsiteX4" fmla="*/ 0 w 6870357"/>
              <a:gd name="connsiteY4" fmla="*/ 312364 h 5325030"/>
              <a:gd name="connsiteX0" fmla="*/ 0 w 6870357"/>
              <a:gd name="connsiteY0" fmla="*/ 251639 h 5264305"/>
              <a:gd name="connsiteX1" fmla="*/ 6858000 w 6870357"/>
              <a:gd name="connsiteY1" fmla="*/ 1536742 h 5264305"/>
              <a:gd name="connsiteX2" fmla="*/ 6870357 w 6870357"/>
              <a:gd name="connsiteY2" fmla="*/ 5264305 h 5264305"/>
              <a:gd name="connsiteX3" fmla="*/ 12356 w 6870357"/>
              <a:gd name="connsiteY3" fmla="*/ 5247679 h 5264305"/>
              <a:gd name="connsiteX4" fmla="*/ 0 w 6870357"/>
              <a:gd name="connsiteY4" fmla="*/ 251639 h 5264305"/>
              <a:gd name="connsiteX0" fmla="*/ 0 w 6870357"/>
              <a:gd name="connsiteY0" fmla="*/ 437631 h 5450297"/>
              <a:gd name="connsiteX1" fmla="*/ 6858000 w 6870357"/>
              <a:gd name="connsiteY1" fmla="*/ 1722734 h 5450297"/>
              <a:gd name="connsiteX2" fmla="*/ 6870357 w 6870357"/>
              <a:gd name="connsiteY2" fmla="*/ 5450297 h 5450297"/>
              <a:gd name="connsiteX3" fmla="*/ 12356 w 6870357"/>
              <a:gd name="connsiteY3" fmla="*/ 5433671 h 5450297"/>
              <a:gd name="connsiteX4" fmla="*/ 0 w 6870357"/>
              <a:gd name="connsiteY4" fmla="*/ 437631 h 5450297"/>
              <a:gd name="connsiteX0" fmla="*/ 0 w 6879065"/>
              <a:gd name="connsiteY0" fmla="*/ 430993 h 5495911"/>
              <a:gd name="connsiteX1" fmla="*/ 6866708 w 6879065"/>
              <a:gd name="connsiteY1" fmla="*/ 1768348 h 5495911"/>
              <a:gd name="connsiteX2" fmla="*/ 6879065 w 6879065"/>
              <a:gd name="connsiteY2" fmla="*/ 5495911 h 5495911"/>
              <a:gd name="connsiteX3" fmla="*/ 21064 w 6879065"/>
              <a:gd name="connsiteY3" fmla="*/ 5479285 h 5495911"/>
              <a:gd name="connsiteX4" fmla="*/ 0 w 6879065"/>
              <a:gd name="connsiteY4" fmla="*/ 430993 h 5495911"/>
              <a:gd name="connsiteX0" fmla="*/ 0 w 6879065"/>
              <a:gd name="connsiteY0" fmla="*/ 361573 h 5426491"/>
              <a:gd name="connsiteX1" fmla="*/ 6866708 w 6879065"/>
              <a:gd name="connsiteY1" fmla="*/ 1698928 h 5426491"/>
              <a:gd name="connsiteX2" fmla="*/ 6879065 w 6879065"/>
              <a:gd name="connsiteY2" fmla="*/ 5426491 h 5426491"/>
              <a:gd name="connsiteX3" fmla="*/ 21064 w 6879065"/>
              <a:gd name="connsiteY3" fmla="*/ 5409865 h 5426491"/>
              <a:gd name="connsiteX4" fmla="*/ 0 w 6879065"/>
              <a:gd name="connsiteY4" fmla="*/ 361573 h 5426491"/>
              <a:gd name="connsiteX0" fmla="*/ 0 w 6879065"/>
              <a:gd name="connsiteY0" fmla="*/ 366222 h 5431140"/>
              <a:gd name="connsiteX1" fmla="*/ 6866708 w 6879065"/>
              <a:gd name="connsiteY1" fmla="*/ 1703577 h 5431140"/>
              <a:gd name="connsiteX2" fmla="*/ 6879065 w 6879065"/>
              <a:gd name="connsiteY2" fmla="*/ 5431140 h 5431140"/>
              <a:gd name="connsiteX3" fmla="*/ 21064 w 6879065"/>
              <a:gd name="connsiteY3" fmla="*/ 5414514 h 5431140"/>
              <a:gd name="connsiteX4" fmla="*/ 0 w 6879065"/>
              <a:gd name="connsiteY4" fmla="*/ 366222 h 5431140"/>
              <a:gd name="connsiteX0" fmla="*/ 0 w 6879065"/>
              <a:gd name="connsiteY0" fmla="*/ 355879 h 5420797"/>
              <a:gd name="connsiteX1" fmla="*/ 6866708 w 6879065"/>
              <a:gd name="connsiteY1" fmla="*/ 1693234 h 5420797"/>
              <a:gd name="connsiteX2" fmla="*/ 6879065 w 6879065"/>
              <a:gd name="connsiteY2" fmla="*/ 5420797 h 5420797"/>
              <a:gd name="connsiteX3" fmla="*/ 21064 w 6879065"/>
              <a:gd name="connsiteY3" fmla="*/ 5404171 h 5420797"/>
              <a:gd name="connsiteX4" fmla="*/ 0 w 6879065"/>
              <a:gd name="connsiteY4" fmla="*/ 355879 h 5420797"/>
              <a:gd name="connsiteX0" fmla="*/ 0 w 6879065"/>
              <a:gd name="connsiteY0" fmla="*/ 367325 h 5432243"/>
              <a:gd name="connsiteX1" fmla="*/ 6866708 w 6879065"/>
              <a:gd name="connsiteY1" fmla="*/ 1704680 h 5432243"/>
              <a:gd name="connsiteX2" fmla="*/ 6879065 w 6879065"/>
              <a:gd name="connsiteY2" fmla="*/ 5432243 h 5432243"/>
              <a:gd name="connsiteX3" fmla="*/ 21064 w 6879065"/>
              <a:gd name="connsiteY3" fmla="*/ 5415617 h 5432243"/>
              <a:gd name="connsiteX4" fmla="*/ 0 w 6879065"/>
              <a:gd name="connsiteY4" fmla="*/ 367325 h 5432243"/>
              <a:gd name="connsiteX0" fmla="*/ 0 w 6866954"/>
              <a:gd name="connsiteY0" fmla="*/ 365102 h 5448187"/>
              <a:gd name="connsiteX1" fmla="*/ 6854597 w 6866954"/>
              <a:gd name="connsiteY1" fmla="*/ 1720624 h 5448187"/>
              <a:gd name="connsiteX2" fmla="*/ 6866954 w 6866954"/>
              <a:gd name="connsiteY2" fmla="*/ 5448187 h 5448187"/>
              <a:gd name="connsiteX3" fmla="*/ 8953 w 6866954"/>
              <a:gd name="connsiteY3" fmla="*/ 5431561 h 5448187"/>
              <a:gd name="connsiteX4" fmla="*/ 0 w 6866954"/>
              <a:gd name="connsiteY4" fmla="*/ 365102 h 5448187"/>
              <a:gd name="connsiteX0" fmla="*/ 0 w 6866954"/>
              <a:gd name="connsiteY0" fmla="*/ 314697 h 5397782"/>
              <a:gd name="connsiteX1" fmla="*/ 6854597 w 6866954"/>
              <a:gd name="connsiteY1" fmla="*/ 1670219 h 5397782"/>
              <a:gd name="connsiteX2" fmla="*/ 6866954 w 6866954"/>
              <a:gd name="connsiteY2" fmla="*/ 5397782 h 5397782"/>
              <a:gd name="connsiteX3" fmla="*/ 8953 w 6866954"/>
              <a:gd name="connsiteY3" fmla="*/ 5381156 h 5397782"/>
              <a:gd name="connsiteX4" fmla="*/ 0 w 6866954"/>
              <a:gd name="connsiteY4" fmla="*/ 314697 h 5397782"/>
              <a:gd name="connsiteX0" fmla="*/ 0 w 6866954"/>
              <a:gd name="connsiteY0" fmla="*/ 309303 h 5392388"/>
              <a:gd name="connsiteX1" fmla="*/ 6866708 w 6866954"/>
              <a:gd name="connsiteY1" fmla="*/ 1713270 h 5392388"/>
              <a:gd name="connsiteX2" fmla="*/ 6866954 w 6866954"/>
              <a:gd name="connsiteY2" fmla="*/ 5392388 h 5392388"/>
              <a:gd name="connsiteX3" fmla="*/ 8953 w 6866954"/>
              <a:gd name="connsiteY3" fmla="*/ 5375762 h 5392388"/>
              <a:gd name="connsiteX4" fmla="*/ 0 w 6866954"/>
              <a:gd name="connsiteY4" fmla="*/ 309303 h 5392388"/>
              <a:gd name="connsiteX0" fmla="*/ 0 w 6866954"/>
              <a:gd name="connsiteY0" fmla="*/ 319987 h 5403072"/>
              <a:gd name="connsiteX1" fmla="*/ 6866708 w 6866954"/>
              <a:gd name="connsiteY1" fmla="*/ 1723954 h 5403072"/>
              <a:gd name="connsiteX2" fmla="*/ 6866954 w 6866954"/>
              <a:gd name="connsiteY2" fmla="*/ 5403072 h 5403072"/>
              <a:gd name="connsiteX3" fmla="*/ 8953 w 6866954"/>
              <a:gd name="connsiteY3" fmla="*/ 5386446 h 5403072"/>
              <a:gd name="connsiteX4" fmla="*/ 0 w 6866954"/>
              <a:gd name="connsiteY4" fmla="*/ 319987 h 5403072"/>
              <a:gd name="connsiteX0" fmla="*/ 0 w 6866954"/>
              <a:gd name="connsiteY0" fmla="*/ 325506 h 5408591"/>
              <a:gd name="connsiteX1" fmla="*/ 6866708 w 6866954"/>
              <a:gd name="connsiteY1" fmla="*/ 1682879 h 5408591"/>
              <a:gd name="connsiteX2" fmla="*/ 6866954 w 6866954"/>
              <a:gd name="connsiteY2" fmla="*/ 5408591 h 5408591"/>
              <a:gd name="connsiteX3" fmla="*/ 8953 w 6866954"/>
              <a:gd name="connsiteY3" fmla="*/ 5391965 h 5408591"/>
              <a:gd name="connsiteX4" fmla="*/ 0 w 6866954"/>
              <a:gd name="connsiteY4" fmla="*/ 325506 h 5408591"/>
              <a:gd name="connsiteX0" fmla="*/ 0 w 6866954"/>
              <a:gd name="connsiteY0" fmla="*/ 330054 h 5413139"/>
              <a:gd name="connsiteX1" fmla="*/ 6866708 w 6866954"/>
              <a:gd name="connsiteY1" fmla="*/ 1687427 h 5413139"/>
              <a:gd name="connsiteX2" fmla="*/ 6866954 w 6866954"/>
              <a:gd name="connsiteY2" fmla="*/ 5413139 h 5413139"/>
              <a:gd name="connsiteX3" fmla="*/ 8953 w 6866954"/>
              <a:gd name="connsiteY3" fmla="*/ 5396513 h 5413139"/>
              <a:gd name="connsiteX4" fmla="*/ 0 w 6866954"/>
              <a:gd name="connsiteY4" fmla="*/ 330054 h 5413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954" h="5413139">
                <a:moveTo>
                  <a:pt x="0" y="330054"/>
                </a:moveTo>
                <a:cubicBezTo>
                  <a:pt x="3648531" y="-737470"/>
                  <a:pt x="4147814" y="1073068"/>
                  <a:pt x="6866708" y="1687427"/>
                </a:cubicBezTo>
                <a:lnTo>
                  <a:pt x="6866954" y="5413139"/>
                </a:lnTo>
                <a:lnTo>
                  <a:pt x="8953" y="5396513"/>
                </a:lnTo>
                <a:cubicBezTo>
                  <a:pt x="8953" y="4025707"/>
                  <a:pt x="0" y="1700860"/>
                  <a:pt x="0" y="330054"/>
                </a:cubicBezTo>
                <a:close/>
              </a:path>
            </a:pathLst>
          </a:custGeom>
        </p:spPr>
        <p:txBody>
          <a:bodyPr anchor="ctr"/>
          <a:lstStyle>
            <a:lvl1pPr marL="0" indent="0" algn="ctr">
              <a:buNone/>
              <a:defRPr/>
            </a:lvl1pPr>
          </a:lstStyle>
          <a:p>
            <a:r>
              <a:rPr lang="en-US" dirty="0"/>
              <a:t>Picture</a:t>
            </a:r>
          </a:p>
        </p:txBody>
      </p:sp>
      <p:sp>
        <p:nvSpPr>
          <p:cNvPr id="14" name="H2">
            <a:extLst>
              <a:ext uri="{FF2B5EF4-FFF2-40B4-BE49-F238E27FC236}">
                <a16:creationId xmlns:a16="http://schemas.microsoft.com/office/drawing/2014/main" id="{25DA3045-6187-0BD0-B583-277B126CB0AF}"/>
              </a:ext>
            </a:extLst>
          </p:cNvPr>
          <p:cNvSpPr>
            <a:spLocks noGrp="1"/>
          </p:cNvSpPr>
          <p:nvPr>
            <p:ph type="body" sz="quarter" idx="13" hasCustomPrompt="1"/>
          </p:nvPr>
        </p:nvSpPr>
        <p:spPr>
          <a:xfrm>
            <a:off x="365125" y="3189288"/>
            <a:ext cx="6000750" cy="508000"/>
          </a:xfrm>
          <a:prstGeom prst="rect">
            <a:avLst/>
          </a:prstGeom>
        </p:spPr>
        <p:txBody>
          <a:bodyPr/>
          <a:lstStyle>
            <a:lvl1pPr marL="0" indent="0">
              <a:buNone/>
              <a:defRPr lang="en-GB" sz="2800" b="0" kern="1200" dirty="0" smtClean="0">
                <a:solidFill>
                  <a:schemeClr val="bg1"/>
                </a:solidFill>
                <a:latin typeface="Poppins" pitchFamily="2" charset="77"/>
                <a:ea typeface="+mn-ea"/>
                <a:cs typeface="Poppins" pitchFamily="2" charset="77"/>
              </a:defRPr>
            </a:lvl1pPr>
            <a:lvl2pPr marL="342900" indent="0" algn="l">
              <a:buNone/>
              <a:defRPr lang="en-GB" sz="2800" b="0" kern="1200" dirty="0" smtClean="0">
                <a:solidFill>
                  <a:schemeClr val="bg1"/>
                </a:solidFill>
                <a:latin typeface="Poppins" pitchFamily="2" charset="77"/>
                <a:ea typeface="+mn-ea"/>
                <a:cs typeface="Poppins" pitchFamily="2" charset="77"/>
              </a:defRPr>
            </a:lvl2pPr>
            <a:lvl3pPr marL="685800" indent="0">
              <a:buNone/>
              <a:defRPr/>
            </a:lvl3pPr>
          </a:lstStyle>
          <a:p>
            <a:pPr lvl="0"/>
            <a:r>
              <a:rPr lang="en-GB" dirty="0"/>
              <a:t>Central Services Team</a:t>
            </a:r>
          </a:p>
        </p:txBody>
      </p:sp>
      <p:sp>
        <p:nvSpPr>
          <p:cNvPr id="22" name="P">
            <a:extLst>
              <a:ext uri="{FF2B5EF4-FFF2-40B4-BE49-F238E27FC236}">
                <a16:creationId xmlns:a16="http://schemas.microsoft.com/office/drawing/2014/main" id="{6574ED11-D22D-3C7D-E4FE-C608BFF675FE}"/>
              </a:ext>
            </a:extLst>
          </p:cNvPr>
          <p:cNvSpPr>
            <a:spLocks noGrp="1"/>
          </p:cNvSpPr>
          <p:nvPr>
            <p:ph type="body" sz="quarter" idx="16" hasCustomPrompt="1"/>
          </p:nvPr>
        </p:nvSpPr>
        <p:spPr>
          <a:xfrm>
            <a:off x="365125" y="1489075"/>
            <a:ext cx="6000750" cy="291618"/>
          </a:xfrm>
          <a:prstGeom prst="rect">
            <a:avLst/>
          </a:prstGeom>
          <a:noFill/>
        </p:spPr>
        <p:txBody>
          <a:bodyPr wrap="square" rtlCol="0">
            <a:spAutoFit/>
          </a:bodyPr>
          <a:lstStyle>
            <a:lvl1pPr>
              <a:defRPr lang="en-US" sz="1400" dirty="0">
                <a:solidFill>
                  <a:schemeClr val="bg1"/>
                </a:solidFill>
                <a:latin typeface="Poppins" pitchFamily="2" charset="77"/>
                <a:cs typeface="Poppins" pitchFamily="2" charset="77"/>
              </a:defRPr>
            </a:lvl1pPr>
          </a:lstStyle>
          <a:p>
            <a:pPr marL="0" lvl="0" indent="0" defTabSz="457200">
              <a:buNone/>
            </a:pPr>
            <a:r>
              <a:rPr lang="en-US" dirty="0"/>
              <a:t>The Rivers C of E Academy Trust</a:t>
            </a:r>
          </a:p>
        </p:txBody>
      </p:sp>
      <p:sp>
        <p:nvSpPr>
          <p:cNvPr id="23" name="H1">
            <a:extLst>
              <a:ext uri="{FF2B5EF4-FFF2-40B4-BE49-F238E27FC236}">
                <a16:creationId xmlns:a16="http://schemas.microsoft.com/office/drawing/2014/main" id="{9F479061-F7CD-A7B2-2B95-F911803BD2F5}"/>
              </a:ext>
            </a:extLst>
          </p:cNvPr>
          <p:cNvSpPr>
            <a:spLocks noGrp="1"/>
          </p:cNvSpPr>
          <p:nvPr>
            <p:ph type="title" hasCustomPrompt="1"/>
          </p:nvPr>
        </p:nvSpPr>
        <p:spPr>
          <a:xfrm>
            <a:off x="365125" y="1832286"/>
            <a:ext cx="6000750" cy="1356391"/>
          </a:xfrm>
          <a:prstGeom prst="rect">
            <a:avLst/>
          </a:prstGeom>
        </p:spPr>
        <p:txBody>
          <a:bodyPr/>
          <a:lstStyle>
            <a:lvl1pPr>
              <a:defRPr sz="4400" b="1" i="0">
                <a:solidFill>
                  <a:schemeClr val="bg1"/>
                </a:solidFill>
                <a:latin typeface="Poppins" pitchFamily="2" charset="77"/>
                <a:cs typeface="Poppins" pitchFamily="2" charset="77"/>
              </a:defRPr>
            </a:lvl1pPr>
          </a:lstStyle>
          <a:p>
            <a:r>
              <a:rPr lang="en-GB" dirty="0"/>
              <a:t>School </a:t>
            </a:r>
            <a:br>
              <a:rPr lang="en-GB" dirty="0"/>
            </a:br>
            <a:r>
              <a:rPr lang="en-GB" dirty="0"/>
              <a:t>Name</a:t>
            </a:r>
            <a:endParaRPr lang="en-US" dirty="0"/>
          </a:p>
        </p:txBody>
      </p:sp>
      <p:sp>
        <p:nvSpPr>
          <p:cNvPr id="5" name="Image">
            <a:extLst>
              <a:ext uri="{FF2B5EF4-FFF2-40B4-BE49-F238E27FC236}">
                <a16:creationId xmlns:a16="http://schemas.microsoft.com/office/drawing/2014/main" id="{A50C6290-4C3A-06B2-4B33-2C20AE0B0B60}"/>
              </a:ext>
              <a:ext uri="{C183D7F6-B498-43B3-948B-1728B52AA6E4}">
                <adec:decorative xmlns:adec="http://schemas.microsoft.com/office/drawing/2017/decorative" val="1"/>
              </a:ext>
            </a:extLst>
          </p:cNvPr>
          <p:cNvSpPr>
            <a:spLocks noGrp="1"/>
          </p:cNvSpPr>
          <p:nvPr>
            <p:ph type="pic" sz="quarter" idx="11" hasCustomPrompt="1"/>
          </p:nvPr>
        </p:nvSpPr>
        <p:spPr>
          <a:xfrm>
            <a:off x="282575" y="233363"/>
            <a:ext cx="3873500" cy="1096962"/>
          </a:xfrm>
          <a:prstGeom prst="rect">
            <a:avLst/>
          </a:prstGeom>
        </p:spPr>
        <p:txBody>
          <a:bodyPr/>
          <a:lstStyle>
            <a:lvl1pPr marL="0" indent="0">
              <a:buNone/>
              <a:defRPr>
                <a:solidFill>
                  <a:schemeClr val="bg1"/>
                </a:solidFill>
                <a:latin typeface="Poppins" pitchFamily="2" charset="77"/>
                <a:cs typeface="Poppins" pitchFamily="2" charset="77"/>
              </a:defRPr>
            </a:lvl1pPr>
          </a:lstStyle>
          <a:p>
            <a:r>
              <a:rPr lang="en-US" dirty="0"/>
              <a:t>School Logo Here</a:t>
            </a:r>
          </a:p>
        </p:txBody>
      </p:sp>
    </p:spTree>
    <p:extLst>
      <p:ext uri="{BB962C8B-B14F-4D97-AF65-F5344CB8AC3E}">
        <p14:creationId xmlns:p14="http://schemas.microsoft.com/office/powerpoint/2010/main" val="196144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P">
            <a:extLst>
              <a:ext uri="{FF2B5EF4-FFF2-40B4-BE49-F238E27FC236}">
                <a16:creationId xmlns:a16="http://schemas.microsoft.com/office/drawing/2014/main" id="{C7FA5A7B-6192-BABA-841D-5D79F81F271D}"/>
              </a:ext>
            </a:extLst>
          </p:cNvPr>
          <p:cNvSpPr>
            <a:spLocks noGrp="1"/>
          </p:cNvSpPr>
          <p:nvPr>
            <p:ph type="body" sz="quarter" idx="11" hasCustomPrompt="1"/>
          </p:nvPr>
        </p:nvSpPr>
        <p:spPr>
          <a:xfrm>
            <a:off x="330200" y="1381932"/>
            <a:ext cx="6086475" cy="1687513"/>
          </a:xfrm>
          <a:prstGeom prst="rect">
            <a:avLst/>
          </a:prstGeom>
        </p:spPr>
        <p:txBody>
          <a:bodyPr/>
          <a:lstStyle>
            <a:lvl1pPr marL="0" indent="0">
              <a:buNone/>
              <a:defRPr/>
            </a:lvl1pPr>
          </a:lstStyle>
          <a:p>
            <a:pPr lvl="0"/>
            <a:r>
              <a:rPr lang="en-GB" dirty="0"/>
              <a:t>Enter text here.</a:t>
            </a:r>
            <a:endParaRPr lang="en-US" dirty="0"/>
          </a:p>
        </p:txBody>
      </p:sp>
      <p:sp>
        <p:nvSpPr>
          <p:cNvPr id="4" name="H1">
            <a:extLst>
              <a:ext uri="{FF2B5EF4-FFF2-40B4-BE49-F238E27FC236}">
                <a16:creationId xmlns:a16="http://schemas.microsoft.com/office/drawing/2014/main" id="{029C9560-26B9-2B82-F770-980E8735BA5A}"/>
              </a:ext>
            </a:extLst>
          </p:cNvPr>
          <p:cNvSpPr>
            <a:spLocks noGrp="1"/>
          </p:cNvSpPr>
          <p:nvPr>
            <p:ph type="body" sz="quarter" idx="10" hasCustomPrompt="1"/>
          </p:nvPr>
        </p:nvSpPr>
        <p:spPr>
          <a:xfrm>
            <a:off x="330733" y="457489"/>
            <a:ext cx="6085468" cy="509665"/>
          </a:xfrm>
          <a:prstGeom prst="rect">
            <a:avLst/>
          </a:prstGeom>
        </p:spPr>
        <p:txBody>
          <a:bodyPr/>
          <a:lstStyle>
            <a:lvl1pPr marL="0" indent="0">
              <a:buNone/>
              <a:defRPr sz="4000" b="1">
                <a:solidFill>
                  <a:srgbClr val="014360"/>
                </a:solidFill>
                <a:latin typeface="Poppins" pitchFamily="2" charset="77"/>
                <a:cs typeface="Poppins" pitchFamily="2" charset="77"/>
              </a:defRPr>
            </a:lvl1pPr>
          </a:lstStyle>
          <a:p>
            <a:pPr lvl="0"/>
            <a:r>
              <a:rPr lang="en-US" dirty="0"/>
              <a:t>How to Apply</a:t>
            </a:r>
          </a:p>
        </p:txBody>
      </p:sp>
    </p:spTree>
    <p:extLst>
      <p:ext uri="{BB962C8B-B14F-4D97-AF65-F5344CB8AC3E}">
        <p14:creationId xmlns:p14="http://schemas.microsoft.com/office/powerpoint/2010/main" val="148566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P">
            <a:extLst>
              <a:ext uri="{FF2B5EF4-FFF2-40B4-BE49-F238E27FC236}">
                <a16:creationId xmlns:a16="http://schemas.microsoft.com/office/drawing/2014/main" id="{EC89CBC8-9D60-5D3C-7DDB-F6D45150E3DF}"/>
              </a:ext>
            </a:extLst>
          </p:cNvPr>
          <p:cNvSpPr>
            <a:spLocks noGrp="1"/>
          </p:cNvSpPr>
          <p:nvPr>
            <p:ph type="body" sz="quarter" idx="11" hasCustomPrompt="1"/>
          </p:nvPr>
        </p:nvSpPr>
        <p:spPr>
          <a:xfrm>
            <a:off x="385763" y="5527417"/>
            <a:ext cx="6086475" cy="4003933"/>
          </a:xfrm>
          <a:prstGeom prst="rect">
            <a:avLst/>
          </a:prstGeom>
        </p:spPr>
        <p:txBody>
          <a:bodyPr/>
          <a:lstStyle>
            <a:lvl1pPr marL="0" indent="0">
              <a:buNone/>
              <a:defRPr lang="en-US" sz="1200" b="0" i="0" u="none" strike="noStrike" kern="1200" dirty="0" smtClean="0">
                <a:solidFill>
                  <a:schemeClr val="bg1"/>
                </a:solidFill>
                <a:effectLst/>
                <a:latin typeface="Poppins" pitchFamily="2" charset="77"/>
                <a:ea typeface="+mn-ea"/>
                <a:cs typeface="Poppins" pitchFamily="2" charset="77"/>
              </a:defRPr>
            </a:lvl1pPr>
          </a:lstStyle>
          <a:p>
            <a:pPr lvl="0"/>
            <a:r>
              <a:rPr lang="en-US" dirty="0"/>
              <a:t>Enter Text here</a:t>
            </a:r>
          </a:p>
        </p:txBody>
      </p:sp>
      <p:sp>
        <p:nvSpPr>
          <p:cNvPr id="5" name="H1">
            <a:extLst>
              <a:ext uri="{FF2B5EF4-FFF2-40B4-BE49-F238E27FC236}">
                <a16:creationId xmlns:a16="http://schemas.microsoft.com/office/drawing/2014/main" id="{0F073072-3FE6-A4DF-0CA9-A9196EE35058}"/>
              </a:ext>
            </a:extLst>
          </p:cNvPr>
          <p:cNvSpPr>
            <a:spLocks noGrp="1"/>
          </p:cNvSpPr>
          <p:nvPr>
            <p:ph type="title" hasCustomPrompt="1"/>
          </p:nvPr>
        </p:nvSpPr>
        <p:spPr>
          <a:xfrm>
            <a:off x="385763" y="4666867"/>
            <a:ext cx="6085468" cy="572266"/>
          </a:xfrm>
          <a:prstGeom prst="rect">
            <a:avLst/>
          </a:prstGeom>
        </p:spPr>
        <p:txBody>
          <a:bodyPr/>
          <a:lstStyle>
            <a:lvl1pPr>
              <a:defRPr lang="en-US" sz="4000" b="1" kern="1200" dirty="0">
                <a:solidFill>
                  <a:srgbClr val="78D0F3"/>
                </a:solidFill>
                <a:latin typeface="+mj-lt"/>
                <a:ea typeface="+mn-ea"/>
                <a:cs typeface="Poppins" pitchFamily="2" charset="77"/>
              </a:defRPr>
            </a:lvl1pPr>
          </a:lstStyle>
          <a:p>
            <a:r>
              <a:rPr lang="en-GB" dirty="0"/>
              <a:t>Get in Touch</a:t>
            </a:r>
            <a:endParaRPr lang="en-US" dirty="0"/>
          </a:p>
        </p:txBody>
      </p:sp>
    </p:spTree>
    <p:extLst>
      <p:ext uri="{BB962C8B-B14F-4D97-AF65-F5344CB8AC3E}">
        <p14:creationId xmlns:p14="http://schemas.microsoft.com/office/powerpoint/2010/main" val="164079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P">
            <a:extLst>
              <a:ext uri="{FF2B5EF4-FFF2-40B4-BE49-F238E27FC236}">
                <a16:creationId xmlns:a16="http://schemas.microsoft.com/office/drawing/2014/main" id="{302DBB09-8FBE-96CC-6499-6CD981280E54}"/>
              </a:ext>
            </a:extLst>
          </p:cNvPr>
          <p:cNvSpPr>
            <a:spLocks noGrp="1"/>
          </p:cNvSpPr>
          <p:nvPr>
            <p:ph type="body" sz="quarter" idx="13" hasCustomPrompt="1"/>
          </p:nvPr>
        </p:nvSpPr>
        <p:spPr>
          <a:xfrm>
            <a:off x="320143" y="3721343"/>
            <a:ext cx="6130226" cy="3363669"/>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lvl="0"/>
            <a:r>
              <a:rPr lang="en-US" sz="1100" b="0" i="0" dirty="0">
                <a:latin typeface="Poppins" pitchFamily="2" charset="77"/>
                <a:cs typeface="Poppins" pitchFamily="2" charset="77"/>
              </a:rPr>
              <a:t>[ETHOS AND VALUES]</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[USPs (up to 5 unique selling points)]</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1.</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2.</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3.</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4.</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5.</a:t>
            </a:r>
          </a:p>
          <a:p>
            <a:pPr lvl="0"/>
            <a:endParaRPr lang="en-US" sz="1100" b="0" i="0" dirty="0">
              <a:latin typeface="Poppins" pitchFamily="2" charset="77"/>
              <a:cs typeface="Poppins" pitchFamily="2" charset="77"/>
            </a:endParaRPr>
          </a:p>
        </p:txBody>
      </p:sp>
      <p:sp>
        <p:nvSpPr>
          <p:cNvPr id="9" name="H1">
            <a:extLst>
              <a:ext uri="{FF2B5EF4-FFF2-40B4-BE49-F238E27FC236}">
                <a16:creationId xmlns:a16="http://schemas.microsoft.com/office/drawing/2014/main" id="{FBE31772-C2BB-A010-F730-6B41A53450A6}"/>
              </a:ext>
            </a:extLst>
          </p:cNvPr>
          <p:cNvSpPr>
            <a:spLocks noGrp="1"/>
          </p:cNvSpPr>
          <p:nvPr>
            <p:ph type="body" sz="quarter" idx="12" hasCustomPrompt="1"/>
          </p:nvPr>
        </p:nvSpPr>
        <p:spPr>
          <a:xfrm>
            <a:off x="325438" y="2985033"/>
            <a:ext cx="6085468" cy="572266"/>
          </a:xfrm>
          <a:prstGeom prst="rect">
            <a:avLst/>
          </a:prstGeom>
        </p:spPr>
        <p:txBody>
          <a:bodyPr/>
          <a:lstStyle>
            <a:lvl1pPr marL="0" indent="0">
              <a:buNone/>
              <a:defRPr sz="3600" b="1">
                <a:solidFill>
                  <a:schemeClr val="bg1"/>
                </a:solidFill>
                <a:latin typeface="Poppins" pitchFamily="2" charset="77"/>
                <a:cs typeface="Poppins" pitchFamily="2" charset="77"/>
              </a:defRPr>
            </a:lvl1pPr>
          </a:lstStyle>
          <a:p>
            <a:pPr lvl="0"/>
            <a:r>
              <a:rPr lang="en-US" dirty="0"/>
              <a:t>What makes us special?</a:t>
            </a:r>
          </a:p>
        </p:txBody>
      </p:sp>
      <p:sp>
        <p:nvSpPr>
          <p:cNvPr id="8" name="P">
            <a:extLst>
              <a:ext uri="{FF2B5EF4-FFF2-40B4-BE49-F238E27FC236}">
                <a16:creationId xmlns:a16="http://schemas.microsoft.com/office/drawing/2014/main" id="{5FB1C866-575A-9991-F4AD-D1FFCDFDAB7A}"/>
              </a:ext>
            </a:extLst>
          </p:cNvPr>
          <p:cNvSpPr>
            <a:spLocks noGrp="1"/>
          </p:cNvSpPr>
          <p:nvPr>
            <p:ph type="body" sz="quarter" idx="11" hasCustomPrompt="1"/>
          </p:nvPr>
        </p:nvSpPr>
        <p:spPr>
          <a:xfrm>
            <a:off x="325438" y="1193800"/>
            <a:ext cx="6130226" cy="1627188"/>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lvl="0"/>
            <a:r>
              <a:rPr lang="en-US" sz="1100" b="0" i="0" dirty="0">
                <a:latin typeface="Poppins" pitchFamily="2" charset="77"/>
                <a:cs typeface="Poppins" pitchFamily="2" charset="77"/>
              </a:rPr>
              <a:t>[HISTORY AND ACHIEVEMENTS]</a:t>
            </a:r>
            <a:endParaRPr lang="en-US" dirty="0"/>
          </a:p>
        </p:txBody>
      </p:sp>
      <p:sp>
        <p:nvSpPr>
          <p:cNvPr id="7" name="H1">
            <a:extLst>
              <a:ext uri="{FF2B5EF4-FFF2-40B4-BE49-F238E27FC236}">
                <a16:creationId xmlns:a16="http://schemas.microsoft.com/office/drawing/2014/main" id="{A5F817C6-450E-B429-F638-921AD81D7980}"/>
              </a:ext>
            </a:extLst>
          </p:cNvPr>
          <p:cNvSpPr>
            <a:spLocks noGrp="1"/>
          </p:cNvSpPr>
          <p:nvPr>
            <p:ph type="body" sz="quarter" idx="10" hasCustomPrompt="1"/>
          </p:nvPr>
        </p:nvSpPr>
        <p:spPr>
          <a:xfrm>
            <a:off x="330733" y="457489"/>
            <a:ext cx="6085468" cy="572266"/>
          </a:xfrm>
          <a:prstGeom prst="rect">
            <a:avLst/>
          </a:prstGeom>
        </p:spPr>
        <p:txBody>
          <a:bodyPr/>
          <a:lstStyle>
            <a:lvl1pPr marL="0" indent="0">
              <a:buNone/>
              <a:defRPr sz="4000" b="1">
                <a:solidFill>
                  <a:schemeClr val="bg1"/>
                </a:solidFill>
                <a:latin typeface="Poppins" pitchFamily="2" charset="77"/>
                <a:cs typeface="Poppins" pitchFamily="2" charset="77"/>
              </a:defRPr>
            </a:lvl1pPr>
          </a:lstStyle>
          <a:p>
            <a:pPr lvl="0"/>
            <a:r>
              <a:rPr lang="en-US" dirty="0"/>
              <a:t>Our Story</a:t>
            </a:r>
          </a:p>
        </p:txBody>
      </p:sp>
    </p:spTree>
    <p:extLst>
      <p:ext uri="{BB962C8B-B14F-4D97-AF65-F5344CB8AC3E}">
        <p14:creationId xmlns:p14="http://schemas.microsoft.com/office/powerpoint/2010/main" val="329640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2">
            <a:extLst>
              <a:ext uri="{FF2B5EF4-FFF2-40B4-BE49-F238E27FC236}">
                <a16:creationId xmlns:a16="http://schemas.microsoft.com/office/drawing/2014/main" id="{C8B38F51-D716-3C7F-0C82-9EA1B1E7B631}"/>
              </a:ext>
            </a:extLst>
          </p:cNvPr>
          <p:cNvSpPr>
            <a:spLocks noGrp="1"/>
          </p:cNvSpPr>
          <p:nvPr>
            <p:ph type="body" sz="quarter" idx="30" hasCustomPrompt="1"/>
          </p:nvPr>
        </p:nvSpPr>
        <p:spPr>
          <a:xfrm>
            <a:off x="4001855" y="1243585"/>
            <a:ext cx="2152760" cy="258274"/>
          </a:xfrm>
          <a:prstGeom prst="rect">
            <a:avLst/>
          </a:prstGeom>
        </p:spPr>
        <p:txBody>
          <a:bodyPr/>
          <a:lstStyle>
            <a:lvl1pPr marL="0" indent="0">
              <a:buNone/>
              <a:defRPr lang="en-GB" sz="1400" b="1" kern="1200" dirty="0" smtClean="0">
                <a:solidFill>
                  <a:srgbClr val="78D0F3"/>
                </a:solidFill>
                <a:latin typeface="Poppins" pitchFamily="2" charset="77"/>
                <a:ea typeface="+mn-ea"/>
                <a:cs typeface="Poppins" pitchFamily="2" charset="77"/>
              </a:defRPr>
            </a:lvl1pPr>
            <a:lvl2pPr marL="342900" indent="0">
              <a:buNone/>
              <a:defRPr lang="en-GB" smtClean="0"/>
            </a:lvl2pPr>
            <a:lvl3pPr marL="685800" indent="0">
              <a:buNone/>
              <a:defRPr lang="en-GB" smtClean="0"/>
            </a:lvl3pPr>
            <a:lvl4pPr marL="1028700" indent="0">
              <a:buNone/>
              <a:defRPr lang="en-GB" smtClean="0"/>
            </a:lvl4pPr>
            <a:lvl5pPr marL="1371600" indent="0">
              <a:buNone/>
              <a:defRPr lang="en-US"/>
            </a:lvl5pPr>
          </a:lstStyle>
          <a:p>
            <a:pPr lvl="0"/>
            <a:r>
              <a:rPr lang="en-GB" dirty="0"/>
              <a:t>Our STARS Values</a:t>
            </a:r>
          </a:p>
        </p:txBody>
      </p:sp>
      <p:sp>
        <p:nvSpPr>
          <p:cNvPr id="7" name="P">
            <a:extLst>
              <a:ext uri="{FF2B5EF4-FFF2-40B4-BE49-F238E27FC236}">
                <a16:creationId xmlns:a16="http://schemas.microsoft.com/office/drawing/2014/main" id="{27BF56B7-D702-856E-AB26-AD3F75D79096}"/>
              </a:ext>
            </a:extLst>
          </p:cNvPr>
          <p:cNvSpPr>
            <a:spLocks noGrp="1"/>
          </p:cNvSpPr>
          <p:nvPr>
            <p:ph type="body" sz="quarter" idx="24" hasCustomPrompt="1"/>
          </p:nvPr>
        </p:nvSpPr>
        <p:spPr>
          <a:xfrm>
            <a:off x="330733" y="6998563"/>
            <a:ext cx="3526159" cy="2262667"/>
          </a:xfrm>
          <a:prstGeom prst="rect">
            <a:avLst/>
          </a:prstGeom>
        </p:spPr>
        <p:txBody>
          <a:bodyPr numCol="1"/>
          <a:lstStyle>
            <a:lvl1pPr marL="0" indent="0">
              <a:buFont typeface="Arial" panose="020B0604020202020204" pitchFamily="34" charset="0"/>
              <a:buNone/>
              <a:defRPr sz="1200" b="0">
                <a:solidFill>
                  <a:schemeClr val="bg1"/>
                </a:solidFill>
                <a:latin typeface="Poppins" pitchFamily="2" charset="77"/>
                <a:cs typeface="Poppins" pitchFamily="2" charset="77"/>
              </a:defRPr>
            </a:lvl1pPr>
          </a:lstStyle>
          <a:p>
            <a:pPr lvl="0"/>
            <a:r>
              <a:rPr lang="en-US" dirty="0"/>
              <a:t>YOUR TEXT HERE</a:t>
            </a:r>
          </a:p>
        </p:txBody>
      </p:sp>
      <p:sp>
        <p:nvSpPr>
          <p:cNvPr id="2" name="P">
            <a:extLst>
              <a:ext uri="{FF2B5EF4-FFF2-40B4-BE49-F238E27FC236}">
                <a16:creationId xmlns:a16="http://schemas.microsoft.com/office/drawing/2014/main" id="{CE3270E4-86D5-A592-EB08-786189CFCD24}"/>
              </a:ext>
            </a:extLst>
          </p:cNvPr>
          <p:cNvSpPr>
            <a:spLocks noGrp="1"/>
          </p:cNvSpPr>
          <p:nvPr>
            <p:ph type="body" sz="quarter" idx="23" hasCustomPrompt="1"/>
          </p:nvPr>
        </p:nvSpPr>
        <p:spPr>
          <a:xfrm>
            <a:off x="330733" y="5632401"/>
            <a:ext cx="3526159" cy="1152332"/>
          </a:xfrm>
          <a:prstGeom prst="rect">
            <a:avLst/>
          </a:prstGeom>
        </p:spPr>
        <p:txBody>
          <a:bodyPr numCol="1"/>
          <a:lstStyle>
            <a:lvl1pPr marL="0" indent="0">
              <a:buFont typeface="Arial" panose="020B0604020202020204" pitchFamily="34" charset="0"/>
              <a:buNone/>
              <a:defRPr sz="1200" b="0">
                <a:solidFill>
                  <a:schemeClr val="bg1"/>
                </a:solidFill>
                <a:latin typeface="Poppins" pitchFamily="2" charset="77"/>
                <a:cs typeface="Poppins" pitchFamily="2" charset="77"/>
              </a:defRPr>
            </a:lvl1pPr>
          </a:lstStyle>
          <a:p>
            <a:pPr lvl="0"/>
            <a:r>
              <a:rPr lang="en-US" dirty="0"/>
              <a:t>YOUR TEXT HERE</a:t>
            </a:r>
          </a:p>
        </p:txBody>
      </p:sp>
      <p:sp>
        <p:nvSpPr>
          <p:cNvPr id="5" name="P">
            <a:extLst>
              <a:ext uri="{FF2B5EF4-FFF2-40B4-BE49-F238E27FC236}">
                <a16:creationId xmlns:a16="http://schemas.microsoft.com/office/drawing/2014/main" id="{C998588A-2AFD-E4B9-2CDD-92EE3D40FA42}"/>
              </a:ext>
            </a:extLst>
          </p:cNvPr>
          <p:cNvSpPr>
            <a:spLocks noGrp="1"/>
          </p:cNvSpPr>
          <p:nvPr>
            <p:ph type="body" sz="quarter" idx="22" hasCustomPrompt="1"/>
          </p:nvPr>
        </p:nvSpPr>
        <p:spPr>
          <a:xfrm>
            <a:off x="330733" y="1243585"/>
            <a:ext cx="3526159" cy="4174985"/>
          </a:xfrm>
          <a:prstGeom prst="rect">
            <a:avLst/>
          </a:prstGeom>
        </p:spPr>
        <p:txBody>
          <a:bodyPr numCol="1"/>
          <a:lstStyle>
            <a:lvl1pPr marL="0" indent="0">
              <a:buFont typeface="Arial" panose="020B0604020202020204" pitchFamily="34" charset="0"/>
              <a:buNone/>
              <a:defRPr sz="1200" b="0">
                <a:solidFill>
                  <a:schemeClr val="bg1"/>
                </a:solidFill>
                <a:latin typeface="Poppins" pitchFamily="2" charset="77"/>
                <a:cs typeface="Poppins" pitchFamily="2" charset="77"/>
              </a:defRPr>
            </a:lvl1pPr>
          </a:lstStyle>
          <a:p>
            <a:pPr lvl="0"/>
            <a:r>
              <a:rPr lang="en-US" dirty="0"/>
              <a:t>YOUR TEXT HERE</a:t>
            </a:r>
          </a:p>
        </p:txBody>
      </p:sp>
      <p:sp>
        <p:nvSpPr>
          <p:cNvPr id="20" name="H1">
            <a:extLst>
              <a:ext uri="{FF2B5EF4-FFF2-40B4-BE49-F238E27FC236}">
                <a16:creationId xmlns:a16="http://schemas.microsoft.com/office/drawing/2014/main" id="{D7FB1E78-3E98-7241-96D6-47F49C92D2F9}"/>
              </a:ext>
            </a:extLst>
          </p:cNvPr>
          <p:cNvSpPr>
            <a:spLocks noGrp="1"/>
          </p:cNvSpPr>
          <p:nvPr>
            <p:ph type="title" hasCustomPrompt="1"/>
          </p:nvPr>
        </p:nvSpPr>
        <p:spPr>
          <a:xfrm>
            <a:off x="330733" y="457489"/>
            <a:ext cx="5823882" cy="572266"/>
          </a:xfrm>
          <a:prstGeom prst="rect">
            <a:avLst/>
          </a:prstGeom>
        </p:spPr>
        <p:txBody>
          <a:bodyPr/>
          <a:lstStyle>
            <a:lvl1pPr>
              <a:defRPr lang="en-GB" sz="4000" b="1" kern="1200" dirty="0" smtClean="0">
                <a:solidFill>
                  <a:srgbClr val="78D0F3"/>
                </a:solidFill>
                <a:latin typeface="Poppins" pitchFamily="2" charset="77"/>
                <a:ea typeface="+mn-ea"/>
                <a:cs typeface="Poppins" pitchFamily="2" charset="77"/>
              </a:defRPr>
            </a:lvl1pPr>
          </a:lstStyle>
          <a:p>
            <a:r>
              <a:rPr lang="en-GB" dirty="0"/>
              <a:t>Click to edit text</a:t>
            </a:r>
            <a:endParaRPr lang="en-US" dirty="0"/>
          </a:p>
        </p:txBody>
      </p:sp>
      <p:sp>
        <p:nvSpPr>
          <p:cNvPr id="25" name="Text Placeholder 24">
            <a:extLst>
              <a:ext uri="{FF2B5EF4-FFF2-40B4-BE49-F238E27FC236}">
                <a16:creationId xmlns:a16="http://schemas.microsoft.com/office/drawing/2014/main" id="{AAA6D111-1774-FC30-70EB-2E00EE0A13D6}"/>
              </a:ext>
            </a:extLst>
          </p:cNvPr>
          <p:cNvSpPr>
            <a:spLocks noGrp="1"/>
          </p:cNvSpPr>
          <p:nvPr>
            <p:ph type="body" sz="quarter" idx="32" hasCustomPrompt="1"/>
          </p:nvPr>
        </p:nvSpPr>
        <p:spPr>
          <a:xfrm>
            <a:off x="5259388" y="2175923"/>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Sharing</a:t>
            </a:r>
          </a:p>
        </p:txBody>
      </p:sp>
      <p:sp>
        <p:nvSpPr>
          <p:cNvPr id="26" name="Text Placeholder 24">
            <a:extLst>
              <a:ext uri="{FF2B5EF4-FFF2-40B4-BE49-F238E27FC236}">
                <a16:creationId xmlns:a16="http://schemas.microsoft.com/office/drawing/2014/main" id="{1A206888-CE21-5074-A9EC-98E3705871A0}"/>
              </a:ext>
            </a:extLst>
          </p:cNvPr>
          <p:cNvSpPr>
            <a:spLocks noGrp="1"/>
          </p:cNvSpPr>
          <p:nvPr>
            <p:ph type="body" sz="quarter" idx="33" hasCustomPrompt="1"/>
          </p:nvPr>
        </p:nvSpPr>
        <p:spPr>
          <a:xfrm>
            <a:off x="5259388" y="3465504"/>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Trust</a:t>
            </a:r>
          </a:p>
        </p:txBody>
      </p:sp>
      <p:sp>
        <p:nvSpPr>
          <p:cNvPr id="27" name="Text Placeholder 24">
            <a:extLst>
              <a:ext uri="{FF2B5EF4-FFF2-40B4-BE49-F238E27FC236}">
                <a16:creationId xmlns:a16="http://schemas.microsoft.com/office/drawing/2014/main" id="{648C0535-C407-6487-FA70-A30E4F5FC481}"/>
              </a:ext>
            </a:extLst>
          </p:cNvPr>
          <p:cNvSpPr>
            <a:spLocks noGrp="1"/>
          </p:cNvSpPr>
          <p:nvPr>
            <p:ph type="body" sz="quarter" idx="34" hasCustomPrompt="1"/>
          </p:nvPr>
        </p:nvSpPr>
        <p:spPr>
          <a:xfrm>
            <a:off x="5259120" y="4755085"/>
            <a:ext cx="1426160"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Achievement</a:t>
            </a:r>
          </a:p>
        </p:txBody>
      </p:sp>
      <p:sp>
        <p:nvSpPr>
          <p:cNvPr id="28" name="Text Placeholder 24">
            <a:extLst>
              <a:ext uri="{FF2B5EF4-FFF2-40B4-BE49-F238E27FC236}">
                <a16:creationId xmlns:a16="http://schemas.microsoft.com/office/drawing/2014/main" id="{58C2EEFA-2EB1-CE94-7FF2-9D97B4C58C13}"/>
              </a:ext>
            </a:extLst>
          </p:cNvPr>
          <p:cNvSpPr>
            <a:spLocks noGrp="1"/>
          </p:cNvSpPr>
          <p:nvPr>
            <p:ph type="body" sz="quarter" idx="35" hasCustomPrompt="1"/>
          </p:nvPr>
        </p:nvSpPr>
        <p:spPr>
          <a:xfrm>
            <a:off x="5259388" y="6053839"/>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Respect</a:t>
            </a:r>
          </a:p>
        </p:txBody>
      </p:sp>
      <p:sp>
        <p:nvSpPr>
          <p:cNvPr id="29" name="Text Placeholder 24">
            <a:extLst>
              <a:ext uri="{FF2B5EF4-FFF2-40B4-BE49-F238E27FC236}">
                <a16:creationId xmlns:a16="http://schemas.microsoft.com/office/drawing/2014/main" id="{C5A2BD30-A6FE-DF68-6D11-ACEF97E904C9}"/>
              </a:ext>
            </a:extLst>
          </p:cNvPr>
          <p:cNvSpPr>
            <a:spLocks noGrp="1"/>
          </p:cNvSpPr>
          <p:nvPr>
            <p:ph type="body" sz="quarter" idx="36" hasCustomPrompt="1"/>
          </p:nvPr>
        </p:nvSpPr>
        <p:spPr>
          <a:xfrm>
            <a:off x="5259388" y="7336229"/>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Safety</a:t>
            </a:r>
          </a:p>
        </p:txBody>
      </p:sp>
    </p:spTree>
    <p:extLst>
      <p:ext uri="{BB962C8B-B14F-4D97-AF65-F5344CB8AC3E}">
        <p14:creationId xmlns:p14="http://schemas.microsoft.com/office/powerpoint/2010/main" val="9843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78D0F3"/>
        </a:solidFill>
        <a:effectLst/>
      </p:bgPr>
    </p:bg>
    <p:spTree>
      <p:nvGrpSpPr>
        <p:cNvPr id="1" name=""/>
        <p:cNvGrpSpPr/>
        <p:nvPr/>
      </p:nvGrpSpPr>
      <p:grpSpPr>
        <a:xfrm>
          <a:off x="0" y="0"/>
          <a:ext cx="0" cy="0"/>
          <a:chOff x="0" y="0"/>
          <a:chExt cx="0" cy="0"/>
        </a:xfrm>
      </p:grpSpPr>
      <p:sp>
        <p:nvSpPr>
          <p:cNvPr id="8" name="P">
            <a:extLst>
              <a:ext uri="{FF2B5EF4-FFF2-40B4-BE49-F238E27FC236}">
                <a16:creationId xmlns:a16="http://schemas.microsoft.com/office/drawing/2014/main" id="{25405503-F129-05EF-9C71-29969E525B69}"/>
              </a:ext>
            </a:extLst>
          </p:cNvPr>
          <p:cNvSpPr>
            <a:spLocks noGrp="1"/>
          </p:cNvSpPr>
          <p:nvPr>
            <p:ph type="body" sz="quarter" idx="22" hasCustomPrompt="1"/>
          </p:nvPr>
        </p:nvSpPr>
        <p:spPr>
          <a:xfrm>
            <a:off x="518990" y="1763486"/>
            <a:ext cx="2197706" cy="7887135"/>
          </a:xfrm>
          <a:prstGeom prst="rect">
            <a:avLst/>
          </a:prstGeom>
        </p:spPr>
        <p:txBody>
          <a:bodyPr numCol="1"/>
          <a:lstStyle>
            <a:lvl1pPr marL="0" indent="0">
              <a:lnSpc>
                <a:spcPct val="100000"/>
              </a:lnSpc>
              <a:spcBef>
                <a:spcPts val="1300"/>
              </a:spcBef>
              <a:buFont typeface="Arial" panose="020B0604020202020204" pitchFamily="34" charset="0"/>
              <a:buNone/>
              <a:defRPr sz="1200" b="0">
                <a:solidFill>
                  <a:srgbClr val="064360"/>
                </a:solidFill>
                <a:latin typeface="Poppins" pitchFamily="2" charset="77"/>
                <a:cs typeface="Poppins" pitchFamily="2" charset="77"/>
              </a:defRPr>
            </a:lvl1pPr>
          </a:lstStyle>
          <a:p>
            <a:pPr lvl="0"/>
            <a:r>
              <a:rPr lang="en-GB" dirty="0"/>
              <a:t>Summerhill Primary Academy Summerhill's Little Treasures </a:t>
            </a:r>
          </a:p>
          <a:p>
            <a:pPr lvl="0"/>
            <a:r>
              <a:rPr lang="en-GB" dirty="0"/>
              <a:t>Jubilee Park Academy </a:t>
            </a:r>
          </a:p>
          <a:p>
            <a:pPr lvl="0"/>
            <a:r>
              <a:rPr lang="en-GB" dirty="0"/>
              <a:t>Dudley Wood Primary School </a:t>
            </a:r>
          </a:p>
          <a:p>
            <a:pPr lvl="0"/>
            <a:r>
              <a:rPr lang="en-GB" dirty="0" err="1"/>
              <a:t>Wychbold</a:t>
            </a:r>
            <a:r>
              <a:rPr lang="en-GB" dirty="0"/>
              <a:t> First and Nursery School </a:t>
            </a:r>
          </a:p>
          <a:p>
            <a:pPr lvl="0"/>
            <a:r>
              <a:rPr lang="en-GB" dirty="0"/>
              <a:t>St Peter's Droitwich CofE Academy </a:t>
            </a:r>
          </a:p>
          <a:p>
            <a:pPr lvl="0"/>
            <a:r>
              <a:rPr lang="en-GB" dirty="0"/>
              <a:t>North Worcester Primary Academy</a:t>
            </a:r>
          </a:p>
          <a:p>
            <a:pPr lvl="0"/>
            <a:r>
              <a:rPr lang="en-GB" dirty="0"/>
              <a:t>Northwick Manor Primary School </a:t>
            </a:r>
          </a:p>
          <a:p>
            <a:pPr lvl="0"/>
            <a:r>
              <a:rPr lang="en-GB" dirty="0"/>
              <a:t>Cranham Primary School </a:t>
            </a:r>
          </a:p>
          <a:p>
            <a:pPr lvl="0"/>
            <a:r>
              <a:rPr lang="en-GB" dirty="0"/>
              <a:t>Cherry Orchard Primary School </a:t>
            </a:r>
          </a:p>
          <a:p>
            <a:pPr lvl="0"/>
            <a:r>
              <a:rPr lang="en-GB" dirty="0"/>
              <a:t>St </a:t>
            </a:r>
            <a:r>
              <a:rPr lang="en-GB" dirty="0" err="1"/>
              <a:t>Clement's</a:t>
            </a:r>
            <a:r>
              <a:rPr lang="en-GB" dirty="0"/>
              <a:t> CofE Primary School and Pre-School</a:t>
            </a:r>
          </a:p>
          <a:p>
            <a:pPr lvl="0"/>
            <a:r>
              <a:rPr lang="en-GB" dirty="0"/>
              <a:t>Great Witley CE Primary School </a:t>
            </a:r>
          </a:p>
          <a:p>
            <a:pPr lvl="0"/>
            <a:r>
              <a:rPr lang="en-GB" dirty="0" err="1"/>
              <a:t>Cutnall</a:t>
            </a:r>
            <a:r>
              <a:rPr lang="en-GB" dirty="0"/>
              <a:t> Green CofE Primary School </a:t>
            </a:r>
          </a:p>
          <a:p>
            <a:pPr lvl="0"/>
            <a:r>
              <a:rPr lang="en-GB" dirty="0" err="1"/>
              <a:t>Burlish</a:t>
            </a:r>
            <a:r>
              <a:rPr lang="en-GB" dirty="0"/>
              <a:t> Park Primary School </a:t>
            </a:r>
          </a:p>
          <a:p>
            <a:pPr lvl="0"/>
            <a:r>
              <a:rPr lang="en-GB" dirty="0" err="1"/>
              <a:t>Heronswood</a:t>
            </a:r>
            <a:r>
              <a:rPr lang="en-GB" dirty="0"/>
              <a:t> Primary School </a:t>
            </a:r>
          </a:p>
          <a:p>
            <a:pPr lvl="0"/>
            <a:r>
              <a:rPr lang="en-GB" dirty="0"/>
              <a:t>Unity Academy </a:t>
            </a:r>
          </a:p>
        </p:txBody>
      </p:sp>
      <p:sp>
        <p:nvSpPr>
          <p:cNvPr id="46" name="Title 1">
            <a:extLst>
              <a:ext uri="{FF2B5EF4-FFF2-40B4-BE49-F238E27FC236}">
                <a16:creationId xmlns:a16="http://schemas.microsoft.com/office/drawing/2014/main" id="{B6E692CD-E3F6-D019-C059-B3F26D7D1572}"/>
              </a:ext>
            </a:extLst>
          </p:cNvPr>
          <p:cNvSpPr>
            <a:spLocks noGrp="1"/>
          </p:cNvSpPr>
          <p:nvPr>
            <p:ph type="title" hasCustomPrompt="1"/>
          </p:nvPr>
        </p:nvSpPr>
        <p:spPr>
          <a:xfrm>
            <a:off x="239591" y="494393"/>
            <a:ext cx="2477106" cy="1269093"/>
          </a:xfrm>
          <a:prstGeom prst="rect">
            <a:avLst/>
          </a:prstGeom>
        </p:spPr>
        <p:txBody>
          <a:bodyPr/>
          <a:lstStyle>
            <a:lvl1pPr>
              <a:defRPr lang="en-US" sz="4000" b="1" kern="1200" dirty="0" smtClean="0">
                <a:solidFill>
                  <a:srgbClr val="064360"/>
                </a:solidFill>
                <a:latin typeface="Poppins" pitchFamily="2" charset="77"/>
                <a:ea typeface="+mn-ea"/>
                <a:cs typeface="Poppins" pitchFamily="2" charset="77"/>
              </a:defRPr>
            </a:lvl1pPr>
          </a:lstStyle>
          <a:p>
            <a:r>
              <a:rPr lang="en-GB" dirty="0"/>
              <a:t>Our</a:t>
            </a:r>
            <a:br>
              <a:rPr lang="en-GB" dirty="0"/>
            </a:br>
            <a:r>
              <a:rPr lang="en-GB" dirty="0"/>
              <a:t>Schools</a:t>
            </a:r>
            <a:endParaRPr lang="en-US" dirty="0"/>
          </a:p>
        </p:txBody>
      </p:sp>
    </p:spTree>
    <p:extLst>
      <p:ext uri="{BB962C8B-B14F-4D97-AF65-F5344CB8AC3E}">
        <p14:creationId xmlns:p14="http://schemas.microsoft.com/office/powerpoint/2010/main" val="157027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Image">
            <a:extLst>
              <a:ext uri="{FF2B5EF4-FFF2-40B4-BE49-F238E27FC236}">
                <a16:creationId xmlns:a16="http://schemas.microsoft.com/office/drawing/2014/main" id="{BEBE34F0-C79C-A071-E017-92FEC06DF688}"/>
              </a:ext>
              <a:ext uri="{C183D7F6-B498-43B3-948B-1728B52AA6E4}">
                <adec:decorative xmlns:adec="http://schemas.microsoft.com/office/drawing/2017/decorative" val="1"/>
              </a:ext>
            </a:extLst>
          </p:cNvPr>
          <p:cNvSpPr>
            <a:spLocks noGrp="1"/>
          </p:cNvSpPr>
          <p:nvPr>
            <p:ph type="pic" sz="quarter" idx="10" hasCustomPrompt="1"/>
          </p:nvPr>
        </p:nvSpPr>
        <p:spPr>
          <a:xfrm>
            <a:off x="-9144" y="0"/>
            <a:ext cx="6867144" cy="3671151"/>
          </a:xfrm>
          <a:custGeom>
            <a:avLst/>
            <a:gdLst>
              <a:gd name="connsiteX0" fmla="*/ 0 w 6858000"/>
              <a:gd name="connsiteY0" fmla="*/ 0 h 3983038"/>
              <a:gd name="connsiteX1" fmla="*/ 6858000 w 6858000"/>
              <a:gd name="connsiteY1" fmla="*/ 0 h 3983038"/>
              <a:gd name="connsiteX2" fmla="*/ 6858000 w 6858000"/>
              <a:gd name="connsiteY2" fmla="*/ 3983038 h 3983038"/>
              <a:gd name="connsiteX3" fmla="*/ 0 w 6858000"/>
              <a:gd name="connsiteY3" fmla="*/ 3983038 h 3983038"/>
              <a:gd name="connsiteX4" fmla="*/ 0 w 6858000"/>
              <a:gd name="connsiteY4" fmla="*/ 0 h 3983038"/>
              <a:gd name="connsiteX0" fmla="*/ 0 w 6858000"/>
              <a:gd name="connsiteY0" fmla="*/ 0 h 3983038"/>
              <a:gd name="connsiteX1" fmla="*/ 6858000 w 6858000"/>
              <a:gd name="connsiteY1" fmla="*/ 0 h 3983038"/>
              <a:gd name="connsiteX2" fmla="*/ 6858000 w 6858000"/>
              <a:gd name="connsiteY2" fmla="*/ 3983038 h 3983038"/>
              <a:gd name="connsiteX3" fmla="*/ 0 w 6858000"/>
              <a:gd name="connsiteY3" fmla="*/ 3277959 h 3983038"/>
              <a:gd name="connsiteX4" fmla="*/ 0 w 6858000"/>
              <a:gd name="connsiteY4" fmla="*/ 0 h 3983038"/>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67144"/>
              <a:gd name="connsiteY0" fmla="*/ 0 h 3671151"/>
              <a:gd name="connsiteX1" fmla="*/ 6867144 w 6867144"/>
              <a:gd name="connsiteY1" fmla="*/ 393192 h 3671151"/>
              <a:gd name="connsiteX2" fmla="*/ 6867144 w 6867144"/>
              <a:gd name="connsiteY2" fmla="*/ 3549965 h 3671151"/>
              <a:gd name="connsiteX3" fmla="*/ 9144 w 6867144"/>
              <a:gd name="connsiteY3" fmla="*/ 3671151 h 3671151"/>
              <a:gd name="connsiteX4" fmla="*/ 0 w 6867144"/>
              <a:gd name="connsiteY4" fmla="*/ 0 h 3671151"/>
              <a:gd name="connsiteX0" fmla="*/ 0 w 6867144"/>
              <a:gd name="connsiteY0" fmla="*/ 0 h 3671151"/>
              <a:gd name="connsiteX1" fmla="*/ 6867144 w 6867144"/>
              <a:gd name="connsiteY1" fmla="*/ 9144 h 3671151"/>
              <a:gd name="connsiteX2" fmla="*/ 6867144 w 6867144"/>
              <a:gd name="connsiteY2" fmla="*/ 3549965 h 3671151"/>
              <a:gd name="connsiteX3" fmla="*/ 9144 w 6867144"/>
              <a:gd name="connsiteY3" fmla="*/ 3671151 h 3671151"/>
              <a:gd name="connsiteX4" fmla="*/ 0 w 6867144"/>
              <a:gd name="connsiteY4" fmla="*/ 0 h 3671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7144" h="3671151">
                <a:moveTo>
                  <a:pt x="0" y="0"/>
                </a:moveTo>
                <a:lnTo>
                  <a:pt x="6867144" y="9144"/>
                </a:lnTo>
                <a:lnTo>
                  <a:pt x="6867144" y="3549965"/>
                </a:lnTo>
                <a:cubicBezTo>
                  <a:pt x="3567592" y="2742062"/>
                  <a:pt x="620579" y="3168047"/>
                  <a:pt x="9144" y="3671151"/>
                </a:cubicBezTo>
                <a:lnTo>
                  <a:pt x="0" y="0"/>
                </a:lnTo>
                <a:close/>
              </a:path>
            </a:pathLst>
          </a:custGeom>
        </p:spPr>
        <p:txBody>
          <a:bodyPr anchor="ctr"/>
          <a:lstStyle>
            <a:lvl1pPr marL="0" indent="0" algn="ctr">
              <a:buNone/>
              <a:defRPr b="1">
                <a:latin typeface="Poppins" pitchFamily="2" charset="77"/>
                <a:cs typeface="Poppins" pitchFamily="2" charset="77"/>
              </a:defRPr>
            </a:lvl1pPr>
          </a:lstStyle>
          <a:p>
            <a:r>
              <a:rPr lang="en-US" dirty="0"/>
              <a:t>Insert Image Here</a:t>
            </a:r>
          </a:p>
        </p:txBody>
      </p:sp>
      <p:pic>
        <p:nvPicPr>
          <p:cNvPr id="3" name="Image">
            <a:extLst>
              <a:ext uri="{FF2B5EF4-FFF2-40B4-BE49-F238E27FC236}">
                <a16:creationId xmlns:a16="http://schemas.microsoft.com/office/drawing/2014/main" id="{B268BDC7-0672-17F3-DCA6-58521D4F74B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013422"/>
            <a:ext cx="6858000" cy="6892578"/>
          </a:xfrm>
          <a:prstGeom prst="rect">
            <a:avLst/>
          </a:prstGeom>
        </p:spPr>
      </p:pic>
      <p:sp>
        <p:nvSpPr>
          <p:cNvPr id="10" name="H1">
            <a:extLst>
              <a:ext uri="{FF2B5EF4-FFF2-40B4-BE49-F238E27FC236}">
                <a16:creationId xmlns:a16="http://schemas.microsoft.com/office/drawing/2014/main" id="{69D6A5BB-647B-8D06-5062-58FE9C588780}"/>
              </a:ext>
            </a:extLst>
          </p:cNvPr>
          <p:cNvSpPr>
            <a:spLocks noGrp="1"/>
          </p:cNvSpPr>
          <p:nvPr>
            <p:ph type="body" sz="quarter" idx="11" hasCustomPrompt="1"/>
          </p:nvPr>
        </p:nvSpPr>
        <p:spPr>
          <a:xfrm>
            <a:off x="314404" y="4109055"/>
            <a:ext cx="4872037"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About the Role</a:t>
            </a:r>
          </a:p>
        </p:txBody>
      </p:sp>
      <p:sp>
        <p:nvSpPr>
          <p:cNvPr id="32" name="Text Placeholder 31">
            <a:extLst>
              <a:ext uri="{FF2B5EF4-FFF2-40B4-BE49-F238E27FC236}">
                <a16:creationId xmlns:a16="http://schemas.microsoft.com/office/drawing/2014/main" id="{C5CD1EF7-7712-A50A-7A99-3D2CFC31098D}"/>
              </a:ext>
            </a:extLst>
          </p:cNvPr>
          <p:cNvSpPr>
            <a:spLocks noGrp="1"/>
          </p:cNvSpPr>
          <p:nvPr>
            <p:ph type="body" sz="quarter" idx="24" hasCustomPrompt="1"/>
          </p:nvPr>
        </p:nvSpPr>
        <p:spPr>
          <a:xfrm>
            <a:off x="312215" y="5073650"/>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Job Title:</a:t>
            </a:r>
          </a:p>
        </p:txBody>
      </p:sp>
      <p:sp>
        <p:nvSpPr>
          <p:cNvPr id="34" name="Text Placeholder 33">
            <a:extLst>
              <a:ext uri="{FF2B5EF4-FFF2-40B4-BE49-F238E27FC236}">
                <a16:creationId xmlns:a16="http://schemas.microsoft.com/office/drawing/2014/main" id="{7EB66D28-9379-A5AA-70F8-3C54AD7E2753}"/>
              </a:ext>
            </a:extLst>
          </p:cNvPr>
          <p:cNvSpPr>
            <a:spLocks noGrp="1"/>
          </p:cNvSpPr>
          <p:nvPr>
            <p:ph type="body" sz="quarter" idx="25" hasCustomPrompt="1"/>
          </p:nvPr>
        </p:nvSpPr>
        <p:spPr>
          <a:xfrm>
            <a:off x="1975945" y="5073651"/>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35" name="Text Placeholder 31">
            <a:extLst>
              <a:ext uri="{FF2B5EF4-FFF2-40B4-BE49-F238E27FC236}">
                <a16:creationId xmlns:a16="http://schemas.microsoft.com/office/drawing/2014/main" id="{A10A9B9F-97E7-FEB1-24D0-80F2BF6BDC7A}"/>
              </a:ext>
            </a:extLst>
          </p:cNvPr>
          <p:cNvSpPr>
            <a:spLocks noGrp="1"/>
          </p:cNvSpPr>
          <p:nvPr>
            <p:ph type="body" sz="quarter" idx="26" hasCustomPrompt="1"/>
          </p:nvPr>
        </p:nvSpPr>
        <p:spPr>
          <a:xfrm>
            <a:off x="312215" y="5430111"/>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Salary:</a:t>
            </a:r>
          </a:p>
        </p:txBody>
      </p:sp>
      <p:sp>
        <p:nvSpPr>
          <p:cNvPr id="36" name="Text Placeholder 33">
            <a:extLst>
              <a:ext uri="{FF2B5EF4-FFF2-40B4-BE49-F238E27FC236}">
                <a16:creationId xmlns:a16="http://schemas.microsoft.com/office/drawing/2014/main" id="{62F3A48B-4060-CA62-CCB9-979582CFA1DF}"/>
              </a:ext>
            </a:extLst>
          </p:cNvPr>
          <p:cNvSpPr>
            <a:spLocks noGrp="1"/>
          </p:cNvSpPr>
          <p:nvPr>
            <p:ph type="body" sz="quarter" idx="27" hasCustomPrompt="1"/>
          </p:nvPr>
        </p:nvSpPr>
        <p:spPr>
          <a:xfrm>
            <a:off x="1975945" y="5430112"/>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37" name="Text Placeholder 31">
            <a:extLst>
              <a:ext uri="{FF2B5EF4-FFF2-40B4-BE49-F238E27FC236}">
                <a16:creationId xmlns:a16="http://schemas.microsoft.com/office/drawing/2014/main" id="{D54AFEA0-ACB0-4D59-5818-9E6C1ACECEED}"/>
              </a:ext>
            </a:extLst>
          </p:cNvPr>
          <p:cNvSpPr>
            <a:spLocks noGrp="1"/>
          </p:cNvSpPr>
          <p:nvPr>
            <p:ph type="body" sz="quarter" idx="28" hasCustomPrompt="1"/>
          </p:nvPr>
        </p:nvSpPr>
        <p:spPr>
          <a:xfrm>
            <a:off x="312215" y="5786570"/>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Contract Type:</a:t>
            </a:r>
          </a:p>
        </p:txBody>
      </p:sp>
      <p:sp>
        <p:nvSpPr>
          <p:cNvPr id="38" name="Text Placeholder 33">
            <a:extLst>
              <a:ext uri="{FF2B5EF4-FFF2-40B4-BE49-F238E27FC236}">
                <a16:creationId xmlns:a16="http://schemas.microsoft.com/office/drawing/2014/main" id="{2906F766-1E0D-809F-EA08-B4E0D92CE2B4}"/>
              </a:ext>
            </a:extLst>
          </p:cNvPr>
          <p:cNvSpPr>
            <a:spLocks noGrp="1"/>
          </p:cNvSpPr>
          <p:nvPr>
            <p:ph type="body" sz="quarter" idx="29" hasCustomPrompt="1"/>
          </p:nvPr>
        </p:nvSpPr>
        <p:spPr>
          <a:xfrm>
            <a:off x="1975945" y="5786571"/>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39" name="Text Placeholder 31">
            <a:extLst>
              <a:ext uri="{FF2B5EF4-FFF2-40B4-BE49-F238E27FC236}">
                <a16:creationId xmlns:a16="http://schemas.microsoft.com/office/drawing/2014/main" id="{2F8C6CC2-FD40-5A9A-E63D-836707E5B0AF}"/>
              </a:ext>
            </a:extLst>
          </p:cNvPr>
          <p:cNvSpPr>
            <a:spLocks noGrp="1"/>
          </p:cNvSpPr>
          <p:nvPr>
            <p:ph type="body" sz="quarter" idx="30" hasCustomPrompt="1"/>
          </p:nvPr>
        </p:nvSpPr>
        <p:spPr>
          <a:xfrm>
            <a:off x="312215" y="6143027"/>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Reporting To:</a:t>
            </a:r>
          </a:p>
        </p:txBody>
      </p:sp>
      <p:sp>
        <p:nvSpPr>
          <p:cNvPr id="40" name="Text Placeholder 33">
            <a:extLst>
              <a:ext uri="{FF2B5EF4-FFF2-40B4-BE49-F238E27FC236}">
                <a16:creationId xmlns:a16="http://schemas.microsoft.com/office/drawing/2014/main" id="{7EBE5CF7-60FA-68B9-5C6E-924DF23C6794}"/>
              </a:ext>
            </a:extLst>
          </p:cNvPr>
          <p:cNvSpPr>
            <a:spLocks noGrp="1"/>
          </p:cNvSpPr>
          <p:nvPr>
            <p:ph type="body" sz="quarter" idx="31" hasCustomPrompt="1"/>
          </p:nvPr>
        </p:nvSpPr>
        <p:spPr>
          <a:xfrm>
            <a:off x="1975945" y="6143028"/>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41" name="Text Placeholder 31">
            <a:extLst>
              <a:ext uri="{FF2B5EF4-FFF2-40B4-BE49-F238E27FC236}">
                <a16:creationId xmlns:a16="http://schemas.microsoft.com/office/drawing/2014/main" id="{3F24C10A-0C73-40A2-7D71-49BC526796E3}"/>
              </a:ext>
            </a:extLst>
          </p:cNvPr>
          <p:cNvSpPr>
            <a:spLocks noGrp="1"/>
          </p:cNvSpPr>
          <p:nvPr>
            <p:ph type="body" sz="quarter" idx="32" hasCustomPrompt="1"/>
          </p:nvPr>
        </p:nvSpPr>
        <p:spPr>
          <a:xfrm>
            <a:off x="312215" y="6499483"/>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Location:</a:t>
            </a:r>
          </a:p>
        </p:txBody>
      </p:sp>
      <p:sp>
        <p:nvSpPr>
          <p:cNvPr id="42" name="Text Placeholder 33">
            <a:extLst>
              <a:ext uri="{FF2B5EF4-FFF2-40B4-BE49-F238E27FC236}">
                <a16:creationId xmlns:a16="http://schemas.microsoft.com/office/drawing/2014/main" id="{8D61D60F-4879-5FC4-01AD-5A360442BBF6}"/>
              </a:ext>
            </a:extLst>
          </p:cNvPr>
          <p:cNvSpPr>
            <a:spLocks noGrp="1"/>
          </p:cNvSpPr>
          <p:nvPr>
            <p:ph type="body" sz="quarter" idx="33" hasCustomPrompt="1"/>
          </p:nvPr>
        </p:nvSpPr>
        <p:spPr>
          <a:xfrm>
            <a:off x="1975945" y="6499484"/>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45" name="Text Placeholder 31">
            <a:extLst>
              <a:ext uri="{FF2B5EF4-FFF2-40B4-BE49-F238E27FC236}">
                <a16:creationId xmlns:a16="http://schemas.microsoft.com/office/drawing/2014/main" id="{88D36E32-884A-B5AE-9E1A-48A036B25BD4}"/>
              </a:ext>
            </a:extLst>
          </p:cNvPr>
          <p:cNvSpPr>
            <a:spLocks noGrp="1"/>
          </p:cNvSpPr>
          <p:nvPr>
            <p:ph type="body" sz="quarter" idx="34" hasCustomPrompt="1"/>
          </p:nvPr>
        </p:nvSpPr>
        <p:spPr>
          <a:xfrm>
            <a:off x="312215" y="6855937"/>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About:</a:t>
            </a:r>
          </a:p>
        </p:txBody>
      </p:sp>
      <p:sp>
        <p:nvSpPr>
          <p:cNvPr id="46" name="Text Placeholder 33">
            <a:extLst>
              <a:ext uri="{FF2B5EF4-FFF2-40B4-BE49-F238E27FC236}">
                <a16:creationId xmlns:a16="http://schemas.microsoft.com/office/drawing/2014/main" id="{DA63F799-6551-F9DC-EBE2-218B88979A25}"/>
              </a:ext>
            </a:extLst>
          </p:cNvPr>
          <p:cNvSpPr>
            <a:spLocks noGrp="1"/>
          </p:cNvSpPr>
          <p:nvPr>
            <p:ph type="body" sz="quarter" idx="35" hasCustomPrompt="1"/>
          </p:nvPr>
        </p:nvSpPr>
        <p:spPr>
          <a:xfrm>
            <a:off x="1975945" y="6855937"/>
            <a:ext cx="4567730" cy="2784009"/>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Tree>
    <p:extLst>
      <p:ext uri="{BB962C8B-B14F-4D97-AF65-F5344CB8AC3E}">
        <p14:creationId xmlns:p14="http://schemas.microsoft.com/office/powerpoint/2010/main" val="206602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P">
            <a:extLst>
              <a:ext uri="{FF2B5EF4-FFF2-40B4-BE49-F238E27FC236}">
                <a16:creationId xmlns:a16="http://schemas.microsoft.com/office/drawing/2014/main" id="{2A5F2DC2-F262-32D3-2902-EDD6FFBD92BF}"/>
              </a:ext>
            </a:extLst>
          </p:cNvPr>
          <p:cNvSpPr>
            <a:spLocks noGrp="1"/>
          </p:cNvSpPr>
          <p:nvPr>
            <p:ph type="body" sz="quarter" idx="11" hasCustomPrompt="1"/>
          </p:nvPr>
        </p:nvSpPr>
        <p:spPr>
          <a:xfrm>
            <a:off x="325438" y="1193800"/>
            <a:ext cx="6130226" cy="1304479"/>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lvl="0"/>
            <a:r>
              <a:rPr lang="en-US" sz="1100" b="0" i="0" dirty="0">
                <a:latin typeface="Poppins" pitchFamily="2" charset="77"/>
                <a:cs typeface="Poppins" pitchFamily="2" charset="77"/>
              </a:rPr>
              <a:t>Headteacher welcome/ short introduction: 120- 130 words</a:t>
            </a:r>
            <a:endParaRPr lang="en-US" dirty="0"/>
          </a:p>
        </p:txBody>
      </p:sp>
      <p:sp>
        <p:nvSpPr>
          <p:cNvPr id="10" name="H1">
            <a:extLst>
              <a:ext uri="{FF2B5EF4-FFF2-40B4-BE49-F238E27FC236}">
                <a16:creationId xmlns:a16="http://schemas.microsoft.com/office/drawing/2014/main" id="{946345AD-8B53-0A31-A27D-D6D5A290DB22}"/>
              </a:ext>
            </a:extLst>
          </p:cNvPr>
          <p:cNvSpPr>
            <a:spLocks noGrp="1"/>
          </p:cNvSpPr>
          <p:nvPr>
            <p:ph type="body" sz="quarter" idx="12" hasCustomPrompt="1"/>
          </p:nvPr>
        </p:nvSpPr>
        <p:spPr>
          <a:xfrm>
            <a:off x="325438" y="2698900"/>
            <a:ext cx="6085468"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Overview</a:t>
            </a:r>
          </a:p>
        </p:txBody>
      </p:sp>
      <p:sp>
        <p:nvSpPr>
          <p:cNvPr id="11" name="P">
            <a:extLst>
              <a:ext uri="{FF2B5EF4-FFF2-40B4-BE49-F238E27FC236}">
                <a16:creationId xmlns:a16="http://schemas.microsoft.com/office/drawing/2014/main" id="{13FB55B3-B66C-032A-FD26-6E8B97C1046D}"/>
              </a:ext>
            </a:extLst>
          </p:cNvPr>
          <p:cNvSpPr>
            <a:spLocks noGrp="1"/>
          </p:cNvSpPr>
          <p:nvPr>
            <p:ph type="body" sz="quarter" idx="13" hasCustomPrompt="1"/>
          </p:nvPr>
        </p:nvSpPr>
        <p:spPr>
          <a:xfrm>
            <a:off x="325438" y="3471787"/>
            <a:ext cx="6130226" cy="5976724"/>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algn="l" rtl="0" fontAlgn="base">
              <a:lnSpc>
                <a:spcPts val="2509"/>
              </a:lnSpc>
              <a:spcBef>
                <a:spcPts val="1800"/>
              </a:spcBef>
              <a:spcAft>
                <a:spcPts val="400"/>
              </a:spcAft>
            </a:pPr>
            <a:r>
              <a:rPr lang="en-US" sz="1100" b="1" dirty="0">
                <a:effectLst/>
              </a:rPr>
              <a:t>School overview template </a:t>
            </a:r>
          </a:p>
          <a:p>
            <a:pPr algn="l" rtl="0" fontAlgn="base">
              <a:lnSpc>
                <a:spcPts val="1376"/>
              </a:lnSpc>
              <a:spcAft>
                <a:spcPts val="800"/>
              </a:spcAft>
            </a:pPr>
            <a:r>
              <a:rPr lang="en-US" sz="1100" b="0" i="0" dirty="0">
                <a:effectLst/>
              </a:rPr>
              <a:t>[School name] is a [primary school/first school/ nursery] located in [City/Town].  </a:t>
            </a:r>
          </a:p>
          <a:p>
            <a:pPr algn="l" rtl="0" fontAlgn="base">
              <a:lnSpc>
                <a:spcPts val="1376"/>
              </a:lnSpc>
              <a:spcAft>
                <a:spcPts val="800"/>
              </a:spcAft>
            </a:pPr>
            <a:r>
              <a:rPr lang="en-US" sz="1100" b="0" i="0" dirty="0">
                <a:effectLst/>
              </a:rPr>
              <a:t>It has [pupil numbers] pupils from age [age – age years] and [staff numbers]. </a:t>
            </a:r>
          </a:p>
          <a:p>
            <a:pPr algn="l" rtl="0" fontAlgn="base">
              <a:lnSpc>
                <a:spcPts val="1376"/>
              </a:lnSpc>
              <a:spcAft>
                <a:spcPts val="800"/>
              </a:spcAft>
            </a:pPr>
            <a:r>
              <a:rPr lang="en-US" sz="1100" b="0" i="0" dirty="0">
                <a:effectLst/>
              </a:rPr>
              <a:t>Established in [year] joined, the school joined The Rivers CofE Academy Trust in [year]. </a:t>
            </a:r>
          </a:p>
          <a:p>
            <a:pPr algn="l" rtl="0" fontAlgn="base">
              <a:lnSpc>
                <a:spcPts val="1376"/>
              </a:lnSpc>
              <a:spcAft>
                <a:spcPts val="800"/>
              </a:spcAft>
            </a:pPr>
            <a:r>
              <a:rPr lang="en-US" sz="1200" b="1" i="0" dirty="0">
                <a:effectLst/>
              </a:rPr>
              <a:t>Ethos</a:t>
            </a:r>
            <a:r>
              <a:rPr lang="en-US" sz="1200" b="0" i="0" dirty="0">
                <a:effectLst/>
              </a:rPr>
              <a:t> </a:t>
            </a:r>
          </a:p>
          <a:p>
            <a:pPr algn="l" rtl="0" fontAlgn="base">
              <a:lnSpc>
                <a:spcPts val="1376"/>
              </a:lnSpc>
              <a:spcAft>
                <a:spcPts val="800"/>
              </a:spcAft>
            </a:pPr>
            <a:r>
              <a:rPr lang="en-US" sz="1100" b="0" i="0" dirty="0">
                <a:effectLst/>
              </a:rPr>
              <a:t>[Write a paragraph overview which explains the culture of the school, how you develop pupils and provide them with an extraordinary education]. </a:t>
            </a:r>
          </a:p>
          <a:p>
            <a:pPr algn="l" rtl="0" fontAlgn="base">
              <a:lnSpc>
                <a:spcPts val="1376"/>
              </a:lnSpc>
              <a:spcAft>
                <a:spcPts val="800"/>
              </a:spcAft>
            </a:pPr>
            <a:r>
              <a:rPr lang="en-US" sz="1200" b="1" i="0" dirty="0">
                <a:effectLst/>
              </a:rPr>
              <a:t>Performance</a:t>
            </a:r>
            <a:r>
              <a:rPr lang="en-US" sz="1200" b="0" i="0" dirty="0">
                <a:effectLst/>
              </a:rPr>
              <a:t> </a:t>
            </a:r>
          </a:p>
          <a:p>
            <a:pPr algn="l" rtl="0" fontAlgn="base">
              <a:lnSpc>
                <a:spcPts val="1376"/>
              </a:lnSpc>
              <a:spcAft>
                <a:spcPts val="800"/>
              </a:spcAft>
            </a:pPr>
            <a:r>
              <a:rPr lang="en-US" sz="1100" b="0" i="0" dirty="0">
                <a:effectLst/>
              </a:rPr>
              <a:t>At this school [%] of pupils meet expected standard and [%] of pupils are achieving at a higher standard at Key Stage 2. </a:t>
            </a:r>
          </a:p>
          <a:p>
            <a:pPr algn="l" rtl="0" fontAlgn="base">
              <a:lnSpc>
                <a:spcPts val="1376"/>
              </a:lnSpc>
              <a:spcAft>
                <a:spcPts val="800"/>
              </a:spcAft>
            </a:pPr>
            <a:r>
              <a:rPr lang="en-US" sz="1100" b="0" i="0" dirty="0">
                <a:effectLst/>
              </a:rPr>
              <a:t>Our latest Ofsted judgment:  </a:t>
            </a:r>
          </a:p>
          <a:p>
            <a:pPr algn="l" rtl="0" fontAlgn="base">
              <a:lnSpc>
                <a:spcPts val="1376"/>
              </a:lnSpc>
              <a:spcAft>
                <a:spcPts val="800"/>
              </a:spcAft>
            </a:pPr>
            <a:r>
              <a:rPr lang="en-US" sz="1200" b="1" i="0" dirty="0">
                <a:effectLst/>
              </a:rPr>
              <a:t>Review score</a:t>
            </a:r>
            <a:r>
              <a:rPr lang="en-US" sz="1200" b="0" i="0" dirty="0">
                <a:effectLst/>
              </a:rPr>
              <a:t> </a:t>
            </a:r>
          </a:p>
          <a:p>
            <a:pPr algn="l" rtl="0" fontAlgn="base">
              <a:lnSpc>
                <a:spcPts val="1376"/>
              </a:lnSpc>
              <a:spcAft>
                <a:spcPts val="800"/>
              </a:spcAft>
            </a:pPr>
            <a:r>
              <a:rPr lang="en-US" sz="1100" b="0" i="0" dirty="0">
                <a:effectLst/>
              </a:rPr>
              <a:t>[%] parents that would recommend </a:t>
            </a:r>
          </a:p>
          <a:p>
            <a:pPr algn="l" rtl="0" fontAlgn="base">
              <a:lnSpc>
                <a:spcPts val="1376"/>
              </a:lnSpc>
              <a:spcAft>
                <a:spcPts val="800"/>
              </a:spcAft>
            </a:pPr>
            <a:r>
              <a:rPr lang="en-US" sz="1100" b="0" i="0" dirty="0">
                <a:effectLst/>
              </a:rPr>
              <a:t>[%] staff that would recommend  </a:t>
            </a:r>
          </a:p>
          <a:p>
            <a:pPr algn="l" rtl="0" fontAlgn="base">
              <a:lnSpc>
                <a:spcPts val="1376"/>
              </a:lnSpc>
              <a:spcAft>
                <a:spcPts val="800"/>
              </a:spcAft>
            </a:pPr>
            <a:r>
              <a:rPr lang="en-US" sz="1100" b="0" i="0" dirty="0">
                <a:effectLst/>
              </a:rPr>
              <a:t>Or positive quote from parent or pupil feedback </a:t>
            </a:r>
          </a:p>
        </p:txBody>
      </p:sp>
      <p:sp>
        <p:nvSpPr>
          <p:cNvPr id="7" name="H1">
            <a:extLst>
              <a:ext uri="{FF2B5EF4-FFF2-40B4-BE49-F238E27FC236}">
                <a16:creationId xmlns:a16="http://schemas.microsoft.com/office/drawing/2014/main" id="{637C4D92-3AF5-56DE-7F9C-FE832BA72787}"/>
              </a:ext>
            </a:extLst>
          </p:cNvPr>
          <p:cNvSpPr>
            <a:spLocks noGrp="1"/>
          </p:cNvSpPr>
          <p:nvPr>
            <p:ph type="body" sz="quarter" idx="10" hasCustomPrompt="1"/>
          </p:nvPr>
        </p:nvSpPr>
        <p:spPr>
          <a:xfrm>
            <a:off x="330733" y="457489"/>
            <a:ext cx="6085468"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Welcome</a:t>
            </a:r>
          </a:p>
        </p:txBody>
      </p:sp>
    </p:spTree>
    <p:extLst>
      <p:ext uri="{BB962C8B-B14F-4D97-AF65-F5344CB8AC3E}">
        <p14:creationId xmlns:p14="http://schemas.microsoft.com/office/powerpoint/2010/main" val="163635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P">
            <a:extLst>
              <a:ext uri="{FF2B5EF4-FFF2-40B4-BE49-F238E27FC236}">
                <a16:creationId xmlns:a16="http://schemas.microsoft.com/office/drawing/2014/main" id="{C998588A-2AFD-E4B9-2CDD-92EE3D40FA42}"/>
              </a:ext>
            </a:extLst>
          </p:cNvPr>
          <p:cNvSpPr>
            <a:spLocks noGrp="1"/>
          </p:cNvSpPr>
          <p:nvPr>
            <p:ph type="body" sz="quarter" idx="22" hasCustomPrompt="1"/>
          </p:nvPr>
        </p:nvSpPr>
        <p:spPr>
          <a:xfrm>
            <a:off x="330733" y="1931494"/>
            <a:ext cx="6097776" cy="5840905"/>
          </a:xfrm>
          <a:prstGeom prst="rect">
            <a:avLst/>
          </a:prstGeom>
        </p:spPr>
        <p:txBody>
          <a:bodyPr numCol="2"/>
          <a:lstStyle>
            <a:lvl1pPr marL="285750" indent="-285750">
              <a:buFont typeface="Arial" panose="020B0604020202020204" pitchFamily="34" charset="0"/>
              <a:buChar char="•"/>
              <a:defRPr sz="1400" b="0">
                <a:solidFill>
                  <a:schemeClr val="bg1"/>
                </a:solidFill>
                <a:latin typeface="Poppins" pitchFamily="2" charset="77"/>
                <a:cs typeface="Poppins" pitchFamily="2" charset="77"/>
              </a:defRPr>
            </a:lvl1pPr>
          </a:lstStyle>
          <a:p>
            <a:pPr lvl="0"/>
            <a:r>
              <a:rPr lang="en-US" dirty="0"/>
              <a:t>YOUR TEXT HERE</a:t>
            </a:r>
          </a:p>
        </p:txBody>
      </p:sp>
      <p:sp>
        <p:nvSpPr>
          <p:cNvPr id="4" name="H2">
            <a:extLst>
              <a:ext uri="{FF2B5EF4-FFF2-40B4-BE49-F238E27FC236}">
                <a16:creationId xmlns:a16="http://schemas.microsoft.com/office/drawing/2014/main" id="{FFEB6316-04D0-0C71-28B2-9F480E9E1942}"/>
              </a:ext>
            </a:extLst>
          </p:cNvPr>
          <p:cNvSpPr>
            <a:spLocks noGrp="1"/>
          </p:cNvSpPr>
          <p:nvPr>
            <p:ph type="body" sz="quarter" idx="11" hasCustomPrompt="1"/>
          </p:nvPr>
        </p:nvSpPr>
        <p:spPr>
          <a:xfrm>
            <a:off x="330733" y="1405777"/>
            <a:ext cx="2205638" cy="266966"/>
          </a:xfrm>
          <a:prstGeom prst="rect">
            <a:avLst/>
          </a:prstGeom>
        </p:spPr>
        <p:txBody>
          <a:bodyPr/>
          <a:lstStyle>
            <a:lvl1pPr marL="0" indent="0">
              <a:buNone/>
              <a:defRPr sz="1400" b="1">
                <a:solidFill>
                  <a:schemeClr val="bg1"/>
                </a:solidFill>
                <a:latin typeface="Poppins" pitchFamily="2" charset="77"/>
                <a:cs typeface="Poppins" pitchFamily="2" charset="77"/>
              </a:defRPr>
            </a:lvl1pPr>
          </a:lstStyle>
          <a:p>
            <a:pPr lvl="0"/>
            <a:r>
              <a:rPr lang="en-US" dirty="0"/>
              <a:t>Key Responsibilities:</a:t>
            </a:r>
          </a:p>
        </p:txBody>
      </p:sp>
      <p:sp>
        <p:nvSpPr>
          <p:cNvPr id="3" name="H1">
            <a:extLst>
              <a:ext uri="{FF2B5EF4-FFF2-40B4-BE49-F238E27FC236}">
                <a16:creationId xmlns:a16="http://schemas.microsoft.com/office/drawing/2014/main" id="{C0A2955C-CC63-B11C-4B3E-48C67D311A4B}"/>
              </a:ext>
            </a:extLst>
          </p:cNvPr>
          <p:cNvSpPr>
            <a:spLocks noGrp="1"/>
          </p:cNvSpPr>
          <p:nvPr>
            <p:ph type="body" sz="quarter" idx="10" hasCustomPrompt="1"/>
          </p:nvPr>
        </p:nvSpPr>
        <p:spPr>
          <a:xfrm>
            <a:off x="330733" y="457489"/>
            <a:ext cx="4872037"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Job Description</a:t>
            </a:r>
          </a:p>
        </p:txBody>
      </p:sp>
    </p:spTree>
    <p:extLst>
      <p:ext uri="{BB962C8B-B14F-4D97-AF65-F5344CB8AC3E}">
        <p14:creationId xmlns:p14="http://schemas.microsoft.com/office/powerpoint/2010/main" val="79344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1">
            <a:extLst>
              <a:ext uri="{FF2B5EF4-FFF2-40B4-BE49-F238E27FC236}">
                <a16:creationId xmlns:a16="http://schemas.microsoft.com/office/drawing/2014/main" id="{82071FE3-8267-F409-C354-E445DE364896}"/>
              </a:ext>
            </a:extLst>
          </p:cNvPr>
          <p:cNvSpPr>
            <a:spLocks noGrp="1"/>
          </p:cNvSpPr>
          <p:nvPr>
            <p:ph type="body" sz="quarter" idx="10" hasCustomPrompt="1"/>
          </p:nvPr>
        </p:nvSpPr>
        <p:spPr>
          <a:xfrm>
            <a:off x="330733" y="457489"/>
            <a:ext cx="6085468" cy="509665"/>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Person Specifications</a:t>
            </a:r>
          </a:p>
        </p:txBody>
      </p:sp>
      <p:sp>
        <p:nvSpPr>
          <p:cNvPr id="13" name="Text Placeholder 12">
            <a:extLst>
              <a:ext uri="{FF2B5EF4-FFF2-40B4-BE49-F238E27FC236}">
                <a16:creationId xmlns:a16="http://schemas.microsoft.com/office/drawing/2014/main" id="{40953C63-4F5F-801B-7C7B-425D889A0DCF}"/>
              </a:ext>
            </a:extLst>
          </p:cNvPr>
          <p:cNvSpPr>
            <a:spLocks noGrp="1"/>
          </p:cNvSpPr>
          <p:nvPr>
            <p:ph type="body" sz="quarter" idx="26" hasCustomPrompt="1"/>
          </p:nvPr>
        </p:nvSpPr>
        <p:spPr>
          <a:xfrm>
            <a:off x="330733" y="1306933"/>
            <a:ext cx="3979862"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15" name="Text Placeholder 14">
            <a:extLst>
              <a:ext uri="{FF2B5EF4-FFF2-40B4-BE49-F238E27FC236}">
                <a16:creationId xmlns:a16="http://schemas.microsoft.com/office/drawing/2014/main" id="{10E302F2-500A-EA5B-CDA7-ACDA85D78EA2}"/>
              </a:ext>
            </a:extLst>
          </p:cNvPr>
          <p:cNvSpPr>
            <a:spLocks noGrp="1"/>
          </p:cNvSpPr>
          <p:nvPr>
            <p:ph type="body" sz="quarter" idx="27" hasCustomPrompt="1"/>
          </p:nvPr>
        </p:nvSpPr>
        <p:spPr>
          <a:xfrm>
            <a:off x="330733" y="1681583"/>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
        <p:nvSpPr>
          <p:cNvPr id="16" name="Text Placeholder 12">
            <a:extLst>
              <a:ext uri="{FF2B5EF4-FFF2-40B4-BE49-F238E27FC236}">
                <a16:creationId xmlns:a16="http://schemas.microsoft.com/office/drawing/2014/main" id="{8F4466FA-03FA-8E9F-9A07-62E47D7C8B95}"/>
              </a:ext>
            </a:extLst>
          </p:cNvPr>
          <p:cNvSpPr>
            <a:spLocks noGrp="1"/>
          </p:cNvSpPr>
          <p:nvPr>
            <p:ph type="body" sz="quarter" idx="28" hasCustomPrompt="1"/>
          </p:nvPr>
        </p:nvSpPr>
        <p:spPr>
          <a:xfrm>
            <a:off x="330732" y="2506146"/>
            <a:ext cx="3979861"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17" name="Text Placeholder 14">
            <a:extLst>
              <a:ext uri="{FF2B5EF4-FFF2-40B4-BE49-F238E27FC236}">
                <a16:creationId xmlns:a16="http://schemas.microsoft.com/office/drawing/2014/main" id="{73007A75-D087-E004-25CF-6A6BB1BF0632}"/>
              </a:ext>
            </a:extLst>
          </p:cNvPr>
          <p:cNvSpPr>
            <a:spLocks noGrp="1"/>
          </p:cNvSpPr>
          <p:nvPr>
            <p:ph type="body" sz="quarter" idx="29" hasCustomPrompt="1"/>
          </p:nvPr>
        </p:nvSpPr>
        <p:spPr>
          <a:xfrm>
            <a:off x="330733" y="2880796"/>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
        <p:nvSpPr>
          <p:cNvPr id="18" name="Text Placeholder 12">
            <a:extLst>
              <a:ext uri="{FF2B5EF4-FFF2-40B4-BE49-F238E27FC236}">
                <a16:creationId xmlns:a16="http://schemas.microsoft.com/office/drawing/2014/main" id="{79C81A36-BC86-2964-4BBB-A3594B994BE3}"/>
              </a:ext>
            </a:extLst>
          </p:cNvPr>
          <p:cNvSpPr>
            <a:spLocks noGrp="1"/>
          </p:cNvSpPr>
          <p:nvPr>
            <p:ph type="body" sz="quarter" idx="30" hasCustomPrompt="1"/>
          </p:nvPr>
        </p:nvSpPr>
        <p:spPr>
          <a:xfrm>
            <a:off x="330733" y="3705359"/>
            <a:ext cx="3979860"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19" name="Text Placeholder 14">
            <a:extLst>
              <a:ext uri="{FF2B5EF4-FFF2-40B4-BE49-F238E27FC236}">
                <a16:creationId xmlns:a16="http://schemas.microsoft.com/office/drawing/2014/main" id="{84BD6029-416B-9E76-E104-E6084E7B45B2}"/>
              </a:ext>
            </a:extLst>
          </p:cNvPr>
          <p:cNvSpPr>
            <a:spLocks noGrp="1"/>
          </p:cNvSpPr>
          <p:nvPr>
            <p:ph type="body" sz="quarter" idx="31" hasCustomPrompt="1"/>
          </p:nvPr>
        </p:nvSpPr>
        <p:spPr>
          <a:xfrm>
            <a:off x="330733" y="4080009"/>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
        <p:nvSpPr>
          <p:cNvPr id="20" name="Text Placeholder 12">
            <a:extLst>
              <a:ext uri="{FF2B5EF4-FFF2-40B4-BE49-F238E27FC236}">
                <a16:creationId xmlns:a16="http://schemas.microsoft.com/office/drawing/2014/main" id="{F8ADD9E0-B040-1A06-1FF0-1CC7F3B6FAA0}"/>
              </a:ext>
            </a:extLst>
          </p:cNvPr>
          <p:cNvSpPr>
            <a:spLocks noGrp="1"/>
          </p:cNvSpPr>
          <p:nvPr>
            <p:ph type="body" sz="quarter" idx="32" hasCustomPrompt="1"/>
          </p:nvPr>
        </p:nvSpPr>
        <p:spPr>
          <a:xfrm>
            <a:off x="330733" y="4904572"/>
            <a:ext cx="3979860"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21" name="Text Placeholder 14">
            <a:extLst>
              <a:ext uri="{FF2B5EF4-FFF2-40B4-BE49-F238E27FC236}">
                <a16:creationId xmlns:a16="http://schemas.microsoft.com/office/drawing/2014/main" id="{D191C4F0-53D1-F93E-BD72-D5F9490709D1}"/>
              </a:ext>
            </a:extLst>
          </p:cNvPr>
          <p:cNvSpPr>
            <a:spLocks noGrp="1"/>
          </p:cNvSpPr>
          <p:nvPr>
            <p:ph type="body" sz="quarter" idx="33" hasCustomPrompt="1"/>
          </p:nvPr>
        </p:nvSpPr>
        <p:spPr>
          <a:xfrm>
            <a:off x="330733" y="5279222"/>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Tree>
    <p:extLst>
      <p:ext uri="{BB962C8B-B14F-4D97-AF65-F5344CB8AC3E}">
        <p14:creationId xmlns:p14="http://schemas.microsoft.com/office/powerpoint/2010/main" val="145677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93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P">
            <a:extLst>
              <a:ext uri="{FF2B5EF4-FFF2-40B4-BE49-F238E27FC236}">
                <a16:creationId xmlns:a16="http://schemas.microsoft.com/office/drawing/2014/main" id="{115D0006-771D-0460-CB3A-F05AF165301E}"/>
              </a:ext>
            </a:extLst>
          </p:cNvPr>
          <p:cNvSpPr>
            <a:spLocks noGrp="1"/>
          </p:cNvSpPr>
          <p:nvPr>
            <p:ph type="body" sz="quarter" idx="20" hasCustomPrompt="1"/>
          </p:nvPr>
        </p:nvSpPr>
        <p:spPr>
          <a:xfrm>
            <a:off x="3461658" y="1196609"/>
            <a:ext cx="2988129" cy="6951348"/>
          </a:xfrm>
          <a:prstGeom prst="rect">
            <a:avLst/>
          </a:prstGeom>
        </p:spPr>
        <p:txBody>
          <a:bodyPr numCol="1"/>
          <a:lstStyle>
            <a:lvl1pPr marL="0" indent="0">
              <a:buNone/>
              <a:defRPr sz="1400" b="0">
                <a:solidFill>
                  <a:srgbClr val="014360"/>
                </a:solidFill>
                <a:latin typeface="Poppins" pitchFamily="2" charset="77"/>
                <a:cs typeface="Poppins" pitchFamily="2" charset="77"/>
              </a:defRPr>
            </a:lvl1pPr>
          </a:lstStyle>
          <a:p>
            <a:r>
              <a:rPr lang="en-US" sz="1100" b="1" dirty="0"/>
              <a:t>Other staff benefits include:</a:t>
            </a:r>
          </a:p>
          <a:p>
            <a:pPr marL="171450" indent="-171450">
              <a:buFont typeface="Arial" panose="020B0604020202020204" pitchFamily="34" charset="0"/>
              <a:buChar char="•"/>
            </a:pPr>
            <a:r>
              <a:rPr lang="en-US" sz="1100" dirty="0"/>
              <a:t>Competitive salary</a:t>
            </a:r>
          </a:p>
          <a:p>
            <a:pPr marL="171450" indent="-171450">
              <a:buFont typeface="Arial" panose="020B0604020202020204" pitchFamily="34" charset="0"/>
              <a:buChar char="•"/>
            </a:pPr>
            <a:r>
              <a:rPr lang="en-US" sz="1100" dirty="0"/>
              <a:t>Six INSET days per year</a:t>
            </a:r>
          </a:p>
          <a:p>
            <a:pPr marL="171450" indent="-171450">
              <a:buFont typeface="Arial" panose="020B0604020202020204" pitchFamily="34" charset="0"/>
              <a:buChar char="•"/>
            </a:pPr>
            <a:r>
              <a:rPr lang="en-US" sz="1100" dirty="0"/>
              <a:t>Protected CPL time</a:t>
            </a:r>
          </a:p>
          <a:p>
            <a:pPr marL="171450" indent="-171450">
              <a:buFont typeface="Arial" panose="020B0604020202020204" pitchFamily="34" charset="0"/>
              <a:buChar char="•"/>
            </a:pPr>
            <a:r>
              <a:rPr lang="en-US" sz="1100" dirty="0"/>
              <a:t>Continued professional development pathway for every role</a:t>
            </a:r>
          </a:p>
          <a:p>
            <a:pPr marL="171450" indent="-171450">
              <a:buFont typeface="Arial" panose="020B0604020202020204" pitchFamily="34" charset="0"/>
              <a:buChar char="•"/>
            </a:pPr>
            <a:r>
              <a:rPr lang="en-US" sz="1100" dirty="0"/>
              <a:t>No work communication outside working hours</a:t>
            </a:r>
          </a:p>
          <a:p>
            <a:pPr marL="171450" indent="-171450">
              <a:buFont typeface="Arial" panose="020B0604020202020204" pitchFamily="34" charset="0"/>
              <a:buChar char="•"/>
            </a:pPr>
            <a:r>
              <a:rPr lang="en-US" sz="1100" dirty="0"/>
              <a:t>Excellent holiday entitlement for support staff: Bank holidays plus 25 days paid holiday (pro rata)</a:t>
            </a:r>
          </a:p>
          <a:p>
            <a:pPr marL="171450" indent="-171450">
              <a:buFont typeface="Arial" panose="020B0604020202020204" pitchFamily="34" charset="0"/>
              <a:buChar char="•"/>
            </a:pPr>
            <a:r>
              <a:rPr lang="en-US" sz="1100" dirty="0"/>
              <a:t>5 days extra paid holiday after 5 years’ service (pro rata)</a:t>
            </a:r>
          </a:p>
          <a:p>
            <a:pPr marL="171450" indent="-171450">
              <a:buFont typeface="Arial" panose="020B0604020202020204" pitchFamily="34" charset="0"/>
              <a:buChar char="•"/>
            </a:pPr>
            <a:r>
              <a:rPr lang="en-US" sz="1100" dirty="0"/>
              <a:t>Time for You’ day</a:t>
            </a:r>
          </a:p>
          <a:p>
            <a:pPr marL="171450" indent="-171450">
              <a:buFont typeface="Arial" panose="020B0604020202020204" pitchFamily="34" charset="0"/>
              <a:buChar char="•"/>
            </a:pPr>
            <a:r>
              <a:rPr lang="en-US" sz="1100" dirty="0"/>
              <a:t>Family-friendly policies including flexible working, occupational maternity and paternity pay</a:t>
            </a:r>
          </a:p>
          <a:p>
            <a:pPr marL="171450" indent="-171450">
              <a:buFont typeface="Arial" panose="020B0604020202020204" pitchFamily="34" charset="0"/>
              <a:buChar char="•"/>
            </a:pPr>
            <a:r>
              <a:rPr lang="en-US" sz="1100" dirty="0"/>
              <a:t>Reasonable release time for significant personal events</a:t>
            </a:r>
          </a:p>
          <a:p>
            <a:pPr marL="171450" indent="-171450">
              <a:buFont typeface="Arial" panose="020B0604020202020204" pitchFamily="34" charset="0"/>
              <a:buChar char="•"/>
            </a:pPr>
            <a:r>
              <a:rPr lang="en-US" sz="1100" dirty="0"/>
              <a:t>Length of service awards</a:t>
            </a:r>
          </a:p>
          <a:p>
            <a:pPr marL="171450" indent="-171450">
              <a:buFont typeface="Arial" panose="020B0604020202020204" pitchFamily="34" charset="0"/>
              <a:buChar char="•"/>
            </a:pPr>
            <a:r>
              <a:rPr lang="en-US" sz="1100" dirty="0"/>
              <a:t>Resources for retirement and financial planning</a:t>
            </a:r>
          </a:p>
          <a:p>
            <a:pPr marL="171450" indent="-171450">
              <a:buFont typeface="Arial" panose="020B0604020202020204" pitchFamily="34" charset="0"/>
              <a:buChar char="•"/>
            </a:pPr>
            <a:r>
              <a:rPr lang="en-US" sz="1100" dirty="0"/>
              <a:t>Cycle-to-work scheme</a:t>
            </a:r>
          </a:p>
          <a:p>
            <a:pPr marL="171450" indent="-171450">
              <a:buFont typeface="Arial" panose="020B0604020202020204" pitchFamily="34" charset="0"/>
              <a:buChar char="•"/>
            </a:pPr>
            <a:r>
              <a:rPr lang="en-US" sz="1100" dirty="0"/>
              <a:t>Free tea, coffee and milk</a:t>
            </a:r>
            <a:endParaRPr lang="en-US" dirty="0"/>
          </a:p>
        </p:txBody>
      </p:sp>
      <p:sp>
        <p:nvSpPr>
          <p:cNvPr id="3" name="P">
            <a:extLst>
              <a:ext uri="{FF2B5EF4-FFF2-40B4-BE49-F238E27FC236}">
                <a16:creationId xmlns:a16="http://schemas.microsoft.com/office/drawing/2014/main" id="{C6DB368A-4D6E-6C56-78B8-91F4D68B7442}"/>
              </a:ext>
            </a:extLst>
          </p:cNvPr>
          <p:cNvSpPr>
            <a:spLocks noGrp="1"/>
          </p:cNvSpPr>
          <p:nvPr>
            <p:ph type="body" sz="quarter" idx="19" hasCustomPrompt="1"/>
          </p:nvPr>
        </p:nvSpPr>
        <p:spPr>
          <a:xfrm>
            <a:off x="326572" y="1196609"/>
            <a:ext cx="2988129" cy="6951348"/>
          </a:xfrm>
          <a:prstGeom prst="rect">
            <a:avLst/>
          </a:prstGeom>
        </p:spPr>
        <p:txBody>
          <a:bodyPr numCol="1"/>
          <a:lstStyle>
            <a:lvl1pPr marL="0" indent="0">
              <a:buNone/>
              <a:defRPr sz="1200" b="0">
                <a:solidFill>
                  <a:srgbClr val="014360"/>
                </a:solidFill>
                <a:latin typeface="Poppins" pitchFamily="2" charset="77"/>
                <a:cs typeface="Poppins" pitchFamily="2" charset="77"/>
              </a:defRPr>
            </a:lvl1pPr>
          </a:lstStyle>
          <a:p>
            <a:r>
              <a:rPr lang="en-US" sz="1100" dirty="0"/>
              <a:t>We believe that collaboration and staff wellbeing are at the heart of our success.</a:t>
            </a:r>
          </a:p>
          <a:p>
            <a:r>
              <a:rPr lang="en-US" sz="1100" dirty="0"/>
              <a:t>Supported by our trust, we offer a range of benefits to enhance our work environment and support the professional and personal growth of our staff, including work-life balance.</a:t>
            </a:r>
          </a:p>
          <a:p>
            <a:endParaRPr lang="en-US" sz="1100" dirty="0"/>
          </a:p>
          <a:p>
            <a:r>
              <a:rPr lang="en-US" sz="1100" b="1" dirty="0"/>
              <a:t>Education Mutual</a:t>
            </a:r>
          </a:p>
          <a:p>
            <a:r>
              <a:rPr lang="en-US" sz="1100" dirty="0"/>
              <a:t>Staff can access a comprehensive range of healthcare services through Education Mutual, including mental health support, 24/7 GP Healthline, physiotherapy, stress management resources, and occupational health services.</a:t>
            </a:r>
          </a:p>
          <a:p>
            <a:r>
              <a:rPr lang="en-US" sz="1100" dirty="0"/>
              <a:t>Find out more about Healthcare and Wellbeing Services here: </a:t>
            </a:r>
            <a:r>
              <a:rPr lang="en-US" sz="1100" dirty="0">
                <a:hlinkClick r:id="rId3">
                  <a:extLst>
                    <a:ext uri="{A12FA001-AC4F-418D-AE19-62706E023703}">
                      <ahyp:hlinkClr xmlns:ahyp="http://schemas.microsoft.com/office/drawing/2018/hyperlinkcolor" val="tx"/>
                    </a:ext>
                  </a:extLst>
                </a:hlinkClick>
              </a:rPr>
              <a:t>www.educationmutual.co.uk/service/healthcare-and-wellbeing/</a:t>
            </a:r>
            <a:endParaRPr lang="en-US" sz="1100" dirty="0"/>
          </a:p>
          <a:p>
            <a:endParaRPr lang="en-US" sz="1100" dirty="0"/>
          </a:p>
          <a:p>
            <a:r>
              <a:rPr lang="en-US" sz="1100" b="1" dirty="0"/>
              <a:t>Local Government Pension Scheme (LGPS)</a:t>
            </a:r>
          </a:p>
          <a:p>
            <a:r>
              <a:rPr lang="en-US" sz="1100" dirty="0"/>
              <a:t>The Local Government Pension Scheme (LGPS) is a defined benefit plan, meaning your pension is calculated based on your salary and length of service and adjusted for inflation. This ensures a secure and guaranteed income in retirement, unaffected by investment performance.</a:t>
            </a:r>
          </a:p>
          <a:p>
            <a:r>
              <a:rPr lang="en-US" sz="1100" dirty="0"/>
              <a:t>Find out more about LGPS here: </a:t>
            </a:r>
            <a:r>
              <a:rPr lang="en-US" sz="1100" dirty="0">
                <a:hlinkClick r:id="rId4">
                  <a:extLst>
                    <a:ext uri="{A12FA001-AC4F-418D-AE19-62706E023703}">
                      <ahyp:hlinkClr xmlns:ahyp="http://schemas.microsoft.com/office/drawing/2018/hyperlinkcolor" val="tx"/>
                    </a:ext>
                  </a:extLst>
                </a:hlinkClick>
              </a:rPr>
              <a:t>www.lgpsmember.org/</a:t>
            </a:r>
            <a:endParaRPr lang="en-US" sz="1100" dirty="0"/>
          </a:p>
        </p:txBody>
      </p:sp>
      <p:sp>
        <p:nvSpPr>
          <p:cNvPr id="5" name="H1">
            <a:extLst>
              <a:ext uri="{FF2B5EF4-FFF2-40B4-BE49-F238E27FC236}">
                <a16:creationId xmlns:a16="http://schemas.microsoft.com/office/drawing/2014/main" id="{43D46743-9017-829A-D8E3-4126B6AF113B}"/>
              </a:ext>
            </a:extLst>
          </p:cNvPr>
          <p:cNvSpPr>
            <a:spLocks noGrp="1"/>
          </p:cNvSpPr>
          <p:nvPr>
            <p:ph type="body" sz="quarter" idx="10" hasCustomPrompt="1"/>
          </p:nvPr>
        </p:nvSpPr>
        <p:spPr>
          <a:xfrm>
            <a:off x="330733" y="457489"/>
            <a:ext cx="6085468" cy="509665"/>
          </a:xfrm>
          <a:prstGeom prst="rect">
            <a:avLst/>
          </a:prstGeom>
        </p:spPr>
        <p:txBody>
          <a:bodyPr/>
          <a:lstStyle>
            <a:lvl1pPr marL="0" indent="0">
              <a:buNone/>
              <a:defRPr sz="4000" b="1">
                <a:solidFill>
                  <a:srgbClr val="014360"/>
                </a:solidFill>
                <a:latin typeface="Poppins" pitchFamily="2" charset="77"/>
                <a:cs typeface="Poppins" pitchFamily="2" charset="77"/>
              </a:defRPr>
            </a:lvl1pPr>
          </a:lstStyle>
          <a:p>
            <a:pPr lvl="0"/>
            <a:r>
              <a:rPr lang="en-US" dirty="0"/>
              <a:t>Staff Benefits</a:t>
            </a:r>
          </a:p>
        </p:txBody>
      </p:sp>
    </p:spTree>
    <p:extLst>
      <p:ext uri="{BB962C8B-B14F-4D97-AF65-F5344CB8AC3E}">
        <p14:creationId xmlns:p14="http://schemas.microsoft.com/office/powerpoint/2010/main" val="116255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49793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9" r:id="rId3"/>
    <p:sldLayoutId id="2147483666" r:id="rId4"/>
    <p:sldLayoutId id="2147483667" r:id="rId5"/>
    <p:sldLayoutId id="2147483678" r:id="rId6"/>
    <p:sldLayoutId id="2147483674" r:id="rId7"/>
    <p:sldLayoutId id="2147483668" r:id="rId8"/>
    <p:sldLayoutId id="2147483672" r:id="rId9"/>
    <p:sldLayoutId id="2147483675" r:id="rId10"/>
    <p:sldLayoutId id="2147483669" r:id="rId11"/>
    <p:sldLayoutId id="214748367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riverscofe.co.uk/current-vacancies-1/"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mailto:nwoffice@riverscofe.co.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northwickmanor.ovw4.devwebsite.co.uk/"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1.emf"/><Relationship Id="rId5" Type="http://schemas.openxmlformats.org/officeDocument/2006/relationships/hyperlink" Target="https://www.riverscofe.co.uk/" TargetMode="External"/><Relationship Id="rId4" Type="http://schemas.openxmlformats.org/officeDocument/2006/relationships/hyperlink" Target="mailto:info@riverscofe.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mutual.co.uk/service/healthcare-and-wellbein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lgpsmember.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5A0226F5-5E87-F5C0-E2F8-412F289573B6}"/>
              </a:ext>
            </a:extLst>
          </p:cNvPr>
          <p:cNvPicPr>
            <a:picLocks noGrp="1" noChangeAspect="1"/>
          </p:cNvPicPr>
          <p:nvPr>
            <p:ph type="pic" sz="quarter" idx="10"/>
          </p:nvPr>
        </p:nvPicPr>
        <p:blipFill>
          <a:blip r:embed="rId3"/>
          <a:srcRect t="9484" b="9484"/>
          <a:stretch>
            <a:fillRect/>
          </a:stretch>
        </p:blipFill>
        <p:spPr/>
      </p:pic>
      <p:sp>
        <p:nvSpPr>
          <p:cNvPr id="103" name="H1">
            <a:extLst>
              <a:ext uri="{FF2B5EF4-FFF2-40B4-BE49-F238E27FC236}">
                <a16:creationId xmlns:a16="http://schemas.microsoft.com/office/drawing/2014/main" id="{9F3423D6-40C8-A157-5B1F-DD0CBA47293A}"/>
              </a:ext>
            </a:extLst>
          </p:cNvPr>
          <p:cNvSpPr>
            <a:spLocks noGrp="1"/>
          </p:cNvSpPr>
          <p:nvPr>
            <p:ph type="title"/>
          </p:nvPr>
        </p:nvSpPr>
        <p:spPr/>
        <p:txBody>
          <a:bodyPr/>
          <a:lstStyle/>
          <a:p>
            <a:r>
              <a:rPr lang="en-US" dirty="0"/>
              <a:t>Application Pack</a:t>
            </a:r>
          </a:p>
        </p:txBody>
      </p:sp>
      <p:sp>
        <p:nvSpPr>
          <p:cNvPr id="49" name="H2">
            <a:extLst>
              <a:ext uri="{FF2B5EF4-FFF2-40B4-BE49-F238E27FC236}">
                <a16:creationId xmlns:a16="http://schemas.microsoft.com/office/drawing/2014/main" id="{A90CA9F2-8FEB-5140-1BDA-11769C641157}"/>
              </a:ext>
            </a:extLst>
          </p:cNvPr>
          <p:cNvSpPr>
            <a:spLocks noGrp="1"/>
          </p:cNvSpPr>
          <p:nvPr>
            <p:ph type="body" sz="quarter" idx="13"/>
          </p:nvPr>
        </p:nvSpPr>
        <p:spPr>
          <a:xfrm>
            <a:off x="365125" y="2635565"/>
            <a:ext cx="6000750" cy="508000"/>
          </a:xfrm>
        </p:spPr>
        <p:txBody>
          <a:bodyPr lIns="91440" tIns="45720" rIns="91440" bIns="45720" anchor="t"/>
          <a:lstStyle/>
          <a:p>
            <a:r>
              <a:rPr lang="en-US" dirty="0">
                <a:latin typeface="Poppins"/>
                <a:cs typeface="Poppins"/>
              </a:rPr>
              <a:t>Inclusion Teaching Assistant </a:t>
            </a:r>
          </a:p>
          <a:p>
            <a:endParaRPr lang="en-US" sz="1600" dirty="0">
              <a:latin typeface="Poppins"/>
              <a:cs typeface="Poppins"/>
            </a:endParaRPr>
          </a:p>
          <a:p>
            <a:r>
              <a:rPr lang="en-US" sz="1600" dirty="0">
                <a:latin typeface="Poppins"/>
                <a:cs typeface="Poppins"/>
              </a:rPr>
              <a:t>To commence in February 2026</a:t>
            </a:r>
            <a:endParaRPr lang="en-US" dirty="0">
              <a:latin typeface="Poppins"/>
              <a:cs typeface="Poppins"/>
            </a:endParaRPr>
          </a:p>
        </p:txBody>
      </p:sp>
      <p:pic>
        <p:nvPicPr>
          <p:cNvPr id="15" name="Image" descr="The text shows The Rivers C of E Academy Trust's vision: &quot;An extraordinary education for every pupil&quot;.">
            <a:extLst>
              <a:ext uri="{FF2B5EF4-FFF2-40B4-BE49-F238E27FC236}">
                <a16:creationId xmlns:a16="http://schemas.microsoft.com/office/drawing/2014/main" id="{0B7F5B2C-1442-6FD8-2038-E6272E39CC98}"/>
              </a:ext>
            </a:extLst>
          </p:cNvPr>
          <p:cNvPicPr>
            <a:picLocks noChangeAspect="1"/>
          </p:cNvPicPr>
          <p:nvPr/>
        </p:nvPicPr>
        <p:blipFill>
          <a:blip r:embed="rId4"/>
          <a:stretch>
            <a:fillRect/>
          </a:stretch>
        </p:blipFill>
        <p:spPr>
          <a:xfrm>
            <a:off x="0" y="3606452"/>
            <a:ext cx="6858000" cy="2743200"/>
          </a:xfrm>
          <a:prstGeom prst="rect">
            <a:avLst/>
          </a:prstGeom>
        </p:spPr>
      </p:pic>
      <p:pic>
        <p:nvPicPr>
          <p:cNvPr id="7" name="Image">
            <a:extLst>
              <a:ext uri="{FF2B5EF4-FFF2-40B4-BE49-F238E27FC236}">
                <a16:creationId xmlns:a16="http://schemas.microsoft.com/office/drawing/2014/main" id="{6531DEEF-F52B-FE33-5167-72CDDCEA747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204" y="8767257"/>
            <a:ext cx="3441700" cy="838200"/>
          </a:xfrm>
          <a:prstGeom prst="rect">
            <a:avLst/>
          </a:prstGeom>
        </p:spPr>
      </p:pic>
    </p:spTree>
    <p:extLst>
      <p:ext uri="{BB962C8B-B14F-4D97-AF65-F5344CB8AC3E}">
        <p14:creationId xmlns:p14="http://schemas.microsoft.com/office/powerpoint/2010/main" val="246599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BD081-0BD0-1844-7E28-A2B720EF340E}"/>
            </a:ext>
          </a:extLst>
        </p:cNvPr>
        <p:cNvGrpSpPr/>
        <p:nvPr/>
      </p:nvGrpSpPr>
      <p:grpSpPr>
        <a:xfrm>
          <a:off x="0" y="0"/>
          <a:ext cx="0" cy="0"/>
          <a:chOff x="0" y="0"/>
          <a:chExt cx="0" cy="0"/>
        </a:xfrm>
      </p:grpSpPr>
      <p:sp>
        <p:nvSpPr>
          <p:cNvPr id="23" name="Text Placeholder 22">
            <a:extLst>
              <a:ext uri="{FF2B5EF4-FFF2-40B4-BE49-F238E27FC236}">
                <a16:creationId xmlns:a16="http://schemas.microsoft.com/office/drawing/2014/main" id="{9D31BD7D-35F4-358A-3D80-7B58480200C2}"/>
              </a:ext>
            </a:extLst>
          </p:cNvPr>
          <p:cNvSpPr>
            <a:spLocks noGrp="1"/>
          </p:cNvSpPr>
          <p:nvPr>
            <p:ph type="title" idx="4294967295"/>
          </p:nvPr>
        </p:nvSpPr>
        <p:spPr>
          <a:xfrm>
            <a:off x="386265" y="184024"/>
            <a:ext cx="6085468" cy="509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78D0F3"/>
                </a:solidFill>
                <a:effectLst/>
                <a:uLnTx/>
                <a:uFillTx/>
                <a:latin typeface="Poppins" pitchFamily="2" charset="77"/>
                <a:ea typeface="+mn-ea"/>
                <a:cs typeface="Poppins" pitchFamily="2" charset="77"/>
              </a:rPr>
              <a:t>Person Specification</a:t>
            </a:r>
          </a:p>
        </p:txBody>
      </p:sp>
      <p:graphicFrame>
        <p:nvGraphicFramePr>
          <p:cNvPr id="17" name="Table 16">
            <a:extLst>
              <a:ext uri="{FF2B5EF4-FFF2-40B4-BE49-F238E27FC236}">
                <a16:creationId xmlns:a16="http://schemas.microsoft.com/office/drawing/2014/main" id="{FAEB3025-8FA7-8ECB-A95A-BB700539E93E}"/>
              </a:ext>
            </a:extLst>
          </p:cNvPr>
          <p:cNvGraphicFramePr>
            <a:graphicFrameLocks noGrp="1"/>
          </p:cNvGraphicFramePr>
          <p:nvPr>
            <p:extLst>
              <p:ext uri="{D42A27DB-BD31-4B8C-83A1-F6EECF244321}">
                <p14:modId xmlns:p14="http://schemas.microsoft.com/office/powerpoint/2010/main" val="932419430"/>
              </p:ext>
            </p:extLst>
          </p:nvPr>
        </p:nvGraphicFramePr>
        <p:xfrm>
          <a:off x="143434" y="783716"/>
          <a:ext cx="6571129" cy="7658100"/>
        </p:xfrm>
        <a:graphic>
          <a:graphicData uri="http://schemas.openxmlformats.org/drawingml/2006/table">
            <a:tbl>
              <a:tblPr firstRow="1" bandRow="1">
                <a:tableStyleId>{5C22544A-7EE6-4342-B048-85BDC9FD1C3A}</a:tableStyleId>
              </a:tblPr>
              <a:tblGrid>
                <a:gridCol w="1342466">
                  <a:extLst>
                    <a:ext uri="{9D8B030D-6E8A-4147-A177-3AD203B41FA5}">
                      <a16:colId xmlns:a16="http://schemas.microsoft.com/office/drawing/2014/main" val="807178418"/>
                    </a:ext>
                  </a:extLst>
                </a:gridCol>
                <a:gridCol w="2486025">
                  <a:extLst>
                    <a:ext uri="{9D8B030D-6E8A-4147-A177-3AD203B41FA5}">
                      <a16:colId xmlns:a16="http://schemas.microsoft.com/office/drawing/2014/main" val="2147551935"/>
                    </a:ext>
                  </a:extLst>
                </a:gridCol>
                <a:gridCol w="2742638">
                  <a:extLst>
                    <a:ext uri="{9D8B030D-6E8A-4147-A177-3AD203B41FA5}">
                      <a16:colId xmlns:a16="http://schemas.microsoft.com/office/drawing/2014/main" val="3172359278"/>
                    </a:ext>
                  </a:extLst>
                </a:gridCol>
              </a:tblGrid>
              <a:tr h="227648">
                <a:tc>
                  <a:txBody>
                    <a:bodyPr/>
                    <a:lstStyle/>
                    <a:p>
                      <a:r>
                        <a:rPr lang="en-US" dirty="0"/>
                        <a:t>Criteria</a:t>
                      </a:r>
                      <a:endParaRPr lang="en-GB" dirty="0"/>
                    </a:p>
                  </a:txBody>
                  <a:tcPr/>
                </a:tc>
                <a:tc>
                  <a:txBody>
                    <a:bodyPr/>
                    <a:lstStyle/>
                    <a:p>
                      <a:r>
                        <a:rPr lang="en-US" dirty="0"/>
                        <a:t>Essential</a:t>
                      </a:r>
                      <a:endParaRPr lang="en-GB" dirty="0"/>
                    </a:p>
                  </a:txBody>
                  <a:tcPr/>
                </a:tc>
                <a:tc>
                  <a:txBody>
                    <a:bodyPr/>
                    <a:lstStyle/>
                    <a:p>
                      <a:r>
                        <a:rPr lang="en-US" dirty="0"/>
                        <a:t>Desirable</a:t>
                      </a:r>
                      <a:endParaRPr lang="en-GB" dirty="0"/>
                    </a:p>
                  </a:txBody>
                  <a:tcPr/>
                </a:tc>
                <a:extLst>
                  <a:ext uri="{0D108BD9-81ED-4DB2-BD59-A6C34878D82A}">
                    <a16:rowId xmlns:a16="http://schemas.microsoft.com/office/drawing/2014/main" val="1816402910"/>
                  </a:ext>
                </a:extLst>
              </a:tr>
              <a:tr h="526436">
                <a:tc>
                  <a:txBody>
                    <a:bodyPr/>
                    <a:lstStyle/>
                    <a:p>
                      <a:r>
                        <a:rPr lang="en-US" dirty="0">
                          <a:latin typeface="Century Gothic" panose="020B0502020202020204" pitchFamily="34" charset="0"/>
                        </a:rPr>
                        <a:t>Education / Qualifications</a:t>
                      </a:r>
                      <a:endParaRPr lang="en-GB"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900" dirty="0"/>
                        <a:t>NVQ 2 for Teaching Assistants (or demonstrate equivalent knowledge skills and experience). </a:t>
                      </a:r>
                    </a:p>
                    <a:p>
                      <a:pPr marL="171450" indent="-171450">
                        <a:buFont typeface="Arial" panose="020B0604020202020204" pitchFamily="34" charset="0"/>
                        <a:buChar char="•"/>
                      </a:pPr>
                      <a:r>
                        <a:rPr lang="en-GB" sz="900" dirty="0"/>
                        <a:t>Good numeracy/literacy skills.</a:t>
                      </a:r>
                    </a:p>
                    <a:p>
                      <a:pPr marL="171450" indent="-171450">
                        <a:buFont typeface="Arial" panose="020B0604020202020204" pitchFamily="34" charset="0"/>
                        <a:buChar char="•"/>
                      </a:pPr>
                      <a:r>
                        <a:rPr lang="en-US" sz="900" dirty="0"/>
                        <a:t>5 GCSE’s with a minimum of Grade C or above in </a:t>
                      </a:r>
                      <a:r>
                        <a:rPr lang="en-US" sz="900" dirty="0" err="1"/>
                        <a:t>Maths</a:t>
                      </a:r>
                      <a:r>
                        <a:rPr lang="en-US" sz="900" dirty="0"/>
                        <a:t> and English (or equivalent qualifications)</a:t>
                      </a:r>
                      <a:endParaRPr lang="en-GB" sz="900" dirty="0"/>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Evidence of further CPD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Current First Aid/Paediatric First Aid certificate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Qualifications/training in social/emotional programmes, e.g. Elsa or Thrive / trauma informed practice </a:t>
                      </a:r>
                      <a:endParaRPr lang="en-GB" sz="900" b="0" i="0"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kern="1200" dirty="0">
                          <a:solidFill>
                            <a:schemeClr val="dk1"/>
                          </a:solidFill>
                          <a:effectLst/>
                          <a:latin typeface="+mn-lt"/>
                          <a:ea typeface="+mn-ea"/>
                          <a:cs typeface="+mn-cs"/>
                        </a:rPr>
                        <a:t>Team Teach trained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Training in the relevant learning strategies to support children with a range of needs e.g. Speech and Language</a:t>
                      </a:r>
                      <a:endParaRPr lang="en-GB" sz="900" b="0" i="0" kern="1200" dirty="0">
                        <a:solidFill>
                          <a:schemeClr val="dk1"/>
                        </a:solidFill>
                        <a:effectLst/>
                        <a:latin typeface="+mn-lt"/>
                        <a:ea typeface="+mn-ea"/>
                        <a:cs typeface="+mn-cs"/>
                      </a:endParaRPr>
                    </a:p>
                  </a:txBody>
                  <a:tcPr/>
                </a:tc>
                <a:extLst>
                  <a:ext uri="{0D108BD9-81ED-4DB2-BD59-A6C34878D82A}">
                    <a16:rowId xmlns:a16="http://schemas.microsoft.com/office/drawing/2014/main" val="3477478433"/>
                  </a:ext>
                </a:extLst>
              </a:tr>
              <a:tr h="227648">
                <a:tc>
                  <a:txBody>
                    <a:bodyPr/>
                    <a:lstStyle/>
                    <a:p>
                      <a:r>
                        <a:rPr lang="en-US" dirty="0">
                          <a:latin typeface="Century Gothic" panose="020B0502020202020204" pitchFamily="34" charset="0"/>
                        </a:rPr>
                        <a:t>Experience</a:t>
                      </a:r>
                      <a:endParaRPr lang="en-GB" dirty="0">
                        <a:latin typeface="Century Gothic" panose="020B0502020202020204" pitchFamily="34" charset="0"/>
                      </a:endParaRP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Experience of working within a Primary school – supporting children’s learning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Experience of running intervention groups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Experience of working with children with a variety of educational needs </a:t>
                      </a:r>
                      <a:endParaRPr lang="en-GB" sz="900" b="0" i="0" kern="1200" dirty="0">
                        <a:solidFill>
                          <a:schemeClr val="dk1"/>
                        </a:solidFill>
                        <a:effectLst/>
                        <a:latin typeface="Century Gothic" panose="020B0502020202020204" pitchFamily="34" charset="0"/>
                        <a:ea typeface="+mn-ea"/>
                        <a:cs typeface="+mn-cs"/>
                      </a:endParaRPr>
                    </a:p>
                  </a:txBody>
                  <a:tcPr/>
                </a:tc>
                <a:tc>
                  <a:txBody>
                    <a:bodyPr/>
                    <a:lstStyle/>
                    <a:p>
                      <a:pPr marL="171450" lvl="0" indent="-171450">
                        <a:buFont typeface="Arial" panose="020B0604020202020204" pitchFamily="34" charset="0"/>
                        <a:buChar char="•"/>
                      </a:pPr>
                      <a:r>
                        <a:rPr lang="en-GB" sz="900" dirty="0"/>
                        <a:t>Experience of leading relevant learning strategies </a:t>
                      </a:r>
                      <a:r>
                        <a:rPr lang="en-GB" sz="900" dirty="0" err="1"/>
                        <a:t>eg</a:t>
                      </a:r>
                      <a:r>
                        <a:rPr lang="en-GB" sz="900" dirty="0"/>
                        <a:t>, phonics  </a:t>
                      </a:r>
                    </a:p>
                  </a:txBody>
                  <a:tcPr/>
                </a:tc>
                <a:extLst>
                  <a:ext uri="{0D108BD9-81ED-4DB2-BD59-A6C34878D82A}">
                    <a16:rowId xmlns:a16="http://schemas.microsoft.com/office/drawing/2014/main" val="2405567851"/>
                  </a:ext>
                </a:extLst>
              </a:tr>
              <a:tr h="1024416">
                <a:tc>
                  <a:txBody>
                    <a:bodyPr/>
                    <a:lstStyle/>
                    <a:p>
                      <a:r>
                        <a:rPr lang="en-US" dirty="0">
                          <a:latin typeface="Century Gothic" panose="020B0502020202020204" pitchFamily="34" charset="0"/>
                        </a:rPr>
                        <a:t>Skills and knowledge</a:t>
                      </a:r>
                    </a:p>
                    <a:p>
                      <a:pPr lvl="0">
                        <a:buNone/>
                      </a:pPr>
                      <a:endParaRPr lang="en-US" dirty="0">
                        <a:latin typeface="Century Gothic" panose="020B0502020202020204" pitchFamily="34" charset="0"/>
                      </a:endParaRPr>
                    </a:p>
                    <a:p>
                      <a:endParaRPr lang="en-GB" sz="1350" b="0" i="0" u="none" strike="noStrike" kern="1200" baseline="0" dirty="0">
                        <a:solidFill>
                          <a:schemeClr val="dk1"/>
                        </a:solidFill>
                        <a:latin typeface="Century Gothic" panose="020B0502020202020204" pitchFamily="34" charset="0"/>
                        <a:ea typeface="+mn-ea"/>
                        <a:cs typeface="+mn-cs"/>
                      </a:endParaRP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Understanding of relevant policies/codes of practice.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Good understanding of areas of learning, e.g. literacy, numeracy and SEND.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An understanding of what constitutes high quality educational provision and the characteristics of effective learning</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solidFill>
                            <a:srgbClr val="000000"/>
                          </a:solidFill>
                          <a:latin typeface="+mn-lt"/>
                          <a:cs typeface="Poppins" panose="00000500000000000000" pitchFamily="2" charset="0"/>
                        </a:rPr>
                        <a:t>Competent in the use of IT </a:t>
                      </a:r>
                      <a:r>
                        <a:rPr lang="en-US" sz="900" b="0" i="0" u="none" strike="noStrike" noProof="0" dirty="0">
                          <a:solidFill>
                            <a:srgbClr val="000000"/>
                          </a:solidFill>
                          <a:latin typeface="+mn-lt"/>
                          <a:cs typeface="Poppins" panose="00000500000000000000" pitchFamily="2" charset="0"/>
                        </a:rPr>
                        <a:t>to support learning</a:t>
                      </a:r>
                      <a:endParaRPr lang="en-GB" sz="900" dirty="0">
                        <a:latin typeface="+mn-lt"/>
                        <a:cs typeface="Poppins" panose="00000500000000000000" pitchFamily="2" charset="0"/>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solidFill>
                            <a:schemeClr val="tx1"/>
                          </a:solidFill>
                          <a:latin typeface="+mn-lt"/>
                          <a:cs typeface="Poppins" panose="00000500000000000000" pitchFamily="2" charset="0"/>
                        </a:rPr>
                        <a:t>Have good level of knowledge and understanding of SEN and understanding of at least one area of learning e.g. English, Maths</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solidFill>
                            <a:srgbClr val="000000"/>
                          </a:solidFill>
                          <a:latin typeface="+mn-lt"/>
                          <a:cs typeface="Poppins" panose="00000500000000000000" pitchFamily="2" charset="0"/>
                        </a:rPr>
                        <a:t>An awareness and an understanding of issues of inclusion, especially within a school setting</a:t>
                      </a:r>
                    </a:p>
                    <a:p>
                      <a:pPr marL="171450" marR="0" lvl="0" indent="-171450" algn="l">
                        <a:lnSpc>
                          <a:spcPct val="100000"/>
                        </a:lnSpc>
                        <a:spcBef>
                          <a:spcPts val="0"/>
                        </a:spcBef>
                        <a:spcAft>
                          <a:spcPts val="0"/>
                        </a:spcAft>
                        <a:buClrTx/>
                        <a:buSzTx/>
                        <a:buFont typeface="Arial" panose="020B0604020202020204" pitchFamily="34" charset="0"/>
                        <a:buChar char="•"/>
                      </a:pPr>
                      <a:r>
                        <a:rPr lang="en-GB" sz="900" dirty="0"/>
                        <a:t>Have excellent communication skills</a:t>
                      </a:r>
                    </a:p>
                    <a:p>
                      <a:pPr marL="171450" marR="0" lvl="0" indent="-171450" algn="l">
                        <a:lnSpc>
                          <a:spcPct val="100000"/>
                        </a:lnSpc>
                        <a:spcBef>
                          <a:spcPts val="0"/>
                        </a:spcBef>
                        <a:spcAft>
                          <a:spcPts val="0"/>
                        </a:spcAft>
                        <a:buClrTx/>
                        <a:buSzTx/>
                        <a:buFont typeface="Arial" panose="020B0604020202020204" pitchFamily="34" charset="0"/>
                        <a:buChar char="•"/>
                      </a:pPr>
                      <a:r>
                        <a:rPr lang="en-GB" sz="900" dirty="0"/>
                        <a:t>Ability to demonstrate positive and highly effective behaviour management skills</a:t>
                      </a:r>
                      <a:endParaRPr lang="en-GB" sz="900" b="0" i="0" u="none" strike="noStrike" kern="1200" baseline="0" dirty="0">
                        <a:solidFill>
                          <a:schemeClr val="dk1"/>
                        </a:solidFill>
                        <a:latin typeface="Century Gothic" panose="020B0502020202020204" pitchFamily="34" charset="0"/>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mn-lt"/>
                          <a:ea typeface="+mn-ea"/>
                          <a:cs typeface="+mn-cs"/>
                        </a:rPr>
                        <a:t>Has a strong understanding of behaviour management strategies and the ability to deliver targeted support programmes</a:t>
                      </a:r>
                    </a:p>
                    <a:p>
                      <a:pPr marL="0" indent="0">
                        <a:buFont typeface="Arial" panose="020B0604020202020204" pitchFamily="34" charset="0"/>
                        <a:buNone/>
                      </a:pPr>
                      <a:endParaRPr lang="en-GB" sz="900" dirty="0">
                        <a:latin typeface="+mn-lt"/>
                      </a:endParaRPr>
                    </a:p>
                    <a:p>
                      <a:r>
                        <a:rPr lang="en-GB" sz="900" kern="1200" dirty="0">
                          <a:solidFill>
                            <a:schemeClr val="dk1"/>
                          </a:solidFill>
                          <a:effectLst/>
                          <a:latin typeface="+mn-lt"/>
                          <a:ea typeface="+mn-ea"/>
                          <a:cs typeface="+mn-cs"/>
                        </a:rPr>
                        <a:t>Delivering Speech and Language activities and programmes of work</a:t>
                      </a:r>
                    </a:p>
                    <a:p>
                      <a:endParaRPr lang="en-GB" sz="1350" kern="1200" dirty="0">
                        <a:solidFill>
                          <a:schemeClr val="dk1"/>
                        </a:solidFill>
                        <a:effectLst/>
                        <a:latin typeface="+mn-lt"/>
                        <a:ea typeface="+mn-ea"/>
                        <a:cs typeface="+mn-cs"/>
                      </a:endParaRPr>
                    </a:p>
                    <a:p>
                      <a:pPr marL="0" indent="0">
                        <a:buFont typeface="Arial" panose="020B0604020202020204" pitchFamily="34" charset="0"/>
                        <a:buNone/>
                      </a:pPr>
                      <a:endParaRPr lang="en-GB" sz="900" dirty="0">
                        <a:latin typeface="+mn-lt"/>
                      </a:endParaRPr>
                    </a:p>
                  </a:txBody>
                  <a:tcPr/>
                </a:tc>
                <a:extLst>
                  <a:ext uri="{0D108BD9-81ED-4DB2-BD59-A6C34878D82A}">
                    <a16:rowId xmlns:a16="http://schemas.microsoft.com/office/drawing/2014/main" val="1563077715"/>
                  </a:ext>
                </a:extLst>
              </a:tr>
              <a:tr h="1024415">
                <a:tc>
                  <a:txBody>
                    <a:bodyPr/>
                    <a:lstStyle/>
                    <a:p>
                      <a:pPr lvl="0">
                        <a:buNone/>
                      </a:pPr>
                      <a:r>
                        <a:rPr lang="en-US" dirty="0"/>
                        <a:t>Personal qualities</a:t>
                      </a:r>
                    </a:p>
                  </a:txBody>
                  <a:tcPr/>
                </a:tc>
                <a:tc>
                  <a:txBody>
                    <a:bodyPr/>
                    <a:lstStyle/>
                    <a:p>
                      <a:pPr marL="171450" lvl="0" indent="-171450">
                        <a:buFont typeface="Arial" panose="020B0604020202020204" pitchFamily="34" charset="0"/>
                        <a:buChar char="•"/>
                      </a:pPr>
                      <a:r>
                        <a:rPr lang="en-US" sz="900" dirty="0">
                          <a:latin typeface="+mn-lt"/>
                          <a:cs typeface="Poppins"/>
                        </a:rPr>
                        <a:t>Ability to establish positive relationships with staff , pupils and parents </a:t>
                      </a:r>
                      <a:endParaRPr lang="en-US" sz="900" dirty="0">
                        <a:latin typeface="+mn-lt"/>
                      </a:endParaRPr>
                    </a:p>
                    <a:p>
                      <a:pPr marL="171450" lvl="0" indent="-171450">
                        <a:buFont typeface="Arial" panose="020B0604020202020204" pitchFamily="34" charset="0"/>
                        <a:buChar char="•"/>
                      </a:pPr>
                      <a:r>
                        <a:rPr lang="en-GB" sz="900" dirty="0">
                          <a:latin typeface="+mn-lt"/>
                        </a:rPr>
                        <a:t>Flexible and keen to adapt to the needs of the school. </a:t>
                      </a:r>
                    </a:p>
                    <a:p>
                      <a:pPr marL="171450" lvl="0" indent="-171450">
                        <a:buFont typeface="Arial" panose="020B0604020202020204" pitchFamily="34" charset="0"/>
                        <a:buChar char="•"/>
                      </a:pPr>
                      <a:r>
                        <a:rPr lang="en-GB" sz="900" b="0" i="0" u="none" strike="noStrike" noProof="0" dirty="0">
                          <a:solidFill>
                            <a:srgbClr val="0B0C0C"/>
                          </a:solidFill>
                          <a:latin typeface="+mn-lt"/>
                        </a:rPr>
                        <a:t>Be encouraging and supportive.</a:t>
                      </a:r>
                      <a:endParaRPr lang="en-US" sz="900" dirty="0">
                        <a:latin typeface="+mn-lt"/>
                        <a:cs typeface="Poppins"/>
                      </a:endParaRPr>
                    </a:p>
                    <a:p>
                      <a:pPr marL="171450" lvl="0" indent="-171450">
                        <a:buFont typeface="Arial" panose="020B0604020202020204" pitchFamily="34" charset="0"/>
                        <a:buChar char="•"/>
                      </a:pPr>
                      <a:r>
                        <a:rPr lang="en-US" sz="900" dirty="0">
                          <a:latin typeface="+mn-lt"/>
                          <a:cs typeface="Poppins"/>
                        </a:rPr>
                        <a:t>High standards and expectations of pupils and yourself </a:t>
                      </a:r>
                      <a:endParaRPr lang="en-US" sz="900" dirty="0">
                        <a:latin typeface="+mn-lt"/>
                      </a:endParaRPr>
                    </a:p>
                    <a:p>
                      <a:pPr marL="171450" lvl="0" indent="-171450">
                        <a:buFont typeface="Arial" panose="020B0604020202020204" pitchFamily="34" charset="0"/>
                        <a:buChar char="•"/>
                      </a:pPr>
                      <a:r>
                        <a:rPr lang="en-US" sz="900" dirty="0">
                          <a:latin typeface="+mn-lt"/>
                          <a:cs typeface="Poppins"/>
                        </a:rPr>
                        <a:t>A positive outlook </a:t>
                      </a:r>
                      <a:r>
                        <a:rPr lang="en-GB" sz="900" b="0" i="0" u="none" strike="noStrike" noProof="0" dirty="0">
                          <a:solidFill>
                            <a:srgbClr val="0B0C0C"/>
                          </a:solidFill>
                          <a:latin typeface="+mn-lt"/>
                        </a:rPr>
                        <a:t>towards teaching and aiding children's development.</a:t>
                      </a:r>
                    </a:p>
                    <a:p>
                      <a:pPr marL="171450" lvl="0" indent="-171450">
                        <a:buFont typeface="Arial" panose="020B0604020202020204" pitchFamily="34" charset="0"/>
                        <a:buChar char="•"/>
                      </a:pPr>
                      <a:r>
                        <a:rPr lang="en-US" sz="900" dirty="0">
                          <a:latin typeface="+mn-lt"/>
                        </a:rPr>
                        <a:t>Commitment to a collaborative approach to professional development </a:t>
                      </a:r>
                      <a:endParaRPr lang="en-US" sz="900" b="0" i="0" u="none" strike="noStrike" noProof="0" dirty="0">
                        <a:solidFill>
                          <a:srgbClr val="000000"/>
                        </a:solidFill>
                        <a:latin typeface="+mn-lt"/>
                      </a:endParaRPr>
                    </a:p>
                    <a:p>
                      <a:pPr marL="171450" lvl="0" indent="-171450">
                        <a:buFont typeface="Arial" panose="020B0604020202020204" pitchFamily="34" charset="0"/>
                        <a:buChar char="•"/>
                      </a:pPr>
                      <a:r>
                        <a:rPr lang="en-US" sz="900" dirty="0">
                          <a:latin typeface="+mn-lt"/>
                        </a:rPr>
                        <a:t>Commitment to safeguarding and equality</a:t>
                      </a:r>
                    </a:p>
                    <a:p>
                      <a:pPr marL="171450" marR="0" lvl="0" indent="-171450" algn="l" rtl="0">
                        <a:lnSpc>
                          <a:spcPct val="100000"/>
                        </a:lnSpc>
                        <a:spcBef>
                          <a:spcPts val="0"/>
                        </a:spcBef>
                        <a:spcAft>
                          <a:spcPts val="0"/>
                        </a:spcAft>
                        <a:buClrTx/>
                        <a:buSzTx/>
                        <a:buFont typeface="Arial" panose="020B0604020202020204" pitchFamily="34" charset="0"/>
                        <a:buChar char="•"/>
                      </a:pPr>
                      <a:r>
                        <a:rPr lang="en-GB" sz="900" dirty="0">
                          <a:latin typeface="+mn-lt"/>
                        </a:rPr>
                        <a:t>Self-motivated and well organised</a:t>
                      </a:r>
                      <a:endParaRPr lang="en-US" sz="900" dirty="0">
                        <a:latin typeface="+mn-lt"/>
                      </a:endParaRPr>
                    </a:p>
                    <a:p>
                      <a:pPr marL="171450" marR="0" lvl="0" indent="-171450" algn="l">
                        <a:lnSpc>
                          <a:spcPct val="100000"/>
                        </a:lnSpc>
                        <a:spcBef>
                          <a:spcPts val="0"/>
                        </a:spcBef>
                        <a:spcAft>
                          <a:spcPts val="0"/>
                        </a:spcAft>
                        <a:buClrTx/>
                        <a:buSzTx/>
                        <a:buFont typeface="Arial" panose="020B0604020202020204" pitchFamily="34" charset="0"/>
                        <a:buChar char="•"/>
                      </a:pPr>
                      <a:r>
                        <a:rPr lang="en-US" sz="900" b="0" i="0" u="none" strike="noStrike" noProof="0" dirty="0">
                          <a:solidFill>
                            <a:srgbClr val="000000"/>
                          </a:solidFill>
                          <a:latin typeface="+mn-lt"/>
                        </a:rPr>
                        <a:t>Commitment to maintaining confidentiality at all times.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kern="1200" dirty="0">
                          <a:solidFill>
                            <a:schemeClr val="dk1"/>
                          </a:solidFill>
                          <a:effectLst/>
                          <a:latin typeface="+mn-lt"/>
                          <a:ea typeface="+mn-ea"/>
                          <a:cs typeface="+mn-cs"/>
                        </a:rPr>
                        <a:t>compassionate and patient approach</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noProof="0" dirty="0">
                          <a:latin typeface="+mn-lt"/>
                        </a:rPr>
                        <a:t>Emotional resilience in working with challenging behaviours.</a:t>
                      </a:r>
                      <a:endParaRPr lang="en-GB" sz="900" dirty="0">
                        <a:latin typeface="+mn-lt"/>
                        <a:cs typeface="Poppins"/>
                      </a:endParaRPr>
                    </a:p>
                  </a:txBody>
                  <a:tcPr/>
                </a:tc>
                <a:tc>
                  <a:txBody>
                    <a:bodyPr/>
                    <a:lstStyle/>
                    <a:p>
                      <a:endParaRPr lang="en-US" sz="1000" dirty="0">
                        <a:latin typeface="+mn-lt"/>
                      </a:endParaRPr>
                    </a:p>
                  </a:txBody>
                  <a:tcPr/>
                </a:tc>
                <a:extLst>
                  <a:ext uri="{0D108BD9-81ED-4DB2-BD59-A6C34878D82A}">
                    <a16:rowId xmlns:a16="http://schemas.microsoft.com/office/drawing/2014/main" val="2212803044"/>
                  </a:ext>
                </a:extLst>
              </a:tr>
            </a:tbl>
          </a:graphicData>
        </a:graphic>
      </p:graphicFrame>
    </p:spTree>
    <p:extLst>
      <p:ext uri="{BB962C8B-B14F-4D97-AF65-F5344CB8AC3E}">
        <p14:creationId xmlns:p14="http://schemas.microsoft.com/office/powerpoint/2010/main" val="54051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1">
            <a:extLst>
              <a:ext uri="{FF2B5EF4-FFF2-40B4-BE49-F238E27FC236}">
                <a16:creationId xmlns:a16="http://schemas.microsoft.com/office/drawing/2014/main" id="{11D69FAB-698F-69E9-CE68-2E29173E87E1}"/>
              </a:ext>
            </a:extLst>
          </p:cNvPr>
          <p:cNvSpPr>
            <a:spLocks noGrp="1"/>
          </p:cNvSpPr>
          <p:nvPr>
            <p:ph type="title" idx="4294967295"/>
          </p:nvPr>
        </p:nvSpPr>
        <p:spPr>
          <a:xfrm>
            <a:off x="330733" y="457489"/>
            <a:ext cx="6085468" cy="7447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14360"/>
                </a:solidFill>
                <a:effectLst/>
                <a:uLnTx/>
                <a:uFillTx/>
                <a:latin typeface="Poppins" pitchFamily="2" charset="77"/>
                <a:ea typeface="+mn-ea"/>
                <a:cs typeface="Poppins" pitchFamily="2" charset="77"/>
              </a:rPr>
              <a:t>How to Apply</a:t>
            </a:r>
          </a:p>
        </p:txBody>
      </p:sp>
      <p:sp>
        <p:nvSpPr>
          <p:cNvPr id="14" name="P">
            <a:extLst>
              <a:ext uri="{FF2B5EF4-FFF2-40B4-BE49-F238E27FC236}">
                <a16:creationId xmlns:a16="http://schemas.microsoft.com/office/drawing/2014/main" id="{483F36CF-D5C1-9A41-098A-97BF902B474B}"/>
              </a:ext>
            </a:extLst>
          </p:cNvPr>
          <p:cNvSpPr>
            <a:spLocks noGrp="1"/>
          </p:cNvSpPr>
          <p:nvPr>
            <p:ph type="body" sz="quarter" idx="11"/>
          </p:nvPr>
        </p:nvSpPr>
        <p:spPr>
          <a:xfrm>
            <a:off x="330200" y="1507067"/>
            <a:ext cx="6086475" cy="2183190"/>
          </a:xfrm>
        </p:spPr>
        <p:txBody>
          <a:bodyPr/>
          <a:lstStyle/>
          <a:p>
            <a:pPr fontAlgn="base">
              <a:lnSpc>
                <a:spcPts val="1482"/>
              </a:lnSpc>
              <a:spcAft>
                <a:spcPts val="800"/>
              </a:spcAft>
            </a:pPr>
            <a:r>
              <a:rPr lang="en-GB" sz="1400" dirty="0">
                <a:solidFill>
                  <a:srgbClr val="064360"/>
                </a:solidFill>
                <a:latin typeface="Poppins" pitchFamily="2" charset="77"/>
                <a:cs typeface="Poppins" pitchFamily="2" charset="77"/>
              </a:rPr>
              <a:t>Application forms are available to download </a:t>
            </a:r>
            <a:r>
              <a:rPr lang="en-GB" sz="1400" b="1" dirty="0">
                <a:solidFill>
                  <a:srgbClr val="064360"/>
                </a:solidFill>
                <a:latin typeface="Poppins" pitchFamily="2" charset="77"/>
                <a:cs typeface="Poppins" pitchFamily="2" charset="77"/>
                <a:hlinkClick r:id="rId3"/>
              </a:rPr>
              <a:t>here</a:t>
            </a:r>
            <a:r>
              <a:rPr lang="en-GB" sz="1400" dirty="0">
                <a:solidFill>
                  <a:srgbClr val="064360"/>
                </a:solidFill>
                <a:latin typeface="Poppins" pitchFamily="2" charset="77"/>
                <a:cs typeface="Poppins" pitchFamily="2" charset="77"/>
              </a:rPr>
              <a:t>: </a:t>
            </a:r>
          </a:p>
          <a:p>
            <a:pPr fontAlgn="base">
              <a:lnSpc>
                <a:spcPts val="1482"/>
              </a:lnSpc>
              <a:spcAft>
                <a:spcPts val="800"/>
              </a:spcAft>
            </a:pPr>
            <a:r>
              <a:rPr lang="en-GB" sz="1400" dirty="0">
                <a:solidFill>
                  <a:srgbClr val="064360"/>
                </a:solidFill>
                <a:latin typeface="Poppins" pitchFamily="2" charset="77"/>
                <a:cs typeface="Poppins" pitchFamily="2" charset="77"/>
              </a:rPr>
              <a:t>Please email completed application forms to Miranda Giddings, </a:t>
            </a:r>
            <a:r>
              <a:rPr lang="en-GB" sz="1400" dirty="0">
                <a:solidFill>
                  <a:srgbClr val="064360"/>
                </a:solidFill>
                <a:latin typeface="Poppins" pitchFamily="2" charset="77"/>
                <a:cs typeface="Poppins" pitchFamily="2" charset="77"/>
                <a:hlinkClick r:id="rId4"/>
              </a:rPr>
              <a:t>nwoffice@riverscofe.co.uk</a:t>
            </a:r>
            <a:r>
              <a:rPr lang="en-GB" sz="1400" dirty="0">
                <a:solidFill>
                  <a:srgbClr val="064360"/>
                </a:solidFill>
                <a:latin typeface="Poppins" pitchFamily="2" charset="77"/>
                <a:cs typeface="Poppins" pitchFamily="2" charset="77"/>
              </a:rPr>
              <a:t> by </a:t>
            </a:r>
            <a:r>
              <a:rPr lang="en-GB" sz="1400" b="1" dirty="0">
                <a:latin typeface="Poppins" pitchFamily="2" charset="77"/>
                <a:cs typeface="Poppins" pitchFamily="2" charset="77"/>
              </a:rPr>
              <a:t>Tuesday 10</a:t>
            </a:r>
            <a:r>
              <a:rPr lang="en-GB" sz="1400" b="1" baseline="30000" dirty="0">
                <a:latin typeface="Poppins" pitchFamily="2" charset="77"/>
                <a:cs typeface="Poppins" pitchFamily="2" charset="77"/>
              </a:rPr>
              <a:t>th</a:t>
            </a:r>
            <a:r>
              <a:rPr lang="en-GB" sz="1400" b="1" dirty="0">
                <a:latin typeface="Poppins" pitchFamily="2" charset="77"/>
                <a:cs typeface="Poppins" pitchFamily="2" charset="77"/>
              </a:rPr>
              <a:t> February 2026</a:t>
            </a:r>
            <a:r>
              <a:rPr lang="en-GB" sz="1400" dirty="0">
                <a:latin typeface="Poppins" pitchFamily="2" charset="77"/>
                <a:cs typeface="Poppins" pitchFamily="2" charset="77"/>
              </a:rPr>
              <a:t>.</a:t>
            </a:r>
          </a:p>
          <a:p>
            <a:pPr fontAlgn="base">
              <a:lnSpc>
                <a:spcPts val="1482"/>
              </a:lnSpc>
              <a:spcAft>
                <a:spcPts val="800"/>
              </a:spcAft>
            </a:pPr>
            <a:r>
              <a:rPr lang="en-GB" sz="1400" dirty="0">
                <a:solidFill>
                  <a:srgbClr val="064360"/>
                </a:solidFill>
                <a:latin typeface="Poppins" pitchFamily="2" charset="77"/>
                <a:cs typeface="Poppins" pitchFamily="2" charset="77"/>
              </a:rPr>
              <a:t>Interviews will take place on </a:t>
            </a:r>
            <a:r>
              <a:rPr lang="en-GB" sz="1400" b="1" dirty="0">
                <a:latin typeface="Poppins" pitchFamily="2" charset="77"/>
                <a:cs typeface="Poppins" pitchFamily="2" charset="77"/>
              </a:rPr>
              <a:t>Thursday 26</a:t>
            </a:r>
            <a:r>
              <a:rPr lang="en-GB" sz="1400" b="1" baseline="30000" dirty="0">
                <a:latin typeface="Poppins" pitchFamily="2" charset="77"/>
                <a:cs typeface="Poppins" pitchFamily="2" charset="77"/>
              </a:rPr>
              <a:t>th</a:t>
            </a:r>
            <a:r>
              <a:rPr lang="en-GB" sz="1400" b="1" dirty="0">
                <a:latin typeface="Poppins" pitchFamily="2" charset="77"/>
                <a:cs typeface="Poppins" pitchFamily="2" charset="77"/>
              </a:rPr>
              <a:t> February 2026.</a:t>
            </a:r>
          </a:p>
          <a:p>
            <a:pPr fontAlgn="base">
              <a:lnSpc>
                <a:spcPts val="1482"/>
              </a:lnSpc>
              <a:spcAft>
                <a:spcPts val="800"/>
              </a:spcAft>
            </a:pPr>
            <a:r>
              <a:rPr lang="en-GB" sz="1400" dirty="0">
                <a:solidFill>
                  <a:srgbClr val="064360"/>
                </a:solidFill>
                <a:latin typeface="Poppins" pitchFamily="2" charset="77"/>
                <a:cs typeface="Poppins" pitchFamily="2" charset="77"/>
              </a:rPr>
              <a:t>We do not accept CVs.</a:t>
            </a:r>
          </a:p>
          <a:p>
            <a:pPr fontAlgn="base">
              <a:lnSpc>
                <a:spcPts val="1482"/>
              </a:lnSpc>
              <a:spcAft>
                <a:spcPts val="800"/>
              </a:spcAft>
            </a:pPr>
            <a:endParaRPr lang="en-GB" sz="1400" dirty="0">
              <a:solidFill>
                <a:srgbClr val="064360"/>
              </a:solidFill>
              <a:latin typeface="Poppins" pitchFamily="2" charset="77"/>
              <a:cs typeface="Poppins" pitchFamily="2" charset="77"/>
            </a:endParaRPr>
          </a:p>
          <a:p>
            <a:pPr fontAlgn="base">
              <a:lnSpc>
                <a:spcPts val="1482"/>
              </a:lnSpc>
              <a:spcAft>
                <a:spcPts val="800"/>
              </a:spcAft>
            </a:pPr>
            <a:r>
              <a:rPr lang="en-GB" sz="1400" dirty="0">
                <a:solidFill>
                  <a:srgbClr val="064360"/>
                </a:solidFill>
                <a:latin typeface="Poppins" pitchFamily="2" charset="77"/>
                <a:cs typeface="Poppins" pitchFamily="2" charset="77"/>
              </a:rPr>
              <a:t>We are committed to safeguarding and promoting the well-being of children and expect everyone to share this commitment. The successful applicant will undergo a full enhanced DBS check.</a:t>
            </a:r>
          </a:p>
        </p:txBody>
      </p:sp>
    </p:spTree>
    <p:extLst>
      <p:ext uri="{BB962C8B-B14F-4D97-AF65-F5344CB8AC3E}">
        <p14:creationId xmlns:p14="http://schemas.microsoft.com/office/powerpoint/2010/main" val="197729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1">
            <a:extLst>
              <a:ext uri="{FF2B5EF4-FFF2-40B4-BE49-F238E27FC236}">
                <a16:creationId xmlns:a16="http://schemas.microsoft.com/office/drawing/2014/main" id="{4FCD9235-2CA1-7F26-0B11-5227B67BA99F}"/>
              </a:ext>
            </a:extLst>
          </p:cNvPr>
          <p:cNvSpPr>
            <a:spLocks noGrp="1"/>
          </p:cNvSpPr>
          <p:nvPr>
            <p:ph type="title"/>
          </p:nvPr>
        </p:nvSpPr>
        <p:spPr/>
        <p:txBody>
          <a:bodyPr/>
          <a:lstStyle/>
          <a:p>
            <a:r>
              <a:rPr lang="en-US" dirty="0"/>
              <a:t>Get in Touch</a:t>
            </a:r>
          </a:p>
        </p:txBody>
      </p:sp>
      <p:sp>
        <p:nvSpPr>
          <p:cNvPr id="7" name="P">
            <a:extLst>
              <a:ext uri="{FF2B5EF4-FFF2-40B4-BE49-F238E27FC236}">
                <a16:creationId xmlns:a16="http://schemas.microsoft.com/office/drawing/2014/main" id="{C2D55B2B-7303-06EA-72A2-C355D962E574}"/>
              </a:ext>
            </a:extLst>
          </p:cNvPr>
          <p:cNvSpPr>
            <a:spLocks noGrp="1"/>
          </p:cNvSpPr>
          <p:nvPr>
            <p:ph type="body" sz="quarter" idx="11"/>
          </p:nvPr>
        </p:nvSpPr>
        <p:spPr/>
        <p:txBody>
          <a:bodyPr/>
          <a:lstStyle/>
          <a:p>
            <a:pPr fontAlgn="base">
              <a:lnSpc>
                <a:spcPts val="1482"/>
              </a:lnSpc>
              <a:spcAft>
                <a:spcPts val="800"/>
              </a:spcAft>
            </a:pPr>
            <a:r>
              <a:rPr lang="en-GB" b="1" dirty="0"/>
              <a:t>Northwick Manor Primary School</a:t>
            </a:r>
          </a:p>
          <a:p>
            <a:pPr fontAlgn="base">
              <a:lnSpc>
                <a:spcPts val="1482"/>
              </a:lnSpc>
              <a:spcAft>
                <a:spcPts val="800"/>
              </a:spcAft>
            </a:pPr>
            <a:r>
              <a:rPr lang="en-GB" dirty="0"/>
              <a:t>Northwick Road, Worcester WR3 7EA</a:t>
            </a:r>
          </a:p>
          <a:p>
            <a:pPr fontAlgn="base">
              <a:lnSpc>
                <a:spcPts val="1482"/>
              </a:lnSpc>
              <a:spcAft>
                <a:spcPts val="800"/>
              </a:spcAft>
            </a:pPr>
            <a:r>
              <a:rPr lang="en-GB" dirty="0"/>
              <a:t>T: 01905 454430</a:t>
            </a:r>
          </a:p>
          <a:p>
            <a:pPr fontAlgn="base">
              <a:lnSpc>
                <a:spcPts val="1482"/>
              </a:lnSpc>
              <a:spcAft>
                <a:spcPts val="800"/>
              </a:spcAft>
            </a:pPr>
            <a:r>
              <a:rPr lang="en-GB" dirty="0"/>
              <a:t>E: nwoffice@riverscofe.co.uk</a:t>
            </a:r>
          </a:p>
          <a:p>
            <a:pPr fontAlgn="base">
              <a:lnSpc>
                <a:spcPts val="1482"/>
              </a:lnSpc>
              <a:spcAft>
                <a:spcPts val="800"/>
              </a:spcAft>
            </a:pPr>
            <a:r>
              <a:rPr lang="en-US" dirty="0">
                <a:hlinkClick r:id="rId3"/>
              </a:rPr>
              <a:t>Northwick Manor Primary School – Home</a:t>
            </a:r>
            <a:endParaRPr lang="en-US" dirty="0"/>
          </a:p>
          <a:p>
            <a:pPr fontAlgn="base">
              <a:lnSpc>
                <a:spcPts val="1482"/>
              </a:lnSpc>
              <a:spcAft>
                <a:spcPts val="800"/>
              </a:spcAft>
            </a:pPr>
            <a:r>
              <a:rPr lang="en-GB" b="1" dirty="0"/>
              <a:t>The Rivers C of E Academy Trust</a:t>
            </a:r>
            <a:r>
              <a:rPr lang="en-GB" dirty="0"/>
              <a:t> </a:t>
            </a:r>
          </a:p>
          <a:p>
            <a:pPr fontAlgn="base">
              <a:lnSpc>
                <a:spcPts val="1482"/>
              </a:lnSpc>
              <a:spcAft>
                <a:spcPts val="800"/>
              </a:spcAft>
            </a:pPr>
            <a:r>
              <a:rPr lang="en-GB" dirty="0"/>
              <a:t>School Lane, </a:t>
            </a:r>
            <a:r>
              <a:rPr lang="en-GB" dirty="0" err="1"/>
              <a:t>Cutnall</a:t>
            </a:r>
            <a:r>
              <a:rPr lang="en-GB" dirty="0"/>
              <a:t> Green, Droitwich, WR9 0PH </a:t>
            </a:r>
          </a:p>
          <a:p>
            <a:pPr fontAlgn="base">
              <a:lnSpc>
                <a:spcPts val="1482"/>
              </a:lnSpc>
              <a:spcAft>
                <a:spcPts val="800"/>
              </a:spcAft>
            </a:pPr>
            <a:r>
              <a:rPr lang="en-GB" b="1" dirty="0"/>
              <a:t>T</a:t>
            </a:r>
            <a:r>
              <a:rPr lang="en-GB" dirty="0"/>
              <a:t>: 01299 851178</a:t>
            </a:r>
          </a:p>
          <a:p>
            <a:pPr fontAlgn="base">
              <a:lnSpc>
                <a:spcPts val="1482"/>
              </a:lnSpc>
              <a:spcAft>
                <a:spcPts val="800"/>
              </a:spcAft>
            </a:pPr>
            <a:r>
              <a:rPr lang="en-GB" b="1" dirty="0"/>
              <a:t>E</a:t>
            </a:r>
            <a:r>
              <a:rPr lang="en-GB" dirty="0"/>
              <a:t>:  </a:t>
            </a:r>
            <a:r>
              <a:rPr lang="en-GB" dirty="0">
                <a:hlinkClick r:id="rId4">
                  <a:extLst>
                    <a:ext uri="{A12FA001-AC4F-418D-AE19-62706E023703}">
                      <ahyp:hlinkClr xmlns:ahyp="http://schemas.microsoft.com/office/drawing/2018/hyperlinkcolor" val="tx"/>
                    </a:ext>
                  </a:extLst>
                </a:hlinkClick>
              </a:rPr>
              <a:t>info@riverscofe.co.uk</a:t>
            </a:r>
            <a:endParaRPr lang="en-GB" dirty="0"/>
          </a:p>
          <a:p>
            <a:pPr fontAlgn="base">
              <a:lnSpc>
                <a:spcPts val="1482"/>
              </a:lnSpc>
              <a:spcAft>
                <a:spcPts val="800"/>
              </a:spcAft>
            </a:pPr>
            <a:r>
              <a:rPr lang="en-GB" b="1" dirty="0"/>
              <a:t>W</a:t>
            </a:r>
            <a:r>
              <a:rPr lang="en-GB" dirty="0"/>
              <a:t>: </a:t>
            </a:r>
            <a:r>
              <a:rPr lang="en-GB" u="sng" dirty="0">
                <a:hlinkClick r:id="rId5">
                  <a:extLst>
                    <a:ext uri="{A12FA001-AC4F-418D-AE19-62706E023703}">
                      <ahyp:hlinkClr xmlns:ahyp="http://schemas.microsoft.com/office/drawing/2018/hyperlinkcolor" val="tx"/>
                    </a:ext>
                  </a:extLst>
                </a:hlinkClick>
              </a:rPr>
              <a:t>www.riverscofe.co.uk/</a:t>
            </a:r>
            <a:r>
              <a:rPr lang="en-GB" dirty="0">
                <a:hlinkClick r:id="rId5">
                  <a:extLst>
                    <a:ext uri="{A12FA001-AC4F-418D-AE19-62706E023703}">
                      <ahyp:hlinkClr xmlns:ahyp="http://schemas.microsoft.com/office/drawing/2018/hyperlinkcolor" val="tx"/>
                    </a:ext>
                  </a:extLst>
                </a:hlinkClick>
              </a:rPr>
              <a:t> </a:t>
            </a:r>
            <a:endParaRPr lang="en-GB" dirty="0"/>
          </a:p>
        </p:txBody>
      </p:sp>
      <p:pic>
        <p:nvPicPr>
          <p:cNvPr id="4" name="Image">
            <a:extLst>
              <a:ext uri="{FF2B5EF4-FFF2-40B4-BE49-F238E27FC236}">
                <a16:creationId xmlns:a16="http://schemas.microsoft.com/office/drawing/2014/main" id="{EDE69403-CEC4-4C14-6B5A-DE031490E4A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86266" y="340895"/>
            <a:ext cx="2937999" cy="717752"/>
          </a:xfrm>
          <a:prstGeom prst="rect">
            <a:avLst/>
          </a:prstGeom>
        </p:spPr>
      </p:pic>
    </p:spTree>
    <p:extLst>
      <p:ext uri="{BB962C8B-B14F-4D97-AF65-F5344CB8AC3E}">
        <p14:creationId xmlns:p14="http://schemas.microsoft.com/office/powerpoint/2010/main" val="297654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E8BC301-0152-064D-99F8-51EFE7B96A87}"/>
              </a:ext>
            </a:extLst>
          </p:cNvPr>
          <p:cNvSpPr>
            <a:spLocks noGrp="1"/>
          </p:cNvSpPr>
          <p:nvPr>
            <p:ph type="title" idx="4294967295"/>
          </p:nvPr>
        </p:nvSpPr>
        <p:spPr>
          <a:xfrm>
            <a:off x="330733" y="457489"/>
            <a:ext cx="6085468"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78D0F3"/>
                </a:solidFill>
                <a:effectLst/>
                <a:uLnTx/>
                <a:uFillTx/>
                <a:latin typeface="Poppins" pitchFamily="2" charset="77"/>
                <a:ea typeface="+mn-ea"/>
                <a:cs typeface="Poppins" pitchFamily="2" charset="77"/>
              </a:rPr>
              <a:t>Welcome</a:t>
            </a:r>
          </a:p>
        </p:txBody>
      </p:sp>
      <p:sp>
        <p:nvSpPr>
          <p:cNvPr id="11" name="Text Placeholder 10">
            <a:extLst>
              <a:ext uri="{FF2B5EF4-FFF2-40B4-BE49-F238E27FC236}">
                <a16:creationId xmlns:a16="http://schemas.microsoft.com/office/drawing/2014/main" id="{A4870027-59AF-C57F-525F-C72F288A548C}"/>
              </a:ext>
            </a:extLst>
          </p:cNvPr>
          <p:cNvSpPr>
            <a:spLocks noGrp="1"/>
          </p:cNvSpPr>
          <p:nvPr>
            <p:ph type="body" sz="quarter" idx="11"/>
          </p:nvPr>
        </p:nvSpPr>
        <p:spPr>
          <a:xfrm>
            <a:off x="-88135" y="1111544"/>
            <a:ext cx="6821960" cy="1304479"/>
          </a:xfrm>
        </p:spPr>
        <p:txBody>
          <a:bodyPr lIns="91440" tIns="45720" rIns="91440" bIns="45720" anchor="t"/>
          <a:lstStyle/>
          <a:p>
            <a:pPr marL="457200" algn="just"/>
            <a:r>
              <a:rPr lang="en-GB" kern="100" dirty="0">
                <a:latin typeface="Poppins"/>
                <a:ea typeface="Aptos" panose="020B0004020202020204" pitchFamily="34" charset="0"/>
                <a:cs typeface="Poppins"/>
              </a:rPr>
              <a:t>Thank you </a:t>
            </a:r>
            <a:r>
              <a:rPr lang="en-GB" kern="100" dirty="0">
                <a:effectLst/>
                <a:latin typeface="Poppins"/>
                <a:ea typeface="Aptos" panose="020B0004020202020204" pitchFamily="34" charset="0"/>
                <a:cs typeface="Poppins"/>
              </a:rPr>
              <a:t>for your interest in our fantastic school</a:t>
            </a:r>
            <a:r>
              <a:rPr lang="en-US" kern="100" dirty="0">
                <a:effectLst/>
                <a:latin typeface="Poppins"/>
                <a:ea typeface="Aptos" panose="020B0004020202020204" pitchFamily="34" charset="0"/>
                <a:cs typeface="Poppins"/>
              </a:rPr>
              <a:t>. </a:t>
            </a:r>
          </a:p>
          <a:p>
            <a:pPr marL="457200" algn="just"/>
            <a:r>
              <a:rPr lang="en-GB" kern="100" dirty="0">
                <a:effectLst/>
                <a:latin typeface="Poppins" panose="00000500000000000000" pitchFamily="2" charset="0"/>
                <a:ea typeface="Aptos" panose="020B0004020202020204" pitchFamily="34" charset="0"/>
                <a:cs typeface="Poppins" panose="00000500000000000000" pitchFamily="2" charset="0"/>
              </a:rPr>
              <a:t>Children at Northwick experience a truly personal journey where they feel valued and able to flourish, supported by inspiring teachers and an array of superb educational, and co-curricular opportunities.  Happy children succeed, and we place the relationships between staff, children and parents at the forefront of all we do.</a:t>
            </a:r>
          </a:p>
          <a:p>
            <a:pPr marL="457200" algn="just">
              <a:buNone/>
            </a:pPr>
            <a:r>
              <a:rPr lang="en-GB" dirty="0">
                <a:effectLst/>
                <a:latin typeface="Poppins" panose="00000500000000000000" pitchFamily="2" charset="0"/>
                <a:ea typeface="Times New Roman" panose="02020603050405020304" pitchFamily="18" charset="0"/>
                <a:cs typeface="Poppins" panose="00000500000000000000" pitchFamily="2" charset="0"/>
              </a:rPr>
              <a:t>This is truly a remarkable and welcoming community to be a part of, for both staff and pupils.</a:t>
            </a:r>
          </a:p>
          <a:p>
            <a:endParaRPr lang="en-US" dirty="0"/>
          </a:p>
        </p:txBody>
      </p:sp>
      <p:sp>
        <p:nvSpPr>
          <p:cNvPr id="12" name="Text Placeholder 11">
            <a:extLst>
              <a:ext uri="{FF2B5EF4-FFF2-40B4-BE49-F238E27FC236}">
                <a16:creationId xmlns:a16="http://schemas.microsoft.com/office/drawing/2014/main" id="{BBAE3A15-01CC-DB66-E0B1-7001499256C1}"/>
              </a:ext>
            </a:extLst>
          </p:cNvPr>
          <p:cNvSpPr>
            <a:spLocks noGrp="1"/>
          </p:cNvSpPr>
          <p:nvPr>
            <p:ph type="body" sz="quarter" idx="12"/>
          </p:nvPr>
        </p:nvSpPr>
        <p:spPr/>
        <p:txBody>
          <a:bodyPr/>
          <a:lstStyle/>
          <a:p>
            <a:r>
              <a:rPr lang="en-US" dirty="0"/>
              <a:t>Overview</a:t>
            </a:r>
          </a:p>
        </p:txBody>
      </p:sp>
      <p:sp>
        <p:nvSpPr>
          <p:cNvPr id="13" name="Text Placeholder 12">
            <a:extLst>
              <a:ext uri="{FF2B5EF4-FFF2-40B4-BE49-F238E27FC236}">
                <a16:creationId xmlns:a16="http://schemas.microsoft.com/office/drawing/2014/main" id="{E2241B43-DFF9-B77B-80C4-511E5534824C}"/>
              </a:ext>
            </a:extLst>
          </p:cNvPr>
          <p:cNvSpPr>
            <a:spLocks noGrp="1"/>
          </p:cNvSpPr>
          <p:nvPr>
            <p:ph type="body" sz="quarter" idx="13"/>
          </p:nvPr>
        </p:nvSpPr>
        <p:spPr/>
        <p:txBody>
          <a:bodyPr/>
          <a:lstStyle/>
          <a:p>
            <a:pPr algn="l" rtl="0" fontAlgn="base">
              <a:lnSpc>
                <a:spcPts val="1376"/>
              </a:lnSpc>
              <a:spcAft>
                <a:spcPts val="800"/>
              </a:spcAft>
            </a:pPr>
            <a:r>
              <a:rPr lang="en-US" sz="1100" b="0" i="0" dirty="0">
                <a:effectLst/>
              </a:rPr>
              <a:t>Northwick Manor is a primary school located in Worcester.  It has 600 pupils from age [4 – 11 years] and 82 staff numbers.  Established over 80 years ago, the school joined The Rivers CofE Academy Trust in 2018. </a:t>
            </a:r>
          </a:p>
          <a:p>
            <a:pPr algn="l" rtl="0" fontAlgn="base">
              <a:lnSpc>
                <a:spcPts val="1376"/>
              </a:lnSpc>
              <a:spcAft>
                <a:spcPts val="800"/>
              </a:spcAft>
            </a:pPr>
            <a:r>
              <a:rPr lang="en-US" sz="1200" b="1" i="0" dirty="0">
                <a:effectLst/>
              </a:rPr>
              <a:t>Ethos</a:t>
            </a:r>
            <a:r>
              <a:rPr lang="en-US" sz="1200" b="0" i="0" dirty="0">
                <a:effectLst/>
              </a:rPr>
              <a:t> </a:t>
            </a:r>
          </a:p>
          <a:p>
            <a:pPr algn="just" rtl="0" fontAlgn="base">
              <a:lnSpc>
                <a:spcPts val="1376"/>
              </a:lnSpc>
              <a:spcAft>
                <a:spcPts val="800"/>
              </a:spcAft>
            </a:pPr>
            <a:r>
              <a:rPr lang="en-US" b="0" i="0" dirty="0">
                <a:effectLst/>
              </a:rPr>
              <a:t>At Northwick we place a high value on the educational experience of all our pupils and achieve this within the atmosphere of a friendly learning community. The school’s principal philosophy is that ‘pupils should be confident, happy, and successful’. Together we aim to be a school of excellence, always encouraging our children to aim high, and providing opportunities for them to develop their talents and potential in a nurturing environment.</a:t>
            </a:r>
            <a:endParaRPr lang="en-GB" dirty="0">
              <a:effectLst/>
              <a:latin typeface="Poppins" panose="00000500000000000000" pitchFamily="2" charset="0"/>
              <a:ea typeface="Times New Roman" panose="02020603050405020304" pitchFamily="18" charset="0"/>
              <a:cs typeface="Poppins" panose="00000500000000000000" pitchFamily="2" charset="0"/>
            </a:endParaRPr>
          </a:p>
          <a:p>
            <a:pPr algn="l" rtl="0" fontAlgn="base">
              <a:lnSpc>
                <a:spcPts val="1376"/>
              </a:lnSpc>
              <a:spcAft>
                <a:spcPts val="800"/>
              </a:spcAft>
            </a:pPr>
            <a:r>
              <a:rPr lang="en-US" sz="1200" b="1" i="0" dirty="0">
                <a:effectLst/>
              </a:rPr>
              <a:t>Performance</a:t>
            </a:r>
            <a:r>
              <a:rPr lang="en-US" sz="1200" b="0" i="0" dirty="0">
                <a:effectLst/>
              </a:rPr>
              <a:t> </a:t>
            </a:r>
          </a:p>
          <a:p>
            <a:pPr algn="l" rtl="0" fontAlgn="base">
              <a:lnSpc>
                <a:spcPts val="1376"/>
              </a:lnSpc>
              <a:spcAft>
                <a:spcPts val="800"/>
              </a:spcAft>
            </a:pPr>
            <a:r>
              <a:rPr lang="en-US" sz="1100" b="0" i="0" dirty="0">
                <a:effectLst/>
              </a:rPr>
              <a:t>At Northwick, </a:t>
            </a:r>
            <a:r>
              <a:rPr lang="en-US" dirty="0"/>
              <a:t>92%</a:t>
            </a:r>
            <a:r>
              <a:rPr lang="en-US" sz="1100" b="0" i="0" dirty="0">
                <a:effectLst/>
              </a:rPr>
              <a:t> of pupils met the expected standard in their Phonics Screening Test [2025] and </a:t>
            </a:r>
            <a:r>
              <a:rPr lang="en-US" dirty="0"/>
              <a:t>68.5</a:t>
            </a:r>
            <a:r>
              <a:rPr lang="en-US" sz="1100" b="0" i="0" dirty="0">
                <a:effectLst/>
              </a:rPr>
              <a:t>% of pupils met  the expected standard in Reading, Writing and Mathematics Combined at Key Stage 2. </a:t>
            </a:r>
          </a:p>
          <a:p>
            <a:pPr algn="l" rtl="0" fontAlgn="base">
              <a:lnSpc>
                <a:spcPts val="1376"/>
              </a:lnSpc>
              <a:spcAft>
                <a:spcPts val="800"/>
              </a:spcAft>
            </a:pPr>
            <a:r>
              <a:rPr lang="en-US" sz="1100" b="0" i="0" dirty="0">
                <a:effectLst/>
              </a:rPr>
              <a:t>Our latest Ofsted judgment:  Outstanding</a:t>
            </a:r>
          </a:p>
          <a:p>
            <a:pPr algn="l" rtl="0" fontAlgn="base">
              <a:lnSpc>
                <a:spcPts val="1376"/>
              </a:lnSpc>
              <a:spcAft>
                <a:spcPts val="800"/>
              </a:spcAft>
            </a:pPr>
            <a:r>
              <a:rPr lang="en-US" sz="1200" b="1" i="0" dirty="0">
                <a:effectLst/>
              </a:rPr>
              <a:t>Review score</a:t>
            </a:r>
            <a:r>
              <a:rPr lang="en-US" sz="1200" b="0" i="0" dirty="0">
                <a:effectLst/>
              </a:rPr>
              <a:t> </a:t>
            </a:r>
          </a:p>
          <a:p>
            <a:pPr algn="l" rtl="0" fontAlgn="base">
              <a:lnSpc>
                <a:spcPct val="100000"/>
              </a:lnSpc>
              <a:spcBef>
                <a:spcPts val="0"/>
              </a:spcBef>
            </a:pPr>
            <a:r>
              <a:rPr lang="en-US" b="0" i="1" dirty="0">
                <a:solidFill>
                  <a:srgbClr val="FFFFFF"/>
                </a:solidFill>
                <a:effectLst/>
                <a:latin typeface="Poppins" panose="00000500000000000000" pitchFamily="2" charset="0"/>
                <a:cs typeface="Poppins" panose="00000500000000000000" pitchFamily="2" charset="0"/>
              </a:rPr>
              <a:t>"We love the school, couldn't be happier</a:t>
            </a:r>
          </a:p>
          <a:p>
            <a:pPr algn="l" rtl="0" fontAlgn="base">
              <a:lnSpc>
                <a:spcPct val="100000"/>
              </a:lnSpc>
              <a:spcBef>
                <a:spcPts val="0"/>
              </a:spcBef>
            </a:pPr>
            <a:r>
              <a:rPr lang="en-US" b="0" i="1" dirty="0">
                <a:solidFill>
                  <a:srgbClr val="FFFFFF"/>
                </a:solidFill>
                <a:effectLst/>
                <a:latin typeface="Poppins" panose="00000500000000000000" pitchFamily="2" charset="0"/>
                <a:cs typeface="Poppins" panose="00000500000000000000" pitchFamily="2" charset="0"/>
              </a:rPr>
              <a:t> with my child's progress“.</a:t>
            </a:r>
          </a:p>
          <a:p>
            <a:pPr algn="l" rtl="0" fontAlgn="base">
              <a:lnSpc>
                <a:spcPct val="100000"/>
              </a:lnSpc>
              <a:spcBef>
                <a:spcPts val="0"/>
              </a:spcBef>
            </a:pPr>
            <a:r>
              <a:rPr lang="en-GB" b="0" i="1" dirty="0">
                <a:solidFill>
                  <a:srgbClr val="489ED4"/>
                </a:solidFill>
                <a:effectLst/>
                <a:latin typeface="Raleway" pitchFamily="2" charset="0"/>
              </a:rPr>
              <a:t>Parent</a:t>
            </a:r>
            <a:endParaRPr lang="en-US" b="0" i="0" dirty="0">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486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H1">
            <a:extLst>
              <a:ext uri="{FF2B5EF4-FFF2-40B4-BE49-F238E27FC236}">
                <a16:creationId xmlns:a16="http://schemas.microsoft.com/office/drawing/2014/main" id="{EEE0E24B-6F0D-CF9E-D8DC-D51228960D48}"/>
              </a:ext>
            </a:extLst>
          </p:cNvPr>
          <p:cNvSpPr>
            <a:spLocks noGrp="1"/>
          </p:cNvSpPr>
          <p:nvPr>
            <p:ph type="title"/>
          </p:nvPr>
        </p:nvSpPr>
        <p:spPr/>
        <p:txBody>
          <a:bodyPr/>
          <a:lstStyle/>
          <a:p>
            <a:r>
              <a:rPr lang="en-US" dirty="0"/>
              <a:t>About Us</a:t>
            </a:r>
          </a:p>
        </p:txBody>
      </p:sp>
      <p:sp>
        <p:nvSpPr>
          <p:cNvPr id="14" name="P">
            <a:extLst>
              <a:ext uri="{FF2B5EF4-FFF2-40B4-BE49-F238E27FC236}">
                <a16:creationId xmlns:a16="http://schemas.microsoft.com/office/drawing/2014/main" id="{FA2D6D47-85B0-1DAF-113B-2CF5571F9BAE}"/>
              </a:ext>
            </a:extLst>
          </p:cNvPr>
          <p:cNvSpPr>
            <a:spLocks noGrp="1"/>
          </p:cNvSpPr>
          <p:nvPr>
            <p:ph type="body" sz="quarter" idx="22"/>
          </p:nvPr>
        </p:nvSpPr>
        <p:spPr>
          <a:xfrm>
            <a:off x="330733" y="1243585"/>
            <a:ext cx="3526159" cy="4388816"/>
          </a:xfrm>
        </p:spPr>
        <p:txBody>
          <a:bodyPr/>
          <a:lstStyle/>
          <a:p>
            <a:pPr fontAlgn="base">
              <a:lnSpc>
                <a:spcPts val="1569"/>
              </a:lnSpc>
              <a:spcAft>
                <a:spcPts val="800"/>
              </a:spcAft>
            </a:pPr>
            <a:r>
              <a:rPr lang="en-GB" dirty="0"/>
              <a:t>The Rivers C of E Academy Trust is a multi-academy school trust, specialists in early years and primary provision, serving over 5250 pupils across three local authorities: Worcestershire, Dudley and Sandwell. ​ </a:t>
            </a:r>
          </a:p>
          <a:p>
            <a:pPr fontAlgn="base">
              <a:lnSpc>
                <a:spcPts val="1569"/>
              </a:lnSpc>
              <a:spcAft>
                <a:spcPts val="800"/>
              </a:spcAft>
            </a:pPr>
            <a:r>
              <a:rPr lang="en-GB" dirty="0"/>
              <a:t>Established in 2014, The Rivers C of E Academy Trust now comprises of a respected teaching alliance, sixteen </a:t>
            </a:r>
            <a:br>
              <a:rPr lang="en-GB" dirty="0"/>
            </a:br>
            <a:r>
              <a:rPr lang="en-GB" dirty="0"/>
              <a:t>‘Good’ and ‘Outstanding’ primary, first,</a:t>
            </a:r>
            <a:br>
              <a:rPr lang="en-GB" dirty="0"/>
            </a:br>
            <a:r>
              <a:rPr lang="en-GB" dirty="0"/>
              <a:t>and nursery settings and an alternative provision. We are a connected learning community with a shared aim to create </a:t>
            </a:r>
            <a:br>
              <a:rPr lang="en-GB" dirty="0"/>
            </a:br>
            <a:r>
              <a:rPr lang="en-GB" dirty="0">
                <a:solidFill>
                  <a:srgbClr val="78D0F3"/>
                </a:solidFill>
              </a:rPr>
              <a:t>‘</a:t>
            </a:r>
            <a:r>
              <a:rPr lang="en-GB" b="1" dirty="0">
                <a:solidFill>
                  <a:srgbClr val="78D0F3"/>
                </a:solidFill>
              </a:rPr>
              <a:t>an extraordinary education for every pupil</a:t>
            </a:r>
            <a:r>
              <a:rPr lang="en-GB" dirty="0">
                <a:solidFill>
                  <a:srgbClr val="78D0F3"/>
                </a:solidFill>
              </a:rPr>
              <a:t>’. ​ </a:t>
            </a:r>
          </a:p>
          <a:p>
            <a:pPr fontAlgn="base">
              <a:lnSpc>
                <a:spcPts val="1569"/>
              </a:lnSpc>
              <a:spcAft>
                <a:spcPts val="800"/>
              </a:spcAft>
            </a:pPr>
            <a:r>
              <a:rPr lang="en-GB" dirty="0"/>
              <a:t>We are a community of schools with a ‘Christian ethos’, welcoming families from all faiths and no faiths, but together we are guided by our shared mission, vision and values. ​</a:t>
            </a:r>
          </a:p>
        </p:txBody>
      </p:sp>
      <p:sp>
        <p:nvSpPr>
          <p:cNvPr id="12" name="P">
            <a:extLst>
              <a:ext uri="{FF2B5EF4-FFF2-40B4-BE49-F238E27FC236}">
                <a16:creationId xmlns:a16="http://schemas.microsoft.com/office/drawing/2014/main" id="{FB21B8A7-D307-D401-8090-0AC3B29D5A91}"/>
              </a:ext>
            </a:extLst>
          </p:cNvPr>
          <p:cNvSpPr>
            <a:spLocks noGrp="1"/>
          </p:cNvSpPr>
          <p:nvPr>
            <p:ph type="body" sz="quarter" idx="23"/>
          </p:nvPr>
        </p:nvSpPr>
        <p:spPr>
          <a:xfrm>
            <a:off x="330733" y="5739315"/>
            <a:ext cx="3526159" cy="1045417"/>
          </a:xfrm>
        </p:spPr>
        <p:txBody>
          <a:bodyPr/>
          <a:lstStyle/>
          <a:p>
            <a:r>
              <a:rPr lang="en-US" sz="1400" b="1" dirty="0">
                <a:solidFill>
                  <a:srgbClr val="78D0F3"/>
                </a:solidFill>
              </a:rPr>
              <a:t>Our</a:t>
            </a:r>
            <a:r>
              <a:rPr lang="en-US" sz="1400" dirty="0"/>
              <a:t> </a:t>
            </a:r>
            <a:r>
              <a:rPr lang="en-US" sz="1400" b="1" dirty="0">
                <a:solidFill>
                  <a:srgbClr val="78D0F3"/>
                </a:solidFill>
              </a:rPr>
              <a:t>Mission</a:t>
            </a:r>
            <a:endParaRPr lang="en-GB" sz="1400" dirty="0"/>
          </a:p>
          <a:p>
            <a:pPr marL="171450" indent="-171450">
              <a:buFont typeface="Arial" panose="020B0604020202020204" pitchFamily="34" charset="0"/>
              <a:buChar char="•"/>
            </a:pPr>
            <a:r>
              <a:rPr lang="en-GB" dirty="0"/>
              <a:t>Extraordinary Education </a:t>
            </a:r>
            <a:r>
              <a:rPr lang="en-US" dirty="0"/>
              <a:t>​</a:t>
            </a:r>
            <a:endParaRPr lang="en-GB" dirty="0"/>
          </a:p>
          <a:p>
            <a:pPr marL="171450" indent="-171450">
              <a:buFont typeface="Arial" panose="020B0604020202020204" pitchFamily="34" charset="0"/>
              <a:buChar char="•"/>
            </a:pPr>
            <a:r>
              <a:rPr lang="en-GB" dirty="0"/>
              <a:t>Extraordinary People </a:t>
            </a:r>
            <a:r>
              <a:rPr lang="en-US" dirty="0"/>
              <a:t>​</a:t>
            </a:r>
            <a:endParaRPr lang="en-GB" dirty="0"/>
          </a:p>
          <a:p>
            <a:pPr marL="171450" indent="-171450">
              <a:buFont typeface="Arial" panose="020B0604020202020204" pitchFamily="34" charset="0"/>
              <a:buChar char="•"/>
            </a:pPr>
            <a:r>
              <a:rPr lang="en-GB" dirty="0"/>
              <a:t>Extraordinary Futures</a:t>
            </a:r>
            <a:endParaRPr lang="en-US" dirty="0"/>
          </a:p>
        </p:txBody>
      </p:sp>
      <p:sp>
        <p:nvSpPr>
          <p:cNvPr id="13" name="P">
            <a:extLst>
              <a:ext uri="{FF2B5EF4-FFF2-40B4-BE49-F238E27FC236}">
                <a16:creationId xmlns:a16="http://schemas.microsoft.com/office/drawing/2014/main" id="{A150BDF2-489F-CDB7-B89B-C63B578CB752}"/>
              </a:ext>
            </a:extLst>
          </p:cNvPr>
          <p:cNvSpPr>
            <a:spLocks noGrp="1"/>
          </p:cNvSpPr>
          <p:nvPr>
            <p:ph type="body" sz="quarter" idx="24"/>
          </p:nvPr>
        </p:nvSpPr>
        <p:spPr/>
        <p:txBody>
          <a:bodyPr/>
          <a:lstStyle/>
          <a:p>
            <a:r>
              <a:rPr lang="en-US" sz="1400" b="1" dirty="0">
                <a:solidFill>
                  <a:srgbClr val="78D0F3"/>
                </a:solidFill>
              </a:rPr>
              <a:t>Our</a:t>
            </a:r>
            <a:r>
              <a:rPr lang="en-US" sz="1400" dirty="0"/>
              <a:t> </a:t>
            </a:r>
            <a:r>
              <a:rPr lang="en-US" sz="1400" b="1" dirty="0">
                <a:solidFill>
                  <a:srgbClr val="78D0F3"/>
                </a:solidFill>
              </a:rPr>
              <a:t>Vision</a:t>
            </a:r>
          </a:p>
          <a:p>
            <a:r>
              <a:rPr lang="en-US" dirty="0">
                <a:ea typeface="Times New Roman" panose="02020603050405020304" pitchFamily="18" charset="0"/>
              </a:rPr>
              <a:t>Through an </a:t>
            </a:r>
            <a:r>
              <a:rPr lang="en-US" b="1" dirty="0">
                <a:solidFill>
                  <a:srgbClr val="78D0F3"/>
                </a:solidFill>
                <a:ea typeface="Times New Roman" panose="02020603050405020304" pitchFamily="18" charset="0"/>
              </a:rPr>
              <a:t>extraordinary education</a:t>
            </a:r>
            <a:r>
              <a:rPr lang="en-US" dirty="0">
                <a:ea typeface="Times New Roman" panose="02020603050405020304" pitchFamily="18" charset="0"/>
              </a:rPr>
              <a:t>, </a:t>
            </a:r>
            <a:br>
              <a:rPr lang="en-US" dirty="0">
                <a:ea typeface="Times New Roman" panose="02020603050405020304" pitchFamily="18" charset="0"/>
              </a:rPr>
            </a:br>
            <a:r>
              <a:rPr lang="en-US" dirty="0">
                <a:ea typeface="Times New Roman" panose="02020603050405020304" pitchFamily="18" charset="0"/>
              </a:rPr>
              <a:t>we empower pupils to be life-long learners and see their limitless potential. Respectful relationships and an unwavering focus on discovering talents and interests enable pupils to flourish and be </a:t>
            </a:r>
            <a:r>
              <a:rPr lang="en-US" b="1" dirty="0">
                <a:solidFill>
                  <a:srgbClr val="78D0F3"/>
                </a:solidFill>
                <a:ea typeface="Times New Roman" panose="02020603050405020304" pitchFamily="18" charset="0"/>
              </a:rPr>
              <a:t>extraordinary people</a:t>
            </a:r>
            <a:r>
              <a:rPr lang="en-US" dirty="0">
                <a:ea typeface="Times New Roman" panose="02020603050405020304" pitchFamily="18" charset="0"/>
              </a:rPr>
              <a:t>. Together, we spark aspiration and drive achievement, so that pupils </a:t>
            </a:r>
            <a:br>
              <a:rPr lang="en-US" dirty="0">
                <a:ea typeface="Times New Roman" panose="02020603050405020304" pitchFamily="18" charset="0"/>
              </a:rPr>
            </a:br>
            <a:r>
              <a:rPr lang="en-US" dirty="0">
                <a:ea typeface="Times New Roman" panose="02020603050405020304" pitchFamily="18" charset="0"/>
              </a:rPr>
              <a:t>contribute positively to society and to </a:t>
            </a:r>
            <a:br>
              <a:rPr lang="en-US" dirty="0">
                <a:ea typeface="Times New Roman" panose="02020603050405020304" pitchFamily="18" charset="0"/>
              </a:rPr>
            </a:br>
            <a:r>
              <a:rPr lang="en-US" dirty="0">
                <a:ea typeface="Times New Roman" panose="02020603050405020304" pitchFamily="18" charset="0"/>
              </a:rPr>
              <a:t>their </a:t>
            </a:r>
            <a:r>
              <a:rPr lang="en-US" b="1" dirty="0">
                <a:solidFill>
                  <a:srgbClr val="78D0F3"/>
                </a:solidFill>
                <a:ea typeface="Times New Roman" panose="02020603050405020304" pitchFamily="18" charset="0"/>
              </a:rPr>
              <a:t>extraordinary futures</a:t>
            </a:r>
            <a:r>
              <a:rPr lang="en-US" dirty="0">
                <a:solidFill>
                  <a:srgbClr val="78D0F3"/>
                </a:solidFill>
                <a:ea typeface="Times New Roman" panose="02020603050405020304" pitchFamily="18" charset="0"/>
              </a:rPr>
              <a:t> </a:t>
            </a:r>
            <a:r>
              <a:rPr lang="en-US" dirty="0">
                <a:ea typeface="Times New Roman" panose="02020603050405020304" pitchFamily="18" charset="0"/>
              </a:rPr>
              <a:t>in an </a:t>
            </a:r>
            <a:br>
              <a:rPr lang="en-US" dirty="0">
                <a:ea typeface="Times New Roman" panose="02020603050405020304" pitchFamily="18" charset="0"/>
              </a:rPr>
            </a:br>
            <a:r>
              <a:rPr lang="en-US" dirty="0">
                <a:ea typeface="Times New Roman" panose="02020603050405020304" pitchFamily="18" charset="0"/>
              </a:rPr>
              <a:t>ever-changing world.</a:t>
            </a:r>
          </a:p>
        </p:txBody>
      </p:sp>
      <p:sp>
        <p:nvSpPr>
          <p:cNvPr id="40" name="Text Placeholder 39">
            <a:extLst>
              <a:ext uri="{FF2B5EF4-FFF2-40B4-BE49-F238E27FC236}">
                <a16:creationId xmlns:a16="http://schemas.microsoft.com/office/drawing/2014/main" id="{DFB6A3FD-D228-CEAD-29ED-0DE2558D8ADC}"/>
              </a:ext>
            </a:extLst>
          </p:cNvPr>
          <p:cNvSpPr>
            <a:spLocks noGrp="1"/>
          </p:cNvSpPr>
          <p:nvPr>
            <p:ph type="body" sz="quarter" idx="30"/>
          </p:nvPr>
        </p:nvSpPr>
        <p:spPr/>
        <p:txBody>
          <a:bodyPr/>
          <a:lstStyle/>
          <a:p>
            <a:r>
              <a:rPr lang="en-US" dirty="0"/>
              <a:t>Our STARS Values</a:t>
            </a:r>
          </a:p>
        </p:txBody>
      </p:sp>
      <p:sp>
        <p:nvSpPr>
          <p:cNvPr id="41" name="Text Placeholder 40">
            <a:extLst>
              <a:ext uri="{FF2B5EF4-FFF2-40B4-BE49-F238E27FC236}">
                <a16:creationId xmlns:a16="http://schemas.microsoft.com/office/drawing/2014/main" id="{7728A961-B03D-6BEC-B8F1-6FD01D106D9D}"/>
              </a:ext>
            </a:extLst>
          </p:cNvPr>
          <p:cNvSpPr>
            <a:spLocks noGrp="1"/>
          </p:cNvSpPr>
          <p:nvPr>
            <p:ph type="body" sz="quarter" idx="32"/>
          </p:nvPr>
        </p:nvSpPr>
        <p:spPr/>
        <p:txBody>
          <a:bodyPr/>
          <a:lstStyle/>
          <a:p>
            <a:r>
              <a:rPr lang="en-US" dirty="0"/>
              <a:t>Sharing</a:t>
            </a:r>
          </a:p>
        </p:txBody>
      </p:sp>
      <p:pic>
        <p:nvPicPr>
          <p:cNvPr id="31" name="Image">
            <a:extLst>
              <a:ext uri="{FF2B5EF4-FFF2-40B4-BE49-F238E27FC236}">
                <a16:creationId xmlns:a16="http://schemas.microsoft.com/office/drawing/2014/main" id="{DFE84ED8-CEBF-8917-7B4B-69032EF898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75570" y="1672493"/>
            <a:ext cx="1098067" cy="1045778"/>
          </a:xfrm>
          <a:prstGeom prst="rect">
            <a:avLst/>
          </a:prstGeom>
        </p:spPr>
      </p:pic>
      <p:sp>
        <p:nvSpPr>
          <p:cNvPr id="42" name="Text Placeholder 41">
            <a:extLst>
              <a:ext uri="{FF2B5EF4-FFF2-40B4-BE49-F238E27FC236}">
                <a16:creationId xmlns:a16="http://schemas.microsoft.com/office/drawing/2014/main" id="{C004BD6E-65AD-5E32-0078-A7D8C7798015}"/>
              </a:ext>
            </a:extLst>
          </p:cNvPr>
          <p:cNvSpPr>
            <a:spLocks noGrp="1"/>
          </p:cNvSpPr>
          <p:nvPr>
            <p:ph type="body" sz="quarter" idx="33"/>
          </p:nvPr>
        </p:nvSpPr>
        <p:spPr/>
        <p:txBody>
          <a:bodyPr/>
          <a:lstStyle/>
          <a:p>
            <a:r>
              <a:rPr lang="en-US" dirty="0"/>
              <a:t>Trust</a:t>
            </a:r>
          </a:p>
        </p:txBody>
      </p:sp>
      <p:pic>
        <p:nvPicPr>
          <p:cNvPr id="29" name="Image">
            <a:extLst>
              <a:ext uri="{FF2B5EF4-FFF2-40B4-BE49-F238E27FC236}">
                <a16:creationId xmlns:a16="http://schemas.microsoft.com/office/drawing/2014/main" id="{74469F22-2B18-2D4B-AEFD-83D85E65F3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75570" y="2950553"/>
            <a:ext cx="1098067" cy="1045778"/>
          </a:xfrm>
          <a:prstGeom prst="rect">
            <a:avLst/>
          </a:prstGeom>
        </p:spPr>
      </p:pic>
      <p:sp>
        <p:nvSpPr>
          <p:cNvPr id="43" name="Text Placeholder 42">
            <a:extLst>
              <a:ext uri="{FF2B5EF4-FFF2-40B4-BE49-F238E27FC236}">
                <a16:creationId xmlns:a16="http://schemas.microsoft.com/office/drawing/2014/main" id="{596BEBD2-9EEF-6BA1-A22A-3D3C78817FBA}"/>
              </a:ext>
            </a:extLst>
          </p:cNvPr>
          <p:cNvSpPr>
            <a:spLocks noGrp="1"/>
          </p:cNvSpPr>
          <p:nvPr>
            <p:ph type="body" sz="quarter" idx="34"/>
          </p:nvPr>
        </p:nvSpPr>
        <p:spPr/>
        <p:txBody>
          <a:bodyPr/>
          <a:lstStyle/>
          <a:p>
            <a:r>
              <a:rPr lang="en-US" dirty="0"/>
              <a:t>Achievement</a:t>
            </a:r>
          </a:p>
        </p:txBody>
      </p:sp>
      <p:pic>
        <p:nvPicPr>
          <p:cNvPr id="27" name="Image">
            <a:extLst>
              <a:ext uri="{FF2B5EF4-FFF2-40B4-BE49-F238E27FC236}">
                <a16:creationId xmlns:a16="http://schemas.microsoft.com/office/drawing/2014/main" id="{A29BEC7D-560D-66B1-D65A-DB198ECEDE8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75570" y="4228613"/>
            <a:ext cx="1098067" cy="1045778"/>
          </a:xfrm>
          <a:prstGeom prst="rect">
            <a:avLst/>
          </a:prstGeom>
        </p:spPr>
      </p:pic>
      <p:sp>
        <p:nvSpPr>
          <p:cNvPr id="44" name="Text Placeholder 43">
            <a:extLst>
              <a:ext uri="{FF2B5EF4-FFF2-40B4-BE49-F238E27FC236}">
                <a16:creationId xmlns:a16="http://schemas.microsoft.com/office/drawing/2014/main" id="{A48F3EC3-986F-D841-DB67-D1188B5258CF}"/>
              </a:ext>
            </a:extLst>
          </p:cNvPr>
          <p:cNvSpPr>
            <a:spLocks noGrp="1"/>
          </p:cNvSpPr>
          <p:nvPr>
            <p:ph type="body" sz="quarter" idx="35"/>
          </p:nvPr>
        </p:nvSpPr>
        <p:spPr/>
        <p:txBody>
          <a:bodyPr/>
          <a:lstStyle/>
          <a:p>
            <a:r>
              <a:rPr lang="en-US" dirty="0"/>
              <a:t>Respect</a:t>
            </a:r>
          </a:p>
        </p:txBody>
      </p:sp>
      <p:pic>
        <p:nvPicPr>
          <p:cNvPr id="25" name="Image">
            <a:extLst>
              <a:ext uri="{FF2B5EF4-FFF2-40B4-BE49-F238E27FC236}">
                <a16:creationId xmlns:a16="http://schemas.microsoft.com/office/drawing/2014/main" id="{FDDE1377-0EC2-A695-989A-5A97F2DE4F1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075570" y="5506673"/>
            <a:ext cx="1098067" cy="1045778"/>
          </a:xfrm>
          <a:prstGeom prst="rect">
            <a:avLst/>
          </a:prstGeom>
        </p:spPr>
      </p:pic>
      <p:sp>
        <p:nvSpPr>
          <p:cNvPr id="45" name="Text Placeholder 44">
            <a:extLst>
              <a:ext uri="{FF2B5EF4-FFF2-40B4-BE49-F238E27FC236}">
                <a16:creationId xmlns:a16="http://schemas.microsoft.com/office/drawing/2014/main" id="{B84F56F0-5D52-5178-4C5D-B9297DB77FC8}"/>
              </a:ext>
            </a:extLst>
          </p:cNvPr>
          <p:cNvSpPr>
            <a:spLocks noGrp="1"/>
          </p:cNvSpPr>
          <p:nvPr>
            <p:ph type="body" sz="quarter" idx="36"/>
          </p:nvPr>
        </p:nvSpPr>
        <p:spPr/>
        <p:txBody>
          <a:bodyPr/>
          <a:lstStyle/>
          <a:p>
            <a:r>
              <a:rPr lang="en-US" dirty="0"/>
              <a:t>Safety</a:t>
            </a:r>
          </a:p>
        </p:txBody>
      </p:sp>
      <p:pic>
        <p:nvPicPr>
          <p:cNvPr id="23" name="Image">
            <a:extLst>
              <a:ext uri="{FF2B5EF4-FFF2-40B4-BE49-F238E27FC236}">
                <a16:creationId xmlns:a16="http://schemas.microsoft.com/office/drawing/2014/main" id="{10429940-1581-11EE-8717-C928002CA15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75570" y="6784732"/>
            <a:ext cx="1098067" cy="1045778"/>
          </a:xfrm>
          <a:prstGeom prst="rect">
            <a:avLst/>
          </a:prstGeom>
        </p:spPr>
      </p:pic>
    </p:spTree>
    <p:extLst>
      <p:ext uri="{BB962C8B-B14F-4D97-AF65-F5344CB8AC3E}">
        <p14:creationId xmlns:p14="http://schemas.microsoft.com/office/powerpoint/2010/main" val="191097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1">
            <a:extLst>
              <a:ext uri="{FF2B5EF4-FFF2-40B4-BE49-F238E27FC236}">
                <a16:creationId xmlns:a16="http://schemas.microsoft.com/office/drawing/2014/main" id="{E4B11501-A068-091E-0CB5-CB3B26E29ACE}"/>
              </a:ext>
            </a:extLst>
          </p:cNvPr>
          <p:cNvSpPr>
            <a:spLocks noGrp="1"/>
          </p:cNvSpPr>
          <p:nvPr>
            <p:ph type="title"/>
          </p:nvPr>
        </p:nvSpPr>
        <p:spPr/>
        <p:txBody>
          <a:bodyPr/>
          <a:lstStyle/>
          <a:p>
            <a:r>
              <a:rPr lang="en-US" dirty="0"/>
              <a:t>Our </a:t>
            </a:r>
            <a:br>
              <a:rPr lang="en-US" dirty="0"/>
            </a:br>
            <a:r>
              <a:rPr lang="en-US" dirty="0"/>
              <a:t>Schools</a:t>
            </a:r>
          </a:p>
        </p:txBody>
      </p:sp>
      <p:pic>
        <p:nvPicPr>
          <p:cNvPr id="19" name="Image" descr="The map shows the approximate location of all 15 academies in The Rivers C of E Academy Trust.&#10;North Worcester Primary Academy, Northwick Manor Primary School, Cranham Primary School, Cherry Orchard Primary School, and St Clement's C of E Primary School and Pre-school are all located in the Worcester area.&#10; &#10;Heronswood Primary School and Unity Academy are located in the Kidderminster area. Slightly south of them is Burlish Park Primary School, located in Stourport-on-Severn. Southwest is Great Witley CE Primary School, located in Great Witley.&#10; &#10; &#10;Cutnall Green C of E Primary School is located in Cutnall Green, Droitwich. St Peter's Droitwich C of E Academy is located in Droitwich Spa.&#10;A little further north is Wychbold First and Nursery School, located in Wychbold, Droitwich.&#10; &#10;Dudley Wood Primary School is located north of Stourbridge, in Dudley.&#10; &#10;Going north of West Bromwich are Summerhill Primary Academy and its nursery provision, Summerhill's Little Treasures, and Jubilee Park Academy, both located in Tipton.">
            <a:extLst>
              <a:ext uri="{FF2B5EF4-FFF2-40B4-BE49-F238E27FC236}">
                <a16:creationId xmlns:a16="http://schemas.microsoft.com/office/drawing/2014/main" id="{BF071317-5801-9EA6-3EA1-A51C1BFB8F19}"/>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2612571" y="5169"/>
            <a:ext cx="4245428" cy="9906000"/>
          </a:xfrm>
          <a:prstGeom prst="rect">
            <a:avLst/>
          </a:prstGeom>
        </p:spPr>
      </p:pic>
      <p:sp>
        <p:nvSpPr>
          <p:cNvPr id="2" name="P">
            <a:extLst>
              <a:ext uri="{FF2B5EF4-FFF2-40B4-BE49-F238E27FC236}">
                <a16:creationId xmlns:a16="http://schemas.microsoft.com/office/drawing/2014/main" id="{32084EAE-84C4-3F09-A774-CF35501610A7}"/>
              </a:ext>
              <a:ext uri="{C183D7F6-B498-43B3-948B-1728B52AA6E4}">
                <adec:decorative xmlns:adec="http://schemas.microsoft.com/office/drawing/2017/decorative" val="0"/>
              </a:ext>
            </a:extLst>
          </p:cNvPr>
          <p:cNvSpPr>
            <a:spLocks noGrp="1"/>
          </p:cNvSpPr>
          <p:nvPr>
            <p:ph type="body" sz="quarter" idx="22"/>
          </p:nvPr>
        </p:nvSpPr>
        <p:spPr/>
        <p:txBody>
          <a:bodyPr/>
          <a:lstStyle/>
          <a:p>
            <a:pPr lvl="0"/>
            <a:r>
              <a:rPr lang="en-GB" dirty="0"/>
              <a:t>Summerhill Primary Academy Summerhill's Little Treasures </a:t>
            </a:r>
          </a:p>
          <a:p>
            <a:pPr lvl="0"/>
            <a:r>
              <a:rPr lang="en-GB" dirty="0"/>
              <a:t>Jubilee Park Academy </a:t>
            </a:r>
          </a:p>
          <a:p>
            <a:pPr lvl="0">
              <a:spcBef>
                <a:spcPts val="1900"/>
              </a:spcBef>
            </a:pPr>
            <a:r>
              <a:rPr lang="en-GB" dirty="0"/>
              <a:t>Dudley Wood Primary School </a:t>
            </a:r>
          </a:p>
          <a:p>
            <a:pPr lvl="0"/>
            <a:r>
              <a:rPr lang="en-GB" dirty="0" err="1"/>
              <a:t>Wychbold</a:t>
            </a:r>
            <a:r>
              <a:rPr lang="en-GB" dirty="0"/>
              <a:t> First and Nursery School </a:t>
            </a:r>
          </a:p>
          <a:p>
            <a:pPr lvl="0">
              <a:spcBef>
                <a:spcPts val="1000"/>
              </a:spcBef>
            </a:pPr>
            <a:r>
              <a:rPr lang="en-GB" dirty="0"/>
              <a:t>St Peter's Droitwich CofE Academy </a:t>
            </a:r>
          </a:p>
          <a:p>
            <a:pPr lvl="0">
              <a:spcBef>
                <a:spcPts val="1000"/>
              </a:spcBef>
            </a:pPr>
            <a:r>
              <a:rPr lang="en-GB" dirty="0"/>
              <a:t>North Worcester Primary Academy</a:t>
            </a:r>
          </a:p>
          <a:p>
            <a:pPr lvl="0"/>
            <a:r>
              <a:rPr lang="en-GB" dirty="0"/>
              <a:t>Northwick Manor Primary School </a:t>
            </a:r>
          </a:p>
          <a:p>
            <a:pPr lvl="0"/>
            <a:r>
              <a:rPr lang="en-GB" dirty="0"/>
              <a:t>Cranham Primary School </a:t>
            </a:r>
          </a:p>
          <a:p>
            <a:pPr lvl="0">
              <a:spcBef>
                <a:spcPts val="1900"/>
              </a:spcBef>
            </a:pPr>
            <a:r>
              <a:rPr lang="en-GB" dirty="0"/>
              <a:t>Cherry Orchard Primary School </a:t>
            </a:r>
          </a:p>
          <a:p>
            <a:pPr lvl="0"/>
            <a:r>
              <a:rPr lang="en-GB" dirty="0"/>
              <a:t>St </a:t>
            </a:r>
            <a:r>
              <a:rPr lang="en-GB" dirty="0" err="1"/>
              <a:t>Clement's</a:t>
            </a:r>
            <a:r>
              <a:rPr lang="en-GB" dirty="0"/>
              <a:t> CofE Primary School and Pre-School</a:t>
            </a:r>
          </a:p>
          <a:p>
            <a:pPr lvl="0">
              <a:spcBef>
                <a:spcPts val="1000"/>
              </a:spcBef>
            </a:pPr>
            <a:r>
              <a:rPr lang="en-GB" dirty="0"/>
              <a:t>Great Witley CE Primary School </a:t>
            </a:r>
          </a:p>
          <a:p>
            <a:pPr lvl="0">
              <a:spcBef>
                <a:spcPts val="1000"/>
              </a:spcBef>
            </a:pPr>
            <a:r>
              <a:rPr lang="en-GB" dirty="0" err="1"/>
              <a:t>Cutnall</a:t>
            </a:r>
            <a:r>
              <a:rPr lang="en-GB" dirty="0"/>
              <a:t> Green CofE Primary School </a:t>
            </a:r>
          </a:p>
          <a:p>
            <a:pPr lvl="0"/>
            <a:r>
              <a:rPr lang="en-GB" dirty="0" err="1"/>
              <a:t>Burlish</a:t>
            </a:r>
            <a:r>
              <a:rPr lang="en-GB" dirty="0"/>
              <a:t> Park Primary School </a:t>
            </a:r>
          </a:p>
          <a:p>
            <a:pPr lvl="0"/>
            <a:r>
              <a:rPr lang="en-GB" dirty="0" err="1"/>
              <a:t>Heronswood</a:t>
            </a:r>
            <a:r>
              <a:rPr lang="en-GB" dirty="0"/>
              <a:t> Primary School </a:t>
            </a:r>
          </a:p>
          <a:p>
            <a:pPr lvl="0"/>
            <a:r>
              <a:rPr lang="en-GB" dirty="0"/>
              <a:t>Unity Academy </a:t>
            </a:r>
          </a:p>
        </p:txBody>
      </p:sp>
      <p:pic>
        <p:nvPicPr>
          <p:cNvPr id="18" name="Image">
            <a:extLst>
              <a:ext uri="{FF2B5EF4-FFF2-40B4-BE49-F238E27FC236}">
                <a16:creationId xmlns:a16="http://schemas.microsoft.com/office/drawing/2014/main" id="{9E11FD33-A634-0D8D-D2B2-943504DDF3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9590" y="9018017"/>
            <a:ext cx="216861" cy="295719"/>
          </a:xfrm>
          <a:prstGeom prst="rect">
            <a:avLst/>
          </a:prstGeom>
        </p:spPr>
      </p:pic>
      <p:pic>
        <p:nvPicPr>
          <p:cNvPr id="16" name="Image">
            <a:extLst>
              <a:ext uri="{FF2B5EF4-FFF2-40B4-BE49-F238E27FC236}">
                <a16:creationId xmlns:a16="http://schemas.microsoft.com/office/drawing/2014/main" id="{E15B53D3-6A3F-0EB7-F281-D284F1C6E00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9590" y="8510792"/>
            <a:ext cx="216861" cy="295719"/>
          </a:xfrm>
          <a:prstGeom prst="rect">
            <a:avLst/>
          </a:prstGeom>
        </p:spPr>
      </p:pic>
      <p:pic>
        <p:nvPicPr>
          <p:cNvPr id="15" name="Image">
            <a:extLst>
              <a:ext uri="{FF2B5EF4-FFF2-40B4-BE49-F238E27FC236}">
                <a16:creationId xmlns:a16="http://schemas.microsoft.com/office/drawing/2014/main" id="{353B20B4-5EB6-70D5-EDAF-D810768E7D9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39590" y="8003572"/>
            <a:ext cx="216861" cy="295719"/>
          </a:xfrm>
          <a:prstGeom prst="rect">
            <a:avLst/>
          </a:prstGeom>
        </p:spPr>
      </p:pic>
      <p:pic>
        <p:nvPicPr>
          <p:cNvPr id="14" name="Image">
            <a:extLst>
              <a:ext uri="{FF2B5EF4-FFF2-40B4-BE49-F238E27FC236}">
                <a16:creationId xmlns:a16="http://schemas.microsoft.com/office/drawing/2014/main" id="{554F5705-2177-2743-3B2F-84AAFD45F68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39590" y="7496352"/>
            <a:ext cx="216861" cy="295719"/>
          </a:xfrm>
          <a:prstGeom prst="rect">
            <a:avLst/>
          </a:prstGeom>
        </p:spPr>
      </p:pic>
      <p:pic>
        <p:nvPicPr>
          <p:cNvPr id="13" name="Image">
            <a:extLst>
              <a:ext uri="{FF2B5EF4-FFF2-40B4-BE49-F238E27FC236}">
                <a16:creationId xmlns:a16="http://schemas.microsoft.com/office/drawing/2014/main" id="{9727549D-A4DF-2142-6FDA-6797DAC0A14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39590" y="6989132"/>
            <a:ext cx="216861" cy="295719"/>
          </a:xfrm>
          <a:prstGeom prst="rect">
            <a:avLst/>
          </a:prstGeom>
        </p:spPr>
      </p:pic>
      <p:pic>
        <p:nvPicPr>
          <p:cNvPr id="12" name="Image">
            <a:extLst>
              <a:ext uri="{FF2B5EF4-FFF2-40B4-BE49-F238E27FC236}">
                <a16:creationId xmlns:a16="http://schemas.microsoft.com/office/drawing/2014/main" id="{3271F4FC-48B6-C131-8062-187188E3291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39590" y="6470337"/>
            <a:ext cx="216861" cy="295719"/>
          </a:xfrm>
          <a:prstGeom prst="rect">
            <a:avLst/>
          </a:prstGeom>
        </p:spPr>
      </p:pic>
      <p:pic>
        <p:nvPicPr>
          <p:cNvPr id="11" name="Image">
            <a:extLst>
              <a:ext uri="{FF2B5EF4-FFF2-40B4-BE49-F238E27FC236}">
                <a16:creationId xmlns:a16="http://schemas.microsoft.com/office/drawing/2014/main" id="{06EE401C-4F6C-9646-5205-E53FC690E17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39590" y="5968540"/>
            <a:ext cx="216861" cy="295719"/>
          </a:xfrm>
          <a:prstGeom prst="rect">
            <a:avLst/>
          </a:prstGeom>
        </p:spPr>
      </p:pic>
      <p:pic>
        <p:nvPicPr>
          <p:cNvPr id="10" name="Image">
            <a:extLst>
              <a:ext uri="{FF2B5EF4-FFF2-40B4-BE49-F238E27FC236}">
                <a16:creationId xmlns:a16="http://schemas.microsoft.com/office/drawing/2014/main" id="{8BE588D1-7010-A9DA-829B-7A27CE1A0C9A}"/>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39590" y="5466742"/>
            <a:ext cx="216861" cy="295719"/>
          </a:xfrm>
          <a:prstGeom prst="rect">
            <a:avLst/>
          </a:prstGeom>
        </p:spPr>
      </p:pic>
      <p:pic>
        <p:nvPicPr>
          <p:cNvPr id="9" name="Image">
            <a:extLst>
              <a:ext uri="{FF2B5EF4-FFF2-40B4-BE49-F238E27FC236}">
                <a16:creationId xmlns:a16="http://schemas.microsoft.com/office/drawing/2014/main" id="{07755B55-794F-6AB0-7FCA-A229A62B2858}"/>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15077" y="4981941"/>
            <a:ext cx="216861" cy="295719"/>
          </a:xfrm>
          <a:prstGeom prst="rect">
            <a:avLst/>
          </a:prstGeom>
        </p:spPr>
      </p:pic>
      <p:pic>
        <p:nvPicPr>
          <p:cNvPr id="8" name="Image">
            <a:extLst>
              <a:ext uri="{FF2B5EF4-FFF2-40B4-BE49-F238E27FC236}">
                <a16:creationId xmlns:a16="http://schemas.microsoft.com/office/drawing/2014/main" id="{04AEA99D-0D2F-6F4C-DC74-1E11268E5240}"/>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239590" y="4463146"/>
            <a:ext cx="216861" cy="295719"/>
          </a:xfrm>
          <a:prstGeom prst="rect">
            <a:avLst/>
          </a:prstGeom>
        </p:spPr>
      </p:pic>
      <p:pic>
        <p:nvPicPr>
          <p:cNvPr id="7" name="Image">
            <a:extLst>
              <a:ext uri="{FF2B5EF4-FFF2-40B4-BE49-F238E27FC236}">
                <a16:creationId xmlns:a16="http://schemas.microsoft.com/office/drawing/2014/main" id="{1FD51FBE-C403-6D60-B545-96479684349A}"/>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239590" y="3961348"/>
            <a:ext cx="216861" cy="295719"/>
          </a:xfrm>
          <a:prstGeom prst="rect">
            <a:avLst/>
          </a:prstGeom>
        </p:spPr>
      </p:pic>
      <p:pic>
        <p:nvPicPr>
          <p:cNvPr id="6" name="Image">
            <a:extLst>
              <a:ext uri="{FF2B5EF4-FFF2-40B4-BE49-F238E27FC236}">
                <a16:creationId xmlns:a16="http://schemas.microsoft.com/office/drawing/2014/main" id="{77BB8B7C-D952-A65B-0ECF-9E39C51C78C0}"/>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239590" y="3459550"/>
            <a:ext cx="216861" cy="295719"/>
          </a:xfrm>
          <a:prstGeom prst="rect">
            <a:avLst/>
          </a:prstGeom>
        </p:spPr>
      </p:pic>
      <p:pic>
        <p:nvPicPr>
          <p:cNvPr id="5" name="Image">
            <a:extLst>
              <a:ext uri="{FF2B5EF4-FFF2-40B4-BE49-F238E27FC236}">
                <a16:creationId xmlns:a16="http://schemas.microsoft.com/office/drawing/2014/main" id="{D88A640B-59B3-301C-95E3-991EF9CA8231}"/>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239590" y="2957752"/>
            <a:ext cx="216861" cy="295719"/>
          </a:xfrm>
          <a:prstGeom prst="rect">
            <a:avLst/>
          </a:prstGeom>
        </p:spPr>
      </p:pic>
      <p:pic>
        <p:nvPicPr>
          <p:cNvPr id="4" name="Image">
            <a:extLst>
              <a:ext uri="{FF2B5EF4-FFF2-40B4-BE49-F238E27FC236}">
                <a16:creationId xmlns:a16="http://schemas.microsoft.com/office/drawing/2014/main" id="{187A36FA-E821-872D-71D8-4DD68C4625BE}"/>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239590" y="2455954"/>
            <a:ext cx="216861" cy="295719"/>
          </a:xfrm>
          <a:prstGeom prst="rect">
            <a:avLst/>
          </a:prstGeom>
        </p:spPr>
      </p:pic>
      <p:pic>
        <p:nvPicPr>
          <p:cNvPr id="17" name="Image">
            <a:extLst>
              <a:ext uri="{FF2B5EF4-FFF2-40B4-BE49-F238E27FC236}">
                <a16:creationId xmlns:a16="http://schemas.microsoft.com/office/drawing/2014/main" id="{0290C015-350C-13DC-2B39-14A9D72B55C3}"/>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239590" y="1954156"/>
            <a:ext cx="216861" cy="295719"/>
          </a:xfrm>
          <a:prstGeom prst="rect">
            <a:avLst/>
          </a:prstGeom>
        </p:spPr>
      </p:pic>
    </p:spTree>
    <p:extLst>
      <p:ext uri="{BB962C8B-B14F-4D97-AF65-F5344CB8AC3E}">
        <p14:creationId xmlns:p14="http://schemas.microsoft.com/office/powerpoint/2010/main" val="172657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1">
            <a:extLst>
              <a:ext uri="{FF2B5EF4-FFF2-40B4-BE49-F238E27FC236}">
                <a16:creationId xmlns:a16="http://schemas.microsoft.com/office/drawing/2014/main" id="{05AF6D0C-AF44-12DC-BCE6-00B22836E351}"/>
              </a:ext>
            </a:extLst>
          </p:cNvPr>
          <p:cNvSpPr>
            <a:spLocks noGrp="1"/>
          </p:cNvSpPr>
          <p:nvPr>
            <p:ph type="title" idx="4294967295"/>
          </p:nvPr>
        </p:nvSpPr>
        <p:spPr>
          <a:xfrm>
            <a:off x="330733" y="457489"/>
            <a:ext cx="6085468" cy="509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14360"/>
                </a:solidFill>
                <a:effectLst/>
                <a:uLnTx/>
                <a:uFillTx/>
                <a:latin typeface="Poppins" pitchFamily="2" charset="77"/>
                <a:ea typeface="+mn-ea"/>
                <a:cs typeface="Poppins" pitchFamily="2" charset="77"/>
              </a:rPr>
              <a:t>Staff Benefits</a:t>
            </a:r>
          </a:p>
        </p:txBody>
      </p:sp>
      <p:sp>
        <p:nvSpPr>
          <p:cNvPr id="3" name="Text Placeholder 2">
            <a:extLst>
              <a:ext uri="{FF2B5EF4-FFF2-40B4-BE49-F238E27FC236}">
                <a16:creationId xmlns:a16="http://schemas.microsoft.com/office/drawing/2014/main" id="{4CEBFF8A-F4D2-098E-70A4-40841F0EDD5E}"/>
              </a:ext>
            </a:extLst>
          </p:cNvPr>
          <p:cNvSpPr>
            <a:spLocks noGrp="1"/>
          </p:cNvSpPr>
          <p:nvPr>
            <p:ph type="body" sz="quarter" idx="19"/>
          </p:nvPr>
        </p:nvSpPr>
        <p:spPr/>
        <p:txBody>
          <a:bodyPr/>
          <a:lstStyle/>
          <a:p>
            <a:r>
              <a:rPr lang="en-US" sz="1200" dirty="0"/>
              <a:t>We believe that collaboration and staff wellbeing are at the heart of our success.</a:t>
            </a:r>
          </a:p>
          <a:p>
            <a:r>
              <a:rPr lang="en-US" sz="1200" dirty="0"/>
              <a:t>Supported by our trust, we offer a range of benefits to enhance our work environment and support the professional and personal growth of our staff, including work-life balance.</a:t>
            </a:r>
          </a:p>
          <a:p>
            <a:endParaRPr lang="en-US" sz="1200" dirty="0"/>
          </a:p>
          <a:p>
            <a:r>
              <a:rPr lang="en-US" sz="1200" b="1" dirty="0"/>
              <a:t>Education Mutual</a:t>
            </a:r>
          </a:p>
          <a:p>
            <a:r>
              <a:rPr lang="en-US" sz="1200" dirty="0"/>
              <a:t>Staff can access a comprehensive range of healthcare services through Education Mutual, including mental health support, 24/7 GP Healthline, physiotherapy, stress management resources, and occupational health services.</a:t>
            </a:r>
          </a:p>
          <a:p>
            <a:r>
              <a:rPr lang="en-US" sz="1200" dirty="0"/>
              <a:t>Find out more about Healthcare and Wellbeing Services here: </a:t>
            </a:r>
            <a:r>
              <a:rPr lang="en-US" sz="1200" b="1" dirty="0">
                <a:latin typeface="Poppins SemiBold" pitchFamily="2" charset="77"/>
                <a:cs typeface="Poppins SemiBold" pitchFamily="2" charset="77"/>
                <a:hlinkClick r:id="rId3">
                  <a:extLst>
                    <a:ext uri="{A12FA001-AC4F-418D-AE19-62706E023703}">
                      <ahyp:hlinkClr xmlns:ahyp="http://schemas.microsoft.com/office/drawing/2018/hyperlinkcolor" val="tx"/>
                    </a:ext>
                  </a:extLst>
                </a:hlinkClick>
              </a:rPr>
              <a:t>www.educationmutual.co.uk/service/healthcare-and-wellbeing/</a:t>
            </a:r>
            <a:endParaRPr lang="en-US" sz="1200" b="1" dirty="0">
              <a:latin typeface="Poppins SemiBold" pitchFamily="2" charset="77"/>
              <a:cs typeface="Poppins SemiBold" pitchFamily="2" charset="77"/>
            </a:endParaRPr>
          </a:p>
          <a:p>
            <a:endParaRPr lang="en-US" sz="1200" dirty="0"/>
          </a:p>
          <a:p>
            <a:r>
              <a:rPr lang="en-US" sz="1200" b="1" dirty="0"/>
              <a:t>Local Government Pension Scheme (LGPS)</a:t>
            </a:r>
          </a:p>
          <a:p>
            <a:r>
              <a:rPr lang="en-US" sz="1200" dirty="0"/>
              <a:t>The Local Government Pension Scheme (LGPS) is a defined benefit plan, meaning your pension is calculated based on your salary and length of service and adjusted for inflation. This ensures a secure and guaranteed income in retirement, unaffected by investment performance.</a:t>
            </a:r>
          </a:p>
          <a:p>
            <a:r>
              <a:rPr lang="en-US" sz="1200" dirty="0"/>
              <a:t>Find out more about LGPS here: </a:t>
            </a:r>
            <a:r>
              <a:rPr lang="en-US" sz="1200" b="1" dirty="0">
                <a:latin typeface="Poppins SemiBold" pitchFamily="2" charset="77"/>
                <a:cs typeface="Poppins SemiBold" pitchFamily="2" charset="77"/>
                <a:hlinkClick r:id="rId4">
                  <a:extLst>
                    <a:ext uri="{A12FA001-AC4F-418D-AE19-62706E023703}">
                      <ahyp:hlinkClr xmlns:ahyp="http://schemas.microsoft.com/office/drawing/2018/hyperlinkcolor" val="tx"/>
                    </a:ext>
                  </a:extLst>
                </a:hlinkClick>
              </a:rPr>
              <a:t>www.lgpsmember.org/</a:t>
            </a:r>
            <a:endParaRPr lang="en-US" sz="1200" b="1" dirty="0">
              <a:latin typeface="Poppins SemiBold" pitchFamily="2" charset="77"/>
              <a:cs typeface="Poppins SemiBold" pitchFamily="2" charset="77"/>
            </a:endParaRPr>
          </a:p>
          <a:p>
            <a:endParaRPr lang="en-US" sz="1200" dirty="0"/>
          </a:p>
        </p:txBody>
      </p:sp>
      <p:sp>
        <p:nvSpPr>
          <p:cNvPr id="14" name="P">
            <a:extLst>
              <a:ext uri="{FF2B5EF4-FFF2-40B4-BE49-F238E27FC236}">
                <a16:creationId xmlns:a16="http://schemas.microsoft.com/office/drawing/2014/main" id="{D63DF508-A2E9-D123-A2DB-262B6CEF508E}"/>
              </a:ext>
            </a:extLst>
          </p:cNvPr>
          <p:cNvSpPr>
            <a:spLocks noGrp="1"/>
          </p:cNvSpPr>
          <p:nvPr>
            <p:ph type="body" sz="quarter" idx="20"/>
          </p:nvPr>
        </p:nvSpPr>
        <p:spPr/>
        <p:txBody>
          <a:bodyPr/>
          <a:lstStyle/>
          <a:p>
            <a:r>
              <a:rPr lang="en-US" sz="1200" b="1" dirty="0"/>
              <a:t>Other staff benefits include:</a:t>
            </a:r>
          </a:p>
          <a:p>
            <a:pPr marL="171450" indent="-171450">
              <a:buFont typeface="Arial" panose="020B0604020202020204" pitchFamily="34" charset="0"/>
              <a:buChar char="•"/>
            </a:pPr>
            <a:r>
              <a:rPr lang="en-US" sz="1200" dirty="0"/>
              <a:t>Competitive salary</a:t>
            </a:r>
          </a:p>
          <a:p>
            <a:pPr marL="171450" indent="-171450">
              <a:buFont typeface="Arial" panose="020B0604020202020204" pitchFamily="34" charset="0"/>
              <a:buChar char="•"/>
            </a:pPr>
            <a:r>
              <a:rPr lang="en-US" sz="1200" dirty="0"/>
              <a:t>Six INSET days per year</a:t>
            </a:r>
          </a:p>
          <a:p>
            <a:pPr marL="171450" indent="-171450">
              <a:buFont typeface="Arial" panose="020B0604020202020204" pitchFamily="34" charset="0"/>
              <a:buChar char="•"/>
            </a:pPr>
            <a:r>
              <a:rPr lang="en-US" sz="1200" dirty="0"/>
              <a:t>Protected CPL time</a:t>
            </a:r>
          </a:p>
          <a:p>
            <a:pPr marL="171450" indent="-171450">
              <a:buFont typeface="Arial" panose="020B0604020202020204" pitchFamily="34" charset="0"/>
              <a:buChar char="•"/>
            </a:pPr>
            <a:r>
              <a:rPr lang="en-US" sz="1200" dirty="0"/>
              <a:t>Continued professional development pathway for every role</a:t>
            </a:r>
          </a:p>
          <a:p>
            <a:pPr marL="171450" indent="-171450">
              <a:buFont typeface="Arial" panose="020B0604020202020204" pitchFamily="34" charset="0"/>
              <a:buChar char="•"/>
            </a:pPr>
            <a:r>
              <a:rPr lang="en-US" sz="1200" dirty="0"/>
              <a:t>No work communication outside working hours</a:t>
            </a:r>
          </a:p>
          <a:p>
            <a:pPr marL="171450" indent="-171450">
              <a:buFont typeface="Arial" panose="020B0604020202020204" pitchFamily="34" charset="0"/>
              <a:buChar char="•"/>
            </a:pPr>
            <a:r>
              <a:rPr lang="en-US" sz="1200" dirty="0"/>
              <a:t>Excellent holiday entitlement for support staff: Bank holidays plus 25 days paid holiday (pro rata)</a:t>
            </a:r>
          </a:p>
          <a:p>
            <a:pPr marL="171450" indent="-171450">
              <a:buFont typeface="Arial" panose="020B0604020202020204" pitchFamily="34" charset="0"/>
              <a:buChar char="•"/>
            </a:pPr>
            <a:r>
              <a:rPr lang="en-US" sz="1200" dirty="0"/>
              <a:t>5 days extra paid holiday after 5 years’ service (pro rata)</a:t>
            </a:r>
          </a:p>
          <a:p>
            <a:pPr marL="171450" indent="-171450">
              <a:buFont typeface="Arial" panose="020B0604020202020204" pitchFamily="34" charset="0"/>
              <a:buChar char="•"/>
            </a:pPr>
            <a:r>
              <a:rPr lang="en-US" sz="1200" dirty="0"/>
              <a:t>Time for You’ day</a:t>
            </a:r>
          </a:p>
          <a:p>
            <a:pPr marL="171450" indent="-171450">
              <a:buFont typeface="Arial" panose="020B0604020202020204" pitchFamily="34" charset="0"/>
              <a:buChar char="•"/>
            </a:pPr>
            <a:r>
              <a:rPr lang="en-US" sz="1200" dirty="0"/>
              <a:t>Family-friendly policies including flexible working, occupational maternity and paternity pay</a:t>
            </a:r>
          </a:p>
          <a:p>
            <a:pPr marL="171450" indent="-171450">
              <a:buFont typeface="Arial" panose="020B0604020202020204" pitchFamily="34" charset="0"/>
              <a:buChar char="•"/>
            </a:pPr>
            <a:r>
              <a:rPr lang="en-US" sz="1200" dirty="0"/>
              <a:t>Reasonable release time for significant personal events</a:t>
            </a:r>
          </a:p>
          <a:p>
            <a:pPr marL="171450" indent="-171450">
              <a:buFont typeface="Arial" panose="020B0604020202020204" pitchFamily="34" charset="0"/>
              <a:buChar char="•"/>
            </a:pPr>
            <a:r>
              <a:rPr lang="en-US" sz="1200" dirty="0"/>
              <a:t>Length of service awards</a:t>
            </a:r>
          </a:p>
          <a:p>
            <a:pPr marL="171450" indent="-171450">
              <a:buFont typeface="Arial" panose="020B0604020202020204" pitchFamily="34" charset="0"/>
              <a:buChar char="•"/>
            </a:pPr>
            <a:r>
              <a:rPr lang="en-US" sz="1200" dirty="0"/>
              <a:t>Resources for retirement and financial planning</a:t>
            </a:r>
          </a:p>
          <a:p>
            <a:pPr marL="171450" indent="-171450">
              <a:buFont typeface="Arial" panose="020B0604020202020204" pitchFamily="34" charset="0"/>
              <a:buChar char="•"/>
            </a:pPr>
            <a:r>
              <a:rPr lang="en-US" sz="1200" dirty="0"/>
              <a:t>Cycle-to-work scheme</a:t>
            </a:r>
          </a:p>
          <a:p>
            <a:pPr marL="171450" indent="-171450">
              <a:buFont typeface="Arial" panose="020B0604020202020204" pitchFamily="34" charset="0"/>
              <a:buChar char="•"/>
            </a:pPr>
            <a:r>
              <a:rPr lang="en-US" sz="1200" dirty="0"/>
              <a:t>Free tea, coffee and milk</a:t>
            </a:r>
            <a:endParaRPr lang="en-US" sz="1600" dirty="0"/>
          </a:p>
        </p:txBody>
      </p:sp>
    </p:spTree>
    <p:extLst>
      <p:ext uri="{BB962C8B-B14F-4D97-AF65-F5344CB8AC3E}">
        <p14:creationId xmlns:p14="http://schemas.microsoft.com/office/powerpoint/2010/main" val="224274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9">
            <a:extLst>
              <a:ext uri="{FF2B5EF4-FFF2-40B4-BE49-F238E27FC236}">
                <a16:creationId xmlns:a16="http://schemas.microsoft.com/office/drawing/2014/main" id="{1086BC28-00E0-D2C0-7D61-B57D73B07F12}"/>
              </a:ext>
            </a:extLst>
          </p:cNvPr>
          <p:cNvSpPr>
            <a:spLocks noGrp="1"/>
          </p:cNvSpPr>
          <p:nvPr>
            <p:ph type="title" idx="4294967295"/>
          </p:nvPr>
        </p:nvSpPr>
        <p:spPr>
          <a:xfrm>
            <a:off x="312215" y="3859092"/>
            <a:ext cx="4872037"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78D0F3"/>
                </a:solidFill>
                <a:effectLst/>
                <a:uLnTx/>
                <a:uFillTx/>
                <a:latin typeface="Poppins" pitchFamily="2" charset="77"/>
                <a:ea typeface="+mn-ea"/>
                <a:cs typeface="Poppins" pitchFamily="2" charset="77"/>
              </a:rPr>
              <a:t>About the Role</a:t>
            </a:r>
          </a:p>
        </p:txBody>
      </p:sp>
      <p:sp>
        <p:nvSpPr>
          <p:cNvPr id="72" name="Text Placeholder 71">
            <a:extLst>
              <a:ext uri="{FF2B5EF4-FFF2-40B4-BE49-F238E27FC236}">
                <a16:creationId xmlns:a16="http://schemas.microsoft.com/office/drawing/2014/main" id="{B539D0EA-76BD-CC4D-E5C2-ADE2CBB13E0A}"/>
              </a:ext>
            </a:extLst>
          </p:cNvPr>
          <p:cNvSpPr>
            <a:spLocks noGrp="1"/>
          </p:cNvSpPr>
          <p:nvPr>
            <p:ph type="body" sz="quarter" idx="24"/>
          </p:nvPr>
        </p:nvSpPr>
        <p:spPr>
          <a:xfrm>
            <a:off x="388182" y="4643099"/>
            <a:ext cx="1572148" cy="266966"/>
          </a:xfrm>
        </p:spPr>
        <p:txBody>
          <a:bodyPr/>
          <a:lstStyle/>
          <a:p>
            <a:r>
              <a:rPr lang="en-US" dirty="0"/>
              <a:t>Job Title:</a:t>
            </a:r>
          </a:p>
          <a:p>
            <a:r>
              <a:rPr lang="en-US" dirty="0"/>
              <a:t>Salary:</a:t>
            </a:r>
          </a:p>
          <a:p>
            <a:r>
              <a:rPr lang="en-US" dirty="0"/>
              <a:t>Contract Type:</a:t>
            </a:r>
          </a:p>
          <a:p>
            <a:endParaRPr lang="en-US" dirty="0"/>
          </a:p>
          <a:p>
            <a:r>
              <a:rPr lang="en-US" dirty="0"/>
              <a:t>Reporting to:</a:t>
            </a:r>
          </a:p>
          <a:p>
            <a:endParaRPr lang="en-US" sz="900" dirty="0"/>
          </a:p>
          <a:p>
            <a:endParaRPr lang="en-US" sz="200" dirty="0"/>
          </a:p>
          <a:p>
            <a:r>
              <a:rPr lang="en-US" dirty="0"/>
              <a:t> </a:t>
            </a:r>
          </a:p>
        </p:txBody>
      </p:sp>
      <p:sp>
        <p:nvSpPr>
          <p:cNvPr id="74" name="Text Placeholder 73">
            <a:extLst>
              <a:ext uri="{FF2B5EF4-FFF2-40B4-BE49-F238E27FC236}">
                <a16:creationId xmlns:a16="http://schemas.microsoft.com/office/drawing/2014/main" id="{C1658371-DD8F-8F73-F8B9-532A96D1ADC4}"/>
              </a:ext>
            </a:extLst>
          </p:cNvPr>
          <p:cNvSpPr>
            <a:spLocks noGrp="1"/>
          </p:cNvSpPr>
          <p:nvPr>
            <p:ph type="body" sz="quarter" idx="25"/>
          </p:nvPr>
        </p:nvSpPr>
        <p:spPr>
          <a:xfrm>
            <a:off x="1975945" y="4626395"/>
            <a:ext cx="4567730" cy="266966"/>
          </a:xfrm>
        </p:spPr>
        <p:txBody>
          <a:bodyPr lIns="91440" tIns="45720" rIns="91440" bIns="45720" anchor="t"/>
          <a:lstStyle/>
          <a:p>
            <a:pPr>
              <a:lnSpc>
                <a:spcPct val="100000"/>
              </a:lnSpc>
            </a:pPr>
            <a:r>
              <a:rPr lang="en-GB" dirty="0"/>
              <a:t>Inclusion </a:t>
            </a:r>
            <a:r>
              <a:rPr lang="en-US" dirty="0">
                <a:latin typeface="Poppins"/>
                <a:cs typeface="Poppins"/>
              </a:rPr>
              <a:t>Teaching Assistant </a:t>
            </a:r>
          </a:p>
          <a:p>
            <a:pPr>
              <a:lnSpc>
                <a:spcPct val="100000"/>
              </a:lnSpc>
            </a:pPr>
            <a:r>
              <a:rPr lang="en-US" altLang="en-US" dirty="0">
                <a:latin typeface="Arial"/>
                <a:cs typeface="Poppins"/>
              </a:rPr>
              <a:t>TA2 (Scale 5-6) Actual salary £17,818.68 - £18,509.16 </a:t>
            </a:r>
            <a:endParaRPr lang="en-US" dirty="0">
              <a:latin typeface="Poppins"/>
              <a:cs typeface="Poppins"/>
            </a:endParaRPr>
          </a:p>
          <a:p>
            <a:pPr>
              <a:lnSpc>
                <a:spcPct val="100000"/>
              </a:lnSpc>
            </a:pPr>
            <a:r>
              <a:rPr lang="en-US" dirty="0">
                <a:latin typeface="Poppins"/>
                <a:cs typeface="Poppins"/>
              </a:rPr>
              <a:t>Permanent (term time plus TED days), 30 hours per week</a:t>
            </a:r>
          </a:p>
          <a:p>
            <a:pPr>
              <a:lnSpc>
                <a:spcPct val="100000"/>
              </a:lnSpc>
            </a:pPr>
            <a:r>
              <a:rPr lang="en-US" dirty="0">
                <a:latin typeface="Poppins"/>
                <a:cs typeface="Poppins"/>
              </a:rPr>
              <a:t>Assistant Head (Inclusion Lead) / Class Teacher /Year Group Lead</a:t>
            </a:r>
          </a:p>
          <a:p>
            <a:pPr>
              <a:lnSpc>
                <a:spcPct val="100000"/>
              </a:lnSpc>
            </a:pPr>
            <a:endParaRPr lang="en-US" dirty="0"/>
          </a:p>
          <a:p>
            <a:pPr>
              <a:lnSpc>
                <a:spcPct val="100000"/>
              </a:lnSpc>
            </a:pPr>
            <a:endParaRPr lang="en-US" dirty="0"/>
          </a:p>
        </p:txBody>
      </p:sp>
      <p:sp>
        <p:nvSpPr>
          <p:cNvPr id="84" name="Text Placeholder 83">
            <a:extLst>
              <a:ext uri="{FF2B5EF4-FFF2-40B4-BE49-F238E27FC236}">
                <a16:creationId xmlns:a16="http://schemas.microsoft.com/office/drawing/2014/main" id="{864CEDFA-1AAB-308A-B32C-B6C96478A107}"/>
              </a:ext>
            </a:extLst>
          </p:cNvPr>
          <p:cNvSpPr>
            <a:spLocks noGrp="1"/>
          </p:cNvSpPr>
          <p:nvPr>
            <p:ph type="body" sz="quarter" idx="35"/>
          </p:nvPr>
        </p:nvSpPr>
        <p:spPr>
          <a:xfrm>
            <a:off x="1884363" y="7102555"/>
            <a:ext cx="4872036" cy="2574846"/>
          </a:xfrm>
        </p:spPr>
        <p:txBody>
          <a:bodyPr lIns="91440" tIns="45720" rIns="91440" bIns="45720" anchor="t"/>
          <a:lstStyle/>
          <a:p>
            <a:pPr>
              <a:lnSpc>
                <a:spcPct val="100000"/>
              </a:lnSpc>
              <a:spcBef>
                <a:spcPts val="0"/>
              </a:spcBef>
            </a:pPr>
            <a:r>
              <a:rPr lang="en-US" sz="1100" dirty="0">
                <a:latin typeface="Poppins" panose="00000500000000000000" pitchFamily="2" charset="0"/>
                <a:cs typeface="Poppins" panose="00000500000000000000" pitchFamily="2" charset="0"/>
              </a:rPr>
              <a:t>We are seeking a passionate and dedicated </a:t>
            </a:r>
            <a:r>
              <a:rPr lang="en-US" sz="1100" b="1" dirty="0">
                <a:latin typeface="Poppins" panose="00000500000000000000" pitchFamily="2" charset="0"/>
                <a:cs typeface="Poppins" panose="00000500000000000000" pitchFamily="2" charset="0"/>
              </a:rPr>
              <a:t>Inclusion Teaching Assistant</a:t>
            </a:r>
            <a:r>
              <a:rPr lang="en-US" sz="1100" dirty="0">
                <a:latin typeface="Poppins" panose="00000500000000000000" pitchFamily="2" charset="0"/>
                <a:cs typeface="Poppins" panose="00000500000000000000" pitchFamily="2" charset="0"/>
              </a:rPr>
              <a:t> to join our school. Our Teaching Assistants play a vital role working alongside our class teachers to support our wonderful students to fulfil their potential and to develop their independence skills. </a:t>
            </a:r>
          </a:p>
          <a:p>
            <a:pPr>
              <a:lnSpc>
                <a:spcPct val="100000"/>
              </a:lnSpc>
              <a:spcBef>
                <a:spcPts val="0"/>
              </a:spcBef>
            </a:pPr>
            <a:endParaRPr lang="en-US" sz="1100" dirty="0">
              <a:latin typeface="Poppins" panose="00000500000000000000" pitchFamily="2" charset="0"/>
              <a:cs typeface="Poppins" panose="00000500000000000000" pitchFamily="2" charset="0"/>
            </a:endParaRPr>
          </a:p>
          <a:p>
            <a:pPr>
              <a:lnSpc>
                <a:spcPct val="100000"/>
              </a:lnSpc>
              <a:spcBef>
                <a:spcPts val="0"/>
              </a:spcBef>
            </a:pPr>
            <a:r>
              <a:rPr lang="en-GB" sz="1100" dirty="0"/>
              <a:t>You will assist in promoting the learning and personal development of the pupils to whom you are assigned, to enable them to make best use of the educational opportunities available to them, including those with special needs.</a:t>
            </a:r>
            <a:r>
              <a:rPr lang="en-GB" sz="1100" dirty="0">
                <a:solidFill>
                  <a:srgbClr val="FF0000"/>
                </a:solidFill>
              </a:rPr>
              <a:t>.</a:t>
            </a:r>
          </a:p>
          <a:p>
            <a:pPr>
              <a:lnSpc>
                <a:spcPct val="100000"/>
              </a:lnSpc>
              <a:spcBef>
                <a:spcPts val="0"/>
              </a:spcBef>
            </a:pPr>
            <a:endParaRPr lang="en-GB" sz="900" dirty="0"/>
          </a:p>
          <a:p>
            <a:pPr algn="l" rtl="0" fontAlgn="base">
              <a:lnSpc>
                <a:spcPts val="1350"/>
              </a:lnSpc>
              <a:buNone/>
            </a:pPr>
            <a:r>
              <a:rPr lang="en-GB" sz="1100" b="0" i="0" dirty="0">
                <a:effectLst/>
                <a:latin typeface="Poppins" panose="00000500000000000000" pitchFamily="2" charset="0"/>
                <a:cs typeface="Poppins" panose="00000500000000000000" pitchFamily="2" charset="0"/>
              </a:rPr>
              <a:t>Under the guidance of the AHT (Inclusion) and teaching staff</a:t>
            </a:r>
            <a:r>
              <a:rPr lang="en-US" sz="1100" b="0" i="0" dirty="0">
                <a:effectLst/>
                <a:latin typeface="Poppins" panose="00000500000000000000" pitchFamily="2" charset="0"/>
                <a:cs typeface="Poppins" panose="00000500000000000000" pitchFamily="2" charset="0"/>
              </a:rPr>
              <a:t>, you will </a:t>
            </a:r>
            <a:r>
              <a:rPr lang="en-GB" sz="1100" b="0" i="0" dirty="0">
                <a:effectLst/>
                <a:latin typeface="Poppins" panose="00000500000000000000" pitchFamily="2" charset="0"/>
                <a:cs typeface="Poppins" panose="00000500000000000000" pitchFamily="2" charset="0"/>
              </a:rPr>
              <a:t>utilise your skills to ensure inclusivity.  This will be required either individually or in group work as required, in or out of the classroom.</a:t>
            </a:r>
            <a:endParaRPr lang="en-US" sz="1200" dirty="0">
              <a:latin typeface="Poppins" panose="00000500000000000000" pitchFamily="2" charset="0"/>
              <a:cs typeface="Poppins" panose="00000500000000000000" pitchFamily="2" charset="0"/>
            </a:endParaRPr>
          </a:p>
        </p:txBody>
      </p:sp>
      <p:pic>
        <p:nvPicPr>
          <p:cNvPr id="2" name="Picture Placeholder 1" descr="A collage of a child and a child&#10;&#10;AI-generated content may be incorrect.">
            <a:extLst>
              <a:ext uri="{FF2B5EF4-FFF2-40B4-BE49-F238E27FC236}">
                <a16:creationId xmlns:a16="http://schemas.microsoft.com/office/drawing/2014/main" id="{74817886-D484-1DC1-F661-F5BCAB0065A0}"/>
              </a:ext>
            </a:extLst>
          </p:cNvPr>
          <p:cNvPicPr>
            <a:picLocks noGrp="1" noChangeAspect="1"/>
          </p:cNvPicPr>
          <p:nvPr>
            <p:ph type="pic" sz="quarter" idx="10"/>
          </p:nvPr>
        </p:nvPicPr>
        <p:blipFill>
          <a:blip r:embed="rId3"/>
          <a:srcRect l="17786" r="17786"/>
          <a:stretch>
            <a:fillRect/>
          </a:stretch>
        </p:blipFill>
        <p:spPr>
          <a:xfrm>
            <a:off x="0" y="0"/>
            <a:ext cx="6951384" cy="3716725"/>
          </a:xfrm>
          <a:prstGeom prst="rect">
            <a:avLst/>
          </a:prstGeom>
        </p:spPr>
      </p:pic>
      <p:sp>
        <p:nvSpPr>
          <p:cNvPr id="19" name="TextBox 18">
            <a:extLst>
              <a:ext uri="{FF2B5EF4-FFF2-40B4-BE49-F238E27FC236}">
                <a16:creationId xmlns:a16="http://schemas.microsoft.com/office/drawing/2014/main" id="{C8B8D200-63C4-0DC1-5F73-22802828DCDC}"/>
              </a:ext>
            </a:extLst>
          </p:cNvPr>
          <p:cNvSpPr txBox="1"/>
          <p:nvPr/>
        </p:nvSpPr>
        <p:spPr>
          <a:xfrm>
            <a:off x="312215" y="7225327"/>
            <a:ext cx="964135" cy="307777"/>
          </a:xfrm>
          <a:prstGeom prst="rect">
            <a:avLst/>
          </a:prstGeom>
          <a:noFill/>
        </p:spPr>
        <p:txBody>
          <a:bodyPr wrap="square">
            <a:spAutoFit/>
          </a:bodyPr>
          <a:lstStyle/>
          <a:p>
            <a:r>
              <a:rPr lang="en-US" sz="1400" b="1" dirty="0">
                <a:solidFill>
                  <a:schemeClr val="bg1"/>
                </a:solidFill>
                <a:latin typeface="Poppins" panose="00000500000000000000" pitchFamily="2" charset="0"/>
                <a:cs typeface="Poppins" panose="00000500000000000000" pitchFamily="2" charset="0"/>
              </a:rPr>
              <a:t>About</a:t>
            </a:r>
          </a:p>
        </p:txBody>
      </p:sp>
      <p:sp>
        <p:nvSpPr>
          <p:cNvPr id="23" name="TextBox 22">
            <a:extLst>
              <a:ext uri="{FF2B5EF4-FFF2-40B4-BE49-F238E27FC236}">
                <a16:creationId xmlns:a16="http://schemas.microsoft.com/office/drawing/2014/main" id="{945CFCD9-2289-8A71-359B-5B0F823933E5}"/>
              </a:ext>
            </a:extLst>
          </p:cNvPr>
          <p:cNvSpPr txBox="1"/>
          <p:nvPr/>
        </p:nvSpPr>
        <p:spPr>
          <a:xfrm>
            <a:off x="312215" y="6625162"/>
            <a:ext cx="1402285" cy="307777"/>
          </a:xfrm>
          <a:prstGeom prst="rect">
            <a:avLst/>
          </a:prstGeom>
          <a:noFill/>
        </p:spPr>
        <p:txBody>
          <a:bodyPr wrap="square">
            <a:spAutoFit/>
          </a:bodyPr>
          <a:lstStyle/>
          <a:p>
            <a:r>
              <a:rPr lang="en-US" sz="1400" b="1" dirty="0">
                <a:solidFill>
                  <a:schemeClr val="bg1"/>
                </a:solidFill>
                <a:latin typeface="Poppins" panose="00000500000000000000" pitchFamily="2" charset="0"/>
                <a:cs typeface="Poppins" panose="00000500000000000000" pitchFamily="2" charset="0"/>
              </a:rPr>
              <a:t>Start Date:</a:t>
            </a:r>
            <a:endParaRPr lang="en-GB" sz="1400" b="1" dirty="0">
              <a:solidFill>
                <a:schemeClr val="bg1"/>
              </a:solidFill>
              <a:latin typeface="Poppins" panose="00000500000000000000" pitchFamily="2" charset="0"/>
              <a:cs typeface="Poppins" panose="00000500000000000000" pitchFamily="2" charset="0"/>
            </a:endParaRPr>
          </a:p>
        </p:txBody>
      </p:sp>
      <p:sp>
        <p:nvSpPr>
          <p:cNvPr id="25" name="TextBox 24">
            <a:extLst>
              <a:ext uri="{FF2B5EF4-FFF2-40B4-BE49-F238E27FC236}">
                <a16:creationId xmlns:a16="http://schemas.microsoft.com/office/drawing/2014/main" id="{64CCB4FD-7E1C-6D5F-967B-0ABF3FF9304A}"/>
              </a:ext>
            </a:extLst>
          </p:cNvPr>
          <p:cNvSpPr txBox="1"/>
          <p:nvPr/>
        </p:nvSpPr>
        <p:spPr>
          <a:xfrm>
            <a:off x="1975945" y="6640552"/>
            <a:ext cx="3586162" cy="584775"/>
          </a:xfrm>
          <a:prstGeom prst="rect">
            <a:avLst/>
          </a:prstGeom>
          <a:noFill/>
        </p:spPr>
        <p:txBody>
          <a:bodyPr wrap="square">
            <a:spAutoFit/>
          </a:bodyPr>
          <a:lstStyle/>
          <a:p>
            <a:r>
              <a:rPr lang="en-US" sz="1400" dirty="0">
                <a:solidFill>
                  <a:schemeClr val="bg1"/>
                </a:solidFill>
                <a:latin typeface="Poppins" panose="00000500000000000000" pitchFamily="2" charset="0"/>
                <a:cs typeface="Poppins" panose="00000500000000000000" pitchFamily="2" charset="0"/>
              </a:rPr>
              <a:t>ASAP</a:t>
            </a:r>
          </a:p>
          <a:p>
            <a:endParaRPr lang="en-US" dirty="0">
              <a:latin typeface="Poppins"/>
              <a:cs typeface="Poppins"/>
            </a:endParaRPr>
          </a:p>
        </p:txBody>
      </p:sp>
    </p:spTree>
    <p:extLst>
      <p:ext uri="{BB962C8B-B14F-4D97-AF65-F5344CB8AC3E}">
        <p14:creationId xmlns:p14="http://schemas.microsoft.com/office/powerpoint/2010/main" val="135142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94FCF69F-00CE-C445-E29A-51BF94BDAD4F}"/>
              </a:ext>
            </a:extLst>
          </p:cNvPr>
          <p:cNvSpPr>
            <a:spLocks noGrp="1"/>
          </p:cNvSpPr>
          <p:nvPr>
            <p:ph type="title"/>
          </p:nvPr>
        </p:nvSpPr>
        <p:spPr>
          <a:xfrm>
            <a:off x="330733" y="457489"/>
            <a:ext cx="4872037"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effectLst/>
                <a:uLnTx/>
                <a:uFillTx/>
                <a:latin typeface="Poppins" pitchFamily="2" charset="77"/>
                <a:ea typeface="+mn-ea"/>
                <a:cs typeface="Poppins" pitchFamily="2" charset="77"/>
              </a:rPr>
              <a:t>Job Description</a:t>
            </a:r>
          </a:p>
        </p:txBody>
      </p:sp>
      <p:sp>
        <p:nvSpPr>
          <p:cNvPr id="4" name="P">
            <a:extLst>
              <a:ext uri="{FF2B5EF4-FFF2-40B4-BE49-F238E27FC236}">
                <a16:creationId xmlns:a16="http://schemas.microsoft.com/office/drawing/2014/main" id="{A2A701C6-351C-DE70-5848-92ADEDACC19F}"/>
              </a:ext>
            </a:extLst>
          </p:cNvPr>
          <p:cNvSpPr>
            <a:spLocks noGrp="1"/>
          </p:cNvSpPr>
          <p:nvPr>
            <p:ph type="body" sz="quarter" idx="22"/>
          </p:nvPr>
        </p:nvSpPr>
        <p:spPr>
          <a:xfrm>
            <a:off x="330733" y="1115398"/>
            <a:ext cx="6422492" cy="4174985"/>
          </a:xfrm>
        </p:spPr>
        <p:txBody>
          <a:bodyPr/>
          <a:lstStyle/>
          <a:p>
            <a:r>
              <a:rPr lang="en-US" b="1" dirty="0"/>
              <a:t>Core Purpose </a:t>
            </a:r>
          </a:p>
          <a:p>
            <a:r>
              <a:rPr lang="en-GB" sz="1100" dirty="0"/>
              <a:t>To assist in promoting the learning and personal development of the pupils to whom you are assigned, to enable them to make best use of the educational opportunities available to them, including those with special needs.</a:t>
            </a:r>
          </a:p>
          <a:p>
            <a:r>
              <a:rPr lang="en-US" sz="1100" dirty="0"/>
              <a:t>To assist in providing an effective and </a:t>
            </a:r>
            <a:r>
              <a:rPr lang="en-US" sz="1100" dirty="0" err="1"/>
              <a:t>personalised</a:t>
            </a:r>
            <a:r>
              <a:rPr lang="en-US" sz="1100" dirty="0"/>
              <a:t> teaching programme for individuals or groups of children supporting their specific learning need.</a:t>
            </a:r>
          </a:p>
          <a:p>
            <a:r>
              <a:rPr lang="en-US" sz="1100" dirty="0"/>
              <a:t>Work collaboratively with the teacher and other professionals to deliver outstanding, inclusive, and well-rounded education experience for all.</a:t>
            </a:r>
          </a:p>
          <a:p>
            <a:r>
              <a:rPr lang="en-US" sz="1100" dirty="0">
                <a:latin typeface="Poppins" panose="00000500000000000000" pitchFamily="2" charset="0"/>
                <a:cs typeface="Poppins" panose="00000500000000000000" pitchFamily="2" charset="0"/>
              </a:rPr>
              <a:t>To support SLT in the implementation of all aspects of school in order to maintain the aims and ethos of the school and the Trust as a whole.</a:t>
            </a:r>
          </a:p>
          <a:p>
            <a:r>
              <a:rPr lang="en-US" sz="1100" dirty="0">
                <a:latin typeface="Poppins" panose="00000500000000000000" pitchFamily="2" charset="0"/>
                <a:cs typeface="Poppins" panose="00000500000000000000" pitchFamily="2" charset="0"/>
              </a:rPr>
              <a:t>To demonstrate Trust values and high standards of professional conduct at all times</a:t>
            </a:r>
          </a:p>
          <a:p>
            <a:pPr algn="l" rtl="0" fontAlgn="base">
              <a:lnSpc>
                <a:spcPts val="1350"/>
              </a:lnSpc>
            </a:pPr>
            <a:endParaRPr lang="en-GB" sz="1800" dirty="0">
              <a:solidFill>
                <a:srgbClr val="000000"/>
              </a:solidFill>
              <a:latin typeface="Arial" panose="020B0604020202020204" pitchFamily="34" charset="0"/>
              <a:ea typeface="Calibri" panose="020F0502020204030204" pitchFamily="34" charset="0"/>
            </a:endParaRPr>
          </a:p>
          <a:p>
            <a:pPr algn="l" rtl="0" fontAlgn="base">
              <a:lnSpc>
                <a:spcPts val="1350"/>
              </a:lnSpc>
            </a:pPr>
            <a:r>
              <a:rPr lang="en-GB" sz="1400" b="1" dirty="0">
                <a:effectLst/>
                <a:latin typeface="Century Gothic" panose="020B0502020202020204" pitchFamily="34" charset="0"/>
                <a:ea typeface="Calibri" panose="020F0502020204030204" pitchFamily="34" charset="0"/>
              </a:rPr>
              <a:t>Key Accountabilities</a:t>
            </a:r>
          </a:p>
          <a:p>
            <a:pPr algn="l" rtl="0" fontAlgn="base">
              <a:lnSpc>
                <a:spcPts val="1350"/>
              </a:lnSpc>
            </a:pPr>
            <a:endParaRPr lang="en-GB" sz="1400" b="1" dirty="0">
              <a:effectLst/>
              <a:latin typeface="Century Gothic" panose="020B0502020202020204" pitchFamily="34" charset="0"/>
              <a:ea typeface="Calibri" panose="020F0502020204030204" pitchFamily="34" charset="0"/>
            </a:endParaRPr>
          </a:p>
          <a:p>
            <a:pPr marL="171450" indent="-171450">
              <a:buFont typeface="Arial" panose="020B0604020202020204" pitchFamily="34" charset="0"/>
              <a:buChar char="•"/>
            </a:pPr>
            <a:r>
              <a:rPr lang="en-GB" sz="1100" dirty="0"/>
              <a:t>To be responsible for supporting identified individuals and groups both academically and pastorally. </a:t>
            </a:r>
          </a:p>
          <a:p>
            <a:pPr marL="171450" indent="-171450">
              <a:buFont typeface="Arial" panose="020B0604020202020204" pitchFamily="34" charset="0"/>
              <a:buChar char="•"/>
            </a:pPr>
            <a:r>
              <a:rPr lang="en-GB" sz="1100" dirty="0"/>
              <a:t>To work with the AHT (Inclusion) and subject teachers to plan and lead specific interventions (in areas such as speech and language, behaviour, reading, spelling, numeracy) with identified pupils and/or groups, undertaking baseline and end of unit assessments. </a:t>
            </a:r>
          </a:p>
          <a:p>
            <a:pPr marL="171450" indent="-171450">
              <a:buFont typeface="Arial" panose="020B0604020202020204" pitchFamily="34" charset="0"/>
              <a:buChar char="•"/>
            </a:pPr>
            <a:r>
              <a:rPr lang="en-GB" sz="1100" dirty="0"/>
              <a:t>To support pupils and work collaboratively to ensure each child is making good progress, that need is being met</a:t>
            </a:r>
          </a:p>
          <a:p>
            <a:pPr marL="171450" indent="-171450">
              <a:buFont typeface="Arial" panose="020B0604020202020204" pitchFamily="34" charset="0"/>
              <a:buChar char="•"/>
            </a:pPr>
            <a:r>
              <a:rPr lang="en-US" sz="1100" dirty="0"/>
              <a:t>To work collaboratively with teaching staff, other TAs, and the AHT (Inclusion) to close the attainment gap between </a:t>
            </a:r>
            <a:r>
              <a:rPr lang="en-US" sz="1100"/>
              <a:t>individual pupils and groups.</a:t>
            </a:r>
            <a:endParaRPr lang="en-US" sz="1100" dirty="0"/>
          </a:p>
          <a:p>
            <a:pPr marL="171450" indent="-171450">
              <a:buFont typeface="Arial" panose="020B0604020202020204" pitchFamily="34" charset="0"/>
              <a:buChar char="•"/>
            </a:pPr>
            <a:r>
              <a:rPr lang="en-US" sz="1100" dirty="0"/>
              <a:t>To provide particular support for pupils, including those with special needs, ensuring their safety and access to learning activities.</a:t>
            </a:r>
            <a:endParaRPr lang="en-GB" sz="1100" dirty="0"/>
          </a:p>
          <a:p>
            <a:pPr marL="171450" indent="-171450">
              <a:buFont typeface="Arial" panose="020B0604020202020204" pitchFamily="34" charset="0"/>
              <a:buChar char="•"/>
            </a:pPr>
            <a:r>
              <a:rPr lang="en-GB" sz="1100" dirty="0"/>
              <a:t>To liaise with class teachers, the AHT (Inclusion) and other professionals about individual education plans (IEPs), contributing to the planning as appropriate. </a:t>
            </a:r>
          </a:p>
          <a:p>
            <a:pPr marL="171450" indent="-171450">
              <a:buFont typeface="Arial" panose="020B0604020202020204" pitchFamily="34" charset="0"/>
              <a:buChar char="•"/>
            </a:pPr>
            <a:r>
              <a:rPr lang="en-GB" sz="1100" dirty="0">
                <a:sym typeface="Symbol" panose="05050102010706020507" pitchFamily="18" charset="2"/>
              </a:rPr>
              <a:t>To p</a:t>
            </a:r>
            <a:r>
              <a:rPr lang="en-GB" sz="1100" dirty="0"/>
              <a:t>rovide additional nurture to individuals when requested by the class teacher or AHT (Inclusion).</a:t>
            </a:r>
          </a:p>
          <a:p>
            <a:pPr marL="171450" indent="-171450">
              <a:buFont typeface="Arial" panose="020B0604020202020204" pitchFamily="34" charset="0"/>
              <a:buChar char="•"/>
            </a:pPr>
            <a:r>
              <a:rPr lang="en-US" sz="1100" dirty="0"/>
              <a:t>To aid pupils with special needs to access all subjects of the national curriculum and encourage their independence as learners.</a:t>
            </a:r>
          </a:p>
          <a:p>
            <a:pPr marL="171450" indent="-171450" fontAlgn="base">
              <a:buFont typeface="Arial" panose="020B0604020202020204" pitchFamily="34" charset="0"/>
              <a:buChar char="•"/>
            </a:pPr>
            <a:r>
              <a:rPr lang="en-US" sz="1100" dirty="0"/>
              <a:t>To assistant in the formulation and implementation of support plans as directed by AHT (Inclusion), in line with school policy. </a:t>
            </a:r>
          </a:p>
          <a:p>
            <a:endParaRPr lang="en-US" b="1" dirty="0">
              <a:latin typeface="Century Gothic" panose="020B0502020202020204" pitchFamily="34" charset="0"/>
            </a:endParaRPr>
          </a:p>
        </p:txBody>
      </p:sp>
    </p:spTree>
    <p:extLst>
      <p:ext uri="{BB962C8B-B14F-4D97-AF65-F5344CB8AC3E}">
        <p14:creationId xmlns:p14="http://schemas.microsoft.com/office/powerpoint/2010/main" val="294947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99875-D552-E507-A2E4-3B1CD3D6A608}"/>
            </a:ext>
          </a:extLst>
        </p:cNvPr>
        <p:cNvGrpSpPr/>
        <p:nvPr/>
      </p:nvGrpSpPr>
      <p:grpSpPr>
        <a:xfrm>
          <a:off x="0" y="0"/>
          <a:ext cx="0" cy="0"/>
          <a:chOff x="0" y="0"/>
          <a:chExt cx="0" cy="0"/>
        </a:xfrm>
      </p:grpSpPr>
      <p:sp>
        <p:nvSpPr>
          <p:cNvPr id="2" name="H1">
            <a:extLst>
              <a:ext uri="{FF2B5EF4-FFF2-40B4-BE49-F238E27FC236}">
                <a16:creationId xmlns:a16="http://schemas.microsoft.com/office/drawing/2014/main" id="{8B4B33D9-235E-B93A-B049-2AA4E1D8D8D4}"/>
              </a:ext>
            </a:extLst>
          </p:cNvPr>
          <p:cNvSpPr>
            <a:spLocks noGrp="1"/>
          </p:cNvSpPr>
          <p:nvPr>
            <p:ph type="title"/>
          </p:nvPr>
        </p:nvSpPr>
        <p:spPr>
          <a:xfrm>
            <a:off x="330733" y="457489"/>
            <a:ext cx="6122318"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effectLst/>
                <a:uLnTx/>
                <a:uFillTx/>
                <a:latin typeface="Poppins" pitchFamily="2" charset="77"/>
                <a:ea typeface="+mn-ea"/>
                <a:cs typeface="Poppins" pitchFamily="2" charset="77"/>
              </a:rPr>
              <a:t>Job Description </a:t>
            </a:r>
            <a:r>
              <a:rPr kumimoji="0" lang="en-US" sz="1600" b="1" i="0" u="none" strike="noStrike" kern="1200" cap="none" spc="0" normalizeH="0" baseline="0" noProof="0" dirty="0">
                <a:ln>
                  <a:noFill/>
                </a:ln>
                <a:effectLst/>
                <a:uLnTx/>
                <a:uFillTx/>
                <a:latin typeface="Poppins" pitchFamily="2" charset="77"/>
                <a:ea typeface="+mn-ea"/>
                <a:cs typeface="Poppins" pitchFamily="2" charset="77"/>
              </a:rPr>
              <a:t>(</a:t>
            </a:r>
            <a:r>
              <a:rPr kumimoji="0" lang="en-US" sz="1600" b="1" i="0" u="none" strike="noStrike" kern="1200" cap="none" spc="0" normalizeH="0" baseline="0" noProof="0" dirty="0" err="1">
                <a:ln>
                  <a:noFill/>
                </a:ln>
                <a:effectLst/>
                <a:uLnTx/>
                <a:uFillTx/>
                <a:latin typeface="Poppins" pitchFamily="2" charset="77"/>
                <a:ea typeface="+mn-ea"/>
                <a:cs typeface="Poppins" pitchFamily="2" charset="77"/>
              </a:rPr>
              <a:t>cont</a:t>
            </a:r>
            <a:r>
              <a:rPr kumimoji="0" lang="en-US" sz="1600" b="1" i="0" u="none" strike="noStrike" kern="1200" cap="none" spc="0" normalizeH="0" baseline="0" noProof="0" dirty="0">
                <a:ln>
                  <a:noFill/>
                </a:ln>
                <a:effectLst/>
                <a:uLnTx/>
                <a:uFillTx/>
                <a:latin typeface="Poppins" pitchFamily="2" charset="77"/>
                <a:ea typeface="+mn-ea"/>
                <a:cs typeface="Poppins" pitchFamily="2" charset="77"/>
              </a:rPr>
              <a:t>)</a:t>
            </a:r>
          </a:p>
        </p:txBody>
      </p:sp>
      <p:sp>
        <p:nvSpPr>
          <p:cNvPr id="4" name="P">
            <a:extLst>
              <a:ext uri="{FF2B5EF4-FFF2-40B4-BE49-F238E27FC236}">
                <a16:creationId xmlns:a16="http://schemas.microsoft.com/office/drawing/2014/main" id="{4F177725-487F-BB07-0D62-9C761A377EC2}"/>
              </a:ext>
            </a:extLst>
          </p:cNvPr>
          <p:cNvSpPr>
            <a:spLocks noGrp="1"/>
          </p:cNvSpPr>
          <p:nvPr>
            <p:ph type="body" sz="quarter" idx="22"/>
          </p:nvPr>
        </p:nvSpPr>
        <p:spPr>
          <a:xfrm>
            <a:off x="330732" y="1243585"/>
            <a:ext cx="6451067" cy="4174985"/>
          </a:xfrm>
        </p:spPr>
        <p:txBody>
          <a:bodyPr/>
          <a:lstStyle/>
          <a:p>
            <a:pPr fontAlgn="base">
              <a:lnSpc>
                <a:spcPts val="1350"/>
              </a:lnSpc>
            </a:pPr>
            <a:r>
              <a:rPr lang="en-GB" sz="1400" b="1" dirty="0">
                <a:latin typeface="Century Gothic" panose="020B0502020202020204" pitchFamily="34" charset="0"/>
                <a:ea typeface="Calibri" panose="020F0502020204030204" pitchFamily="34" charset="0"/>
              </a:rPr>
              <a:t>Key Accountabilities</a:t>
            </a:r>
          </a:p>
          <a:p>
            <a:pPr fontAlgn="base">
              <a:lnSpc>
                <a:spcPts val="1350"/>
              </a:lnSpc>
            </a:pPr>
            <a:endParaRPr lang="en-GB" sz="1400" b="1" dirty="0">
              <a:latin typeface="Century Gothic" panose="020B0502020202020204" pitchFamily="34" charset="0"/>
              <a:ea typeface="Calibri" panose="020F0502020204030204" pitchFamily="34" charset="0"/>
            </a:endParaRPr>
          </a:p>
          <a:p>
            <a:pPr marL="171450" indent="-171450" fontAlgn="base">
              <a:buFont typeface="Arial" panose="020B0604020202020204" pitchFamily="34" charset="0"/>
              <a:buChar char="•"/>
            </a:pPr>
            <a:r>
              <a:rPr lang="en-US" sz="1100" dirty="0"/>
              <a:t>To support individuals, small groups or a class of pupils, e.g. as they arrive/leave the class, at break time and lunchtime as required.</a:t>
            </a:r>
          </a:p>
          <a:p>
            <a:pPr marL="171450" indent="-171450" fontAlgn="base">
              <a:buFont typeface="Arial" panose="020B0604020202020204" pitchFamily="34" charset="0"/>
              <a:buChar char="•"/>
            </a:pPr>
            <a:r>
              <a:rPr lang="en-US" sz="1100" dirty="0"/>
              <a:t>To provide regular feedback on children’s progress to the class teacher, Year group leads and AHT (Inclusion).</a:t>
            </a:r>
          </a:p>
          <a:p>
            <a:pPr marL="171450" indent="-171450" fontAlgn="base">
              <a:lnSpc>
                <a:spcPts val="1350"/>
              </a:lnSpc>
              <a:buFont typeface="Arial" panose="020B0604020202020204" pitchFamily="34" charset="0"/>
              <a:buChar char="•"/>
            </a:pPr>
            <a:r>
              <a:rPr lang="en-US" sz="1100" dirty="0"/>
              <a:t>To accompany teaching staff and pupils on visits, trips and out of school activities as required and take responsibility for a group under the supervision of the teacher. </a:t>
            </a:r>
            <a:r>
              <a:rPr lang="en-GB" sz="1100" dirty="0"/>
              <a:t> </a:t>
            </a:r>
          </a:p>
          <a:p>
            <a:pPr marL="171450" indent="-171450" fontAlgn="base">
              <a:buFont typeface="Arial" panose="020B0604020202020204" pitchFamily="34" charset="0"/>
              <a:buChar char="•"/>
            </a:pPr>
            <a:r>
              <a:rPr lang="en-US" sz="1100" dirty="0"/>
              <a:t>To meet the physical and/ or hygiene needs of pupils as required. </a:t>
            </a:r>
          </a:p>
          <a:p>
            <a:pPr marL="171450" indent="-171450">
              <a:buFont typeface="Arial" panose="020B0604020202020204" pitchFamily="34" charset="0"/>
              <a:buChar char="•"/>
            </a:pPr>
            <a:r>
              <a:rPr lang="en-US" sz="1100" dirty="0"/>
              <a:t>To establish constructive relationships with pupils and interact with them according to individual needs.</a:t>
            </a:r>
          </a:p>
          <a:p>
            <a:pPr marL="171450" indent="-171450">
              <a:buFont typeface="Arial" panose="020B0604020202020204" pitchFamily="34" charset="0"/>
              <a:buChar char="•"/>
            </a:pPr>
            <a:r>
              <a:rPr lang="en-US" sz="1100" dirty="0"/>
              <a:t>To promote good pupil behaviour, dealing promptly with conflict and incidents in line with established policy and encourage pupils to take responsibility for their own behaviour.</a:t>
            </a:r>
          </a:p>
          <a:p>
            <a:pPr marL="171450" indent="-171450">
              <a:buFont typeface="Arial" panose="020B0604020202020204" pitchFamily="34" charset="0"/>
              <a:buChar char="•"/>
            </a:pPr>
            <a:r>
              <a:rPr lang="en-US" sz="1100" dirty="0"/>
              <a:t>To support the use of ICT in learning activities and develop pupils’ competence and independence in its use.</a:t>
            </a:r>
          </a:p>
          <a:p>
            <a:pPr marL="171450" indent="-171450">
              <a:buFont typeface="Arial" panose="020B0604020202020204" pitchFamily="34" charset="0"/>
              <a:buChar char="•"/>
            </a:pPr>
            <a:r>
              <a:rPr lang="en-US" sz="1100" dirty="0"/>
              <a:t>To prepare, maintain and use equipment/resources required to meet the lesson plans/relevant learning activity and assist pupils in their use.</a:t>
            </a:r>
          </a:p>
          <a:p>
            <a:pPr marL="171450" indent="-171450">
              <a:buFont typeface="Arial" panose="020B0604020202020204" pitchFamily="34" charset="0"/>
              <a:buChar char="•"/>
            </a:pPr>
            <a:r>
              <a:rPr lang="en-US" sz="1100" dirty="0"/>
              <a:t>To assist teaching staff and other TAs with creating and maintaining displays throughout the </a:t>
            </a:r>
            <a:r>
              <a:rPr lang="en-GB" sz="1100" dirty="0"/>
              <a:t>school.</a:t>
            </a:r>
          </a:p>
          <a:p>
            <a:pPr marL="171450" indent="-171450">
              <a:buFont typeface="Arial" panose="020B0604020202020204" pitchFamily="34" charset="0"/>
              <a:buChar char="•"/>
            </a:pPr>
            <a:r>
              <a:rPr lang="en-US" sz="1100" dirty="0"/>
              <a:t>To establish and maintain constructive relationships with pupils’ parents .</a:t>
            </a:r>
          </a:p>
          <a:p>
            <a:pPr marL="171450" indent="-171450">
              <a:buFont typeface="Arial" panose="020B0604020202020204" pitchFamily="34" charset="0"/>
              <a:buChar char="•"/>
            </a:pPr>
            <a:r>
              <a:rPr lang="en-US" sz="1100" dirty="0"/>
              <a:t>To provide administrative and clerical support to teaching staff and other TAs as required.</a:t>
            </a:r>
          </a:p>
          <a:p>
            <a:pPr marL="171450" indent="-171450">
              <a:buFont typeface="Arial" panose="020B0604020202020204" pitchFamily="34" charset="0"/>
              <a:buChar char="•"/>
            </a:pPr>
            <a:r>
              <a:rPr lang="en-US" sz="1100" dirty="0"/>
              <a:t>To participate in Enrichment</a:t>
            </a:r>
            <a:r>
              <a:rPr lang="en-GB" sz="1100" dirty="0"/>
              <a:t>.</a:t>
            </a:r>
            <a:endParaRPr lang="en-US" sz="1100" b="1" dirty="0"/>
          </a:p>
        </p:txBody>
      </p:sp>
      <p:sp>
        <p:nvSpPr>
          <p:cNvPr id="3" name="P">
            <a:extLst>
              <a:ext uri="{FF2B5EF4-FFF2-40B4-BE49-F238E27FC236}">
                <a16:creationId xmlns:a16="http://schemas.microsoft.com/office/drawing/2014/main" id="{CAC81EA2-050D-0687-673C-81929706448A}"/>
              </a:ext>
            </a:extLst>
          </p:cNvPr>
          <p:cNvSpPr txBox="1">
            <a:spLocks/>
          </p:cNvSpPr>
          <p:nvPr/>
        </p:nvSpPr>
        <p:spPr>
          <a:xfrm>
            <a:off x="330733" y="1130440"/>
            <a:ext cx="6300360" cy="4174985"/>
          </a:xfrm>
          <a:prstGeom prst="rect">
            <a:avLst/>
          </a:prstGeom>
        </p:spPr>
        <p:txBody>
          <a:bodyPr numCol="1"/>
          <a:lstStyle>
            <a:lvl1pPr marL="0" indent="0" algn="l" defTabSz="685800" rtl="0" eaLnBrk="1" latinLnBrk="0" hangingPunct="1">
              <a:lnSpc>
                <a:spcPct val="90000"/>
              </a:lnSpc>
              <a:spcBef>
                <a:spcPts val="750"/>
              </a:spcBef>
              <a:buFont typeface="Arial" panose="020B0604020202020204" pitchFamily="34" charset="0"/>
              <a:buNone/>
              <a:defRPr sz="1200" b="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ts val="1350"/>
              </a:lnSpc>
            </a:pPr>
            <a:endParaRPr lang="en-GB" sz="1400" b="1" dirty="0">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192136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491D2-9570-0A8B-EBD0-66DBC3976A2B}"/>
            </a:ext>
          </a:extLst>
        </p:cNvPr>
        <p:cNvGrpSpPr/>
        <p:nvPr/>
      </p:nvGrpSpPr>
      <p:grpSpPr>
        <a:xfrm>
          <a:off x="0" y="0"/>
          <a:ext cx="0" cy="0"/>
          <a:chOff x="0" y="0"/>
          <a:chExt cx="0" cy="0"/>
        </a:xfrm>
      </p:grpSpPr>
      <p:sp>
        <p:nvSpPr>
          <p:cNvPr id="2" name="H1">
            <a:extLst>
              <a:ext uri="{FF2B5EF4-FFF2-40B4-BE49-F238E27FC236}">
                <a16:creationId xmlns:a16="http://schemas.microsoft.com/office/drawing/2014/main" id="{2EE43D21-2E83-3BAA-80A6-E83462BA2870}"/>
              </a:ext>
            </a:extLst>
          </p:cNvPr>
          <p:cNvSpPr>
            <a:spLocks noGrp="1"/>
          </p:cNvSpPr>
          <p:nvPr>
            <p:ph type="title"/>
          </p:nvPr>
        </p:nvSpPr>
        <p:spPr>
          <a:xfrm>
            <a:off x="330733" y="457489"/>
            <a:ext cx="6122318"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effectLst/>
                <a:uLnTx/>
                <a:uFillTx/>
                <a:latin typeface="Poppins" pitchFamily="2" charset="77"/>
                <a:ea typeface="+mn-ea"/>
                <a:cs typeface="Poppins" pitchFamily="2" charset="77"/>
              </a:rPr>
              <a:t>Job Description </a:t>
            </a:r>
            <a:r>
              <a:rPr kumimoji="0" lang="en-US" sz="1600" b="1" i="0" u="none" strike="noStrike" kern="1200" cap="none" spc="0" normalizeH="0" baseline="0" noProof="0" dirty="0">
                <a:ln>
                  <a:noFill/>
                </a:ln>
                <a:effectLst/>
                <a:uLnTx/>
                <a:uFillTx/>
                <a:latin typeface="Poppins" pitchFamily="2" charset="77"/>
                <a:ea typeface="+mn-ea"/>
                <a:cs typeface="Poppins" pitchFamily="2" charset="77"/>
              </a:rPr>
              <a:t>(</a:t>
            </a:r>
            <a:r>
              <a:rPr kumimoji="0" lang="en-US" sz="1600" b="1" i="0" u="none" strike="noStrike" kern="1200" cap="none" spc="0" normalizeH="0" baseline="0" noProof="0" dirty="0" err="1">
                <a:ln>
                  <a:noFill/>
                </a:ln>
                <a:effectLst/>
                <a:uLnTx/>
                <a:uFillTx/>
                <a:latin typeface="Poppins" pitchFamily="2" charset="77"/>
                <a:ea typeface="+mn-ea"/>
                <a:cs typeface="Poppins" pitchFamily="2" charset="77"/>
              </a:rPr>
              <a:t>cont</a:t>
            </a:r>
            <a:r>
              <a:rPr kumimoji="0" lang="en-US" sz="1600" b="1" i="0" u="none" strike="noStrike" kern="1200" cap="none" spc="0" normalizeH="0" baseline="0" noProof="0" dirty="0">
                <a:ln>
                  <a:noFill/>
                </a:ln>
                <a:effectLst/>
                <a:uLnTx/>
                <a:uFillTx/>
                <a:latin typeface="Poppins" pitchFamily="2" charset="77"/>
                <a:ea typeface="+mn-ea"/>
                <a:cs typeface="Poppins" pitchFamily="2" charset="77"/>
              </a:rPr>
              <a:t>)</a:t>
            </a:r>
          </a:p>
        </p:txBody>
      </p:sp>
      <p:sp>
        <p:nvSpPr>
          <p:cNvPr id="4" name="P">
            <a:extLst>
              <a:ext uri="{FF2B5EF4-FFF2-40B4-BE49-F238E27FC236}">
                <a16:creationId xmlns:a16="http://schemas.microsoft.com/office/drawing/2014/main" id="{EFBB460C-6144-F672-3680-90325F4FA9FB}"/>
              </a:ext>
            </a:extLst>
          </p:cNvPr>
          <p:cNvSpPr>
            <a:spLocks noGrp="1"/>
          </p:cNvSpPr>
          <p:nvPr>
            <p:ph type="body" sz="quarter" idx="22"/>
          </p:nvPr>
        </p:nvSpPr>
        <p:spPr>
          <a:xfrm>
            <a:off x="330733" y="1243585"/>
            <a:ext cx="6122318" cy="4174985"/>
          </a:xfrm>
        </p:spPr>
        <p:txBody>
          <a:bodyPr/>
          <a:lstStyle/>
          <a:p>
            <a:r>
              <a:rPr lang="en-US" b="1" dirty="0"/>
              <a:t>Other</a:t>
            </a:r>
            <a:r>
              <a:rPr lang="en-US" dirty="0"/>
              <a:t> </a:t>
            </a:r>
          </a:p>
          <a:p>
            <a:r>
              <a:rPr lang="en-US" sz="1100" dirty="0">
                <a:latin typeface="Poppins" panose="00000500000000000000" pitchFamily="2" charset="0"/>
                <a:cs typeface="Poppins" panose="00000500000000000000" pitchFamily="2" charset="0"/>
              </a:rPr>
              <a:t>To have professional regard for the ethos, policies and practices of the school in which you teach, and maintain high standards in your own attendance and punctuality</a:t>
            </a:r>
          </a:p>
          <a:p>
            <a:r>
              <a:rPr lang="en-US" sz="1100" dirty="0"/>
              <a:t>A Teaching Assistant Level 2 may be called upon to provide cover supervision for a group or for a whole class for a session/lesson, this may involve the teaching assistant contributing to the planning, preparation, assessment and reporting.</a:t>
            </a:r>
          </a:p>
          <a:p>
            <a:r>
              <a:rPr lang="en-US" sz="1100" dirty="0">
                <a:latin typeface="Poppins" panose="00000500000000000000" pitchFamily="2" charset="0"/>
                <a:cs typeface="Poppins" panose="00000500000000000000" pitchFamily="2" charset="0"/>
              </a:rPr>
              <a:t>Perform any reasonable duties as requested by the Headteacher.</a:t>
            </a:r>
          </a:p>
          <a:p>
            <a:endParaRPr lang="en-US" sz="1100" dirty="0">
              <a:latin typeface="Poppins" panose="00000500000000000000" pitchFamily="2" charset="0"/>
              <a:cs typeface="Poppins" panose="00000500000000000000" pitchFamily="2" charset="0"/>
            </a:endParaRPr>
          </a:p>
          <a:p>
            <a:endParaRPr lang="en-GB" b="1" i="0" u="none" strike="noStrike" baseline="0" dirty="0">
              <a:latin typeface="Poppins" panose="00000500000000000000" pitchFamily="2" charset="0"/>
              <a:cs typeface="Poppins" panose="00000500000000000000" pitchFamily="2" charset="0"/>
            </a:endParaRPr>
          </a:p>
          <a:p>
            <a:r>
              <a:rPr lang="en-GB" b="1" i="0" u="none" strike="noStrike" baseline="0" dirty="0">
                <a:latin typeface="Poppins" panose="00000500000000000000" pitchFamily="2" charset="0"/>
                <a:cs typeface="Poppins" panose="00000500000000000000" pitchFamily="2" charset="0"/>
              </a:rPr>
              <a:t>Continuing Professional Development </a:t>
            </a:r>
          </a:p>
          <a:p>
            <a:r>
              <a:rPr lang="en-GB" sz="1100" b="0" i="0" u="none" strike="noStrike" baseline="0" dirty="0">
                <a:latin typeface="Poppins" panose="00000500000000000000" pitchFamily="2" charset="0"/>
                <a:cs typeface="Poppins" panose="00000500000000000000" pitchFamily="2" charset="0"/>
              </a:rPr>
              <a:t>Participate in training and other learning activities to develop the competencies to effectively support </a:t>
            </a:r>
            <a:r>
              <a:rPr lang="en-GB" sz="1100" dirty="0">
                <a:latin typeface="Poppins" panose="00000500000000000000" pitchFamily="2" charset="0"/>
                <a:cs typeface="Poppins" panose="00000500000000000000" pitchFamily="2" charset="0"/>
              </a:rPr>
              <a:t>children </a:t>
            </a:r>
            <a:r>
              <a:rPr lang="en-GB" sz="1100" b="0" i="0" u="none" strike="noStrike" baseline="0" dirty="0">
                <a:latin typeface="Poppins" panose="00000500000000000000" pitchFamily="2" charset="0"/>
                <a:cs typeface="Poppins" panose="00000500000000000000" pitchFamily="2" charset="0"/>
              </a:rPr>
              <a:t>and to ensure knowledge and skills are kept up to date. </a:t>
            </a:r>
          </a:p>
          <a:p>
            <a:r>
              <a:rPr lang="en-US" sz="1100" dirty="0"/>
              <a:t>Attend team and staff meetings.</a:t>
            </a:r>
            <a:endParaRPr lang="en-GB" sz="1100" b="0" i="0" u="none" strike="noStrike" baseline="0" dirty="0">
              <a:latin typeface="Poppins" panose="00000500000000000000" pitchFamily="2" charset="0"/>
              <a:cs typeface="Poppins" panose="00000500000000000000" pitchFamily="2" charset="0"/>
            </a:endParaRPr>
          </a:p>
          <a:p>
            <a:endParaRPr lang="en-GB" sz="1100" b="0" i="0" u="none" strike="noStrike" baseline="0" dirty="0">
              <a:latin typeface="Century Gothic" panose="020B0502020202020204" pitchFamily="34" charset="0"/>
            </a:endParaRPr>
          </a:p>
          <a:p>
            <a:r>
              <a:rPr lang="en-US" b="1" dirty="0"/>
              <a:t>Conditions of Employment</a:t>
            </a:r>
          </a:p>
          <a:p>
            <a:r>
              <a:rPr lang="en-US" sz="1100" dirty="0">
                <a:latin typeface="Poppins" panose="00000500000000000000" pitchFamily="2" charset="0"/>
                <a:cs typeface="Poppins" panose="00000500000000000000" pitchFamily="2" charset="0"/>
              </a:rPr>
              <a:t>The School reserves the right to alter the content of this Job Description, after consultation, to reflect changes to the job or services provided, without altering the general character or level of responsibility.</a:t>
            </a:r>
          </a:p>
          <a:p>
            <a:endParaRPr lang="en-US" sz="1100" dirty="0">
              <a:latin typeface="Poppins" panose="00000500000000000000" pitchFamily="2" charset="0"/>
              <a:cs typeface="Poppins" panose="00000500000000000000" pitchFamily="2" charset="0"/>
            </a:endParaRPr>
          </a:p>
          <a:p>
            <a:r>
              <a:rPr lang="en-US" sz="1100" dirty="0">
                <a:latin typeface="Poppins" panose="00000500000000000000" pitchFamily="2" charset="0"/>
                <a:cs typeface="Poppins" panose="00000500000000000000" pitchFamily="2" charset="0"/>
              </a:rPr>
              <a:t>The duties described in this Job Description must be carried out in a manner which promotes equality of opportunity, dignity and due respect for all employees and service users and is consistent with the School’s Equal Opportunities Policy and Code of Conduct. </a:t>
            </a:r>
            <a:endParaRPr lang="en-GB" sz="1100" b="1" dirty="0">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17177010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4F37B5D6D3EE42B7476ACC46492E03" ma:contentTypeVersion="8" ma:contentTypeDescription="Create a new document." ma:contentTypeScope="" ma:versionID="defc91edb215473cdbc66672046e1d3f">
  <xsd:schema xmlns:xsd="http://www.w3.org/2001/XMLSchema" xmlns:xs="http://www.w3.org/2001/XMLSchema" xmlns:p="http://schemas.microsoft.com/office/2006/metadata/properties" xmlns:ns2="140dd851-4f5c-4ee8-a2f3-08cda41cd214" targetNamespace="http://schemas.microsoft.com/office/2006/metadata/properties" ma:root="true" ma:fieldsID="b2afd39df4d07154d7de11aad32851a1" ns2:_="">
    <xsd:import namespace="140dd851-4f5c-4ee8-a2f3-08cda41cd2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dd851-4f5c-4ee8-a2f3-08cda41cd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CB7AB3-3132-4D10-BB9B-D766A0104C20}">
  <ds:schemaRefs>
    <ds:schemaRef ds:uri="http://schemas.microsoft.com/sharepoint/v3/contenttype/forms"/>
  </ds:schemaRefs>
</ds:datastoreItem>
</file>

<file path=customXml/itemProps2.xml><?xml version="1.0" encoding="utf-8"?>
<ds:datastoreItem xmlns:ds="http://schemas.openxmlformats.org/officeDocument/2006/customXml" ds:itemID="{D366F8B4-263B-4F99-AF71-668C445DE4C5}"/>
</file>

<file path=customXml/itemProps3.xml><?xml version="1.0" encoding="utf-8"?>
<ds:datastoreItem xmlns:ds="http://schemas.openxmlformats.org/officeDocument/2006/customXml" ds:itemID="{158EEF01-4FDC-46A5-8765-296BB66F6C83}">
  <ds:schemaRefs>
    <ds:schemaRef ds:uri="http://purl.org/dc/elements/1.1/"/>
    <ds:schemaRef ds:uri="http://purl.org/dc/terms/"/>
    <ds:schemaRef ds:uri="1468010a-af49-48bb-a83d-0f14d5148d8f"/>
    <ds:schemaRef ds:uri="http://schemas.microsoft.com/office/2006/documentManagement/types"/>
    <ds:schemaRef ds:uri="7757a9de-9e89-4b50-a882-9cade8dee860"/>
    <ds:schemaRef ds:uri="http://purl.org/dc/dcmitype/"/>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fb198194-8b1b-40a0-8cd0-0187086a3b62"/>
    <ds:schemaRef ds:uri="744a4b83-6c3f-4469-86c4-16a7a2bbf7b4"/>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4577</TotalTime>
  <Words>2355</Words>
  <Application>Microsoft Office PowerPoint</Application>
  <PresentationFormat>A4 Paper (210x297 mm)</PresentationFormat>
  <Paragraphs>218</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Century Gothic</vt:lpstr>
      <vt:lpstr>Poppins</vt:lpstr>
      <vt:lpstr>Poppins SemiBold</vt:lpstr>
      <vt:lpstr>Raleway</vt:lpstr>
      <vt:lpstr>Symbol</vt:lpstr>
      <vt:lpstr>Times New Roman</vt:lpstr>
      <vt:lpstr>Office Theme</vt:lpstr>
      <vt:lpstr>Application Pack</vt:lpstr>
      <vt:lpstr>Welcome</vt:lpstr>
      <vt:lpstr>About Us</vt:lpstr>
      <vt:lpstr>Our  Schools</vt:lpstr>
      <vt:lpstr>Staff Benefits</vt:lpstr>
      <vt:lpstr>About the Role</vt:lpstr>
      <vt:lpstr>Job Description</vt:lpstr>
      <vt:lpstr>Job Description (cont)</vt:lpstr>
      <vt:lpstr>Job Description (cont)</vt:lpstr>
      <vt:lpstr>Person Specification</vt:lpstr>
      <vt:lpstr>How to Apply</vt:lpstr>
      <vt:lpstr>Get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Elise Bennison</dc:creator>
  <cp:lastModifiedBy>Jacqui Tombs</cp:lastModifiedBy>
  <cp:revision>178</cp:revision>
  <cp:lastPrinted>2026-01-19T12:23:10Z</cp:lastPrinted>
  <dcterms:created xsi:type="dcterms:W3CDTF">2025-01-16T16:01:30Z</dcterms:created>
  <dcterms:modified xsi:type="dcterms:W3CDTF">2026-01-27T12:57:55Z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0x010100484F37B5D6D3EE42B7476ACC46492E03</vt:lpwstr>
  </property>
</Properties>
</file>